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91" r:id="rId4"/>
    <p:sldId id="294" r:id="rId5"/>
    <p:sldId id="297" r:id="rId6"/>
    <p:sldId id="258" r:id="rId7"/>
    <p:sldId id="259" r:id="rId8"/>
    <p:sldId id="293" r:id="rId9"/>
    <p:sldId id="271" r:id="rId10"/>
    <p:sldId id="298" r:id="rId11"/>
    <p:sldId id="299" r:id="rId12"/>
    <p:sldId id="295" r:id="rId13"/>
    <p:sldId id="296" r:id="rId14"/>
    <p:sldId id="284" r:id="rId15"/>
  </p:sldIdLst>
  <p:sldSz cx="9144000" cy="6858000" type="screen4x3"/>
  <p:notesSz cx="9926638" cy="67960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0800" autoAdjust="0"/>
  </p:normalViewPr>
  <p:slideViewPr>
    <p:cSldViewPr>
      <p:cViewPr varScale="1">
        <p:scale>
          <a:sx n="93" d="100"/>
          <a:sy n="93" d="100"/>
        </p:scale>
        <p:origin x="17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0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80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C7B1B61A-27C4-4F05-AFA4-D4D9638CB063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6455104"/>
            <a:ext cx="4301543" cy="33980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800" y="6455104"/>
            <a:ext cx="4301543" cy="33980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15C6CEC1-21A0-452A-923A-CEADDEF9F0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3874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0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0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2B6F0D71-3BAB-4685-B6CE-A8097A086E83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4" y="3228142"/>
            <a:ext cx="7941310" cy="3058240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6455104"/>
            <a:ext cx="4301543" cy="33980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800" y="6455104"/>
            <a:ext cx="4301543" cy="33980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2F85EF37-5779-4168-907E-2200D58135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667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548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7">
              <a:defRPr/>
            </a:pPr>
            <a:r>
              <a:rPr lang="pl-PL" dirty="0" smtClean="0">
                <a:effectLst/>
              </a:rPr>
              <a:t>BZ to krótkookresowa (jednoroczna)</a:t>
            </a:r>
            <a:r>
              <a:rPr lang="pl-PL" baseline="0" dirty="0" smtClean="0">
                <a:effectLst/>
              </a:rPr>
              <a:t> prognoza zapotrzebowania na zawody. Badanie jest realizowane od 2009 roku w województwie małopolskim. Metodologia badania została wypracowana w Szwecji i Finlandii.</a:t>
            </a:r>
            <a:endParaRPr lang="pl-PL" dirty="0" smtClean="0">
              <a:effectLst/>
            </a:endParaRPr>
          </a:p>
          <a:p>
            <a:r>
              <a:rPr lang="pl-PL" baseline="0" dirty="0" smtClean="0">
                <a:effectLst/>
              </a:rPr>
              <a:t>Od 2015 roku decyzją Ministerstwa Rodziny, Pracy i Polityki Społecznej przeprowadzane jest na terenie wszystkich powiatów. W tym roku odbędzie się się jego 9 edycja. </a:t>
            </a:r>
          </a:p>
          <a:p>
            <a:r>
              <a:rPr lang="pl-PL" baseline="0" dirty="0" smtClean="0">
                <a:effectLst/>
              </a:rPr>
              <a:t>BZ jest badaniem jakościowym, w którym prognozuje się zapotrzebowanie na pracowników w określonych zawodach w nadchodzącym roku. Pozwala usystematyzować wartościową wiedzę na temat zapotrzebowania na zawody posiadaną przez pracowników powiatowych urzędów pracy. </a:t>
            </a:r>
          </a:p>
          <a:p>
            <a:r>
              <a:rPr lang="pl-PL" baseline="0" dirty="0" smtClean="0">
                <a:effectLst/>
              </a:rPr>
              <a:t>Barometr jest efektem pracy paneli ekspertów.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74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2782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pozyskanie danych od firmy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Sygnity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odpowiedzialny jest Minister właściwy ds. pracy.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przeliczenie danych na zawody ujęte w badaniu odpowiada Wojewódzki Urząd Pracy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Krakowie. </a:t>
            </a:r>
            <a:r>
              <a:rPr lang="pl-PL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Dane</a:t>
            </a:r>
            <a:r>
              <a:rPr lang="pl-PL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dostępne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są w serwisie barometrzawodow.pl w module „Dane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zawodach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13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0078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 toku dyskusji uczestnicy paneli decydują,</a:t>
            </a:r>
            <a:r>
              <a:rPr lang="pl-PL" baseline="0" dirty="0" smtClean="0"/>
              <a:t> do której z trzech kategorii przypisać dany zawód. Wszyscy eksperci pracują w oparciu o jedną listę zawodów: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pl-PL" dirty="0" smtClean="0"/>
              <a:t>została przygotowana na podstawie „Klasyfikacji zawodów i specjalności”;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pl-PL" dirty="0" smtClean="0"/>
              <a:t>liczba pozycji została ograniczona do 168, tak by eksperci mogli przeanalizować całą listę podczas jednego spotkania;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pl-PL" dirty="0" smtClean="0"/>
              <a:t>nazwy zawodów zostały tak dobrane, aby lepiej pasować do nazewnictwa stosowanego przez pracodawców oraz osoby poszukujące pracy;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pl-PL" dirty="0" smtClean="0"/>
              <a:t>lista jest uaktualniana raz w roku;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pl-PL" dirty="0" smtClean="0"/>
              <a:t>aby zachować porównywalność prognoz w kolejnych latach liczba zmian w liście zawodów jest ograniczana do niezbędnego minimum; 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pl-PL" dirty="0" smtClean="0"/>
              <a:t>lista zawodów obowiązująca w tym roku została oparta na „Klasyfikacji zawodów i specjalności dla potrzeb rynku pracy” z 2014 roku 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pl-PL" dirty="0" smtClean="0"/>
              <a:t>jest udostępniana uczestnikom badania w serwisie internetowym, służącym do prowadzenia paneli oraz wizualizacji i promocji wyników.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856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Excel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8044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Serwis internetowy</a:t>
            </a:r>
            <a:r>
              <a:rPr lang="pl-PL" baseline="0" dirty="0" smtClean="0"/>
              <a:t> pełni dwie funkcje: 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pl-PL" baseline="0" dirty="0" smtClean="0"/>
              <a:t>Jest narzędziem do prowadzenia badania,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pl-PL" baseline="0" dirty="0" smtClean="0"/>
              <a:t>Pozwala na prezentację wyników badania.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8062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EF37-5779-4168-907E-2200D58135D3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959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3D00-FF96-450D-9F17-05488FE42533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C114-DA4E-4833-951F-74346F43F348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47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3D00-FF96-450D-9F17-05488FE42533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C114-DA4E-4833-951F-74346F43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626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3D00-FF96-450D-9F17-05488FE42533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C114-DA4E-4833-951F-74346F43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173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3D00-FF96-450D-9F17-05488FE42533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C114-DA4E-4833-951F-74346F43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272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3D00-FF96-450D-9F17-05488FE42533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C114-DA4E-4833-951F-74346F43F348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79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3D00-FF96-450D-9F17-05488FE42533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C114-DA4E-4833-951F-74346F43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29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3D00-FF96-450D-9F17-05488FE42533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C114-DA4E-4833-951F-74346F43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866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3D00-FF96-450D-9F17-05488FE42533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C114-DA4E-4833-951F-74346F43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352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3D00-FF96-450D-9F17-05488FE42533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C114-DA4E-4833-951F-74346F43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687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9CA3D00-FF96-450D-9F17-05488FE42533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D3C114-DA4E-4833-951F-74346F43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47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3D00-FF96-450D-9F17-05488FE42533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C114-DA4E-4833-951F-74346F43F3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081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9CA3D00-FF96-450D-9F17-05488FE42533}" type="datetimeFigureOut">
              <a:rPr lang="pl-PL" smtClean="0"/>
              <a:t>24.05.2023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D3C114-DA4E-4833-951F-74346F43F348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18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arometrzawodow.p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Barometr zawodów i powiązania ze statystyką publiczną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41376" y="4869160"/>
            <a:ext cx="6400800" cy="1343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Spotkanie w ramach branżowego partnerstwa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na rzecz badań rynku pracy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29 maja 2023 rok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406" y="34705"/>
            <a:ext cx="7543800" cy="119818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/>
              <a:t>Serwis </a:t>
            </a:r>
            <a:r>
              <a:rPr lang="pl-PL" sz="4400" b="1" dirty="0" smtClean="0"/>
              <a:t>internetowy – </a:t>
            </a:r>
            <a:br>
              <a:rPr lang="pl-PL" sz="4400" b="1" dirty="0" smtClean="0"/>
            </a:br>
            <a:r>
              <a:rPr lang="pl-PL" sz="4400" dirty="0" smtClean="0"/>
              <a:t>mapy</a:t>
            </a:r>
            <a:endParaRPr lang="pl-PL" sz="4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124744"/>
            <a:ext cx="6336704" cy="278443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429000"/>
            <a:ext cx="6192688" cy="336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900" b="1" dirty="0" smtClean="0"/>
              <a:t/>
            </a:r>
            <a:br>
              <a:rPr lang="pl-PL" sz="4900" b="1" dirty="0" smtClean="0"/>
            </a:br>
            <a:r>
              <a:rPr lang="pl-PL" sz="4900" b="1" dirty="0"/>
              <a:t/>
            </a:r>
            <a:br>
              <a:rPr lang="pl-PL" sz="4900" b="1" dirty="0"/>
            </a:br>
            <a:r>
              <a:rPr lang="pl-PL" sz="4900" b="1" dirty="0" smtClean="0"/>
              <a:t>Serwis </a:t>
            </a:r>
            <a:r>
              <a:rPr lang="pl-PL" sz="4900" b="1" dirty="0"/>
              <a:t>internetowy – </a:t>
            </a:r>
            <a:r>
              <a:rPr lang="pl-PL" sz="4900" b="1" dirty="0" smtClean="0"/>
              <a:t/>
            </a:r>
            <a:br>
              <a:rPr lang="pl-PL" sz="4900" b="1" dirty="0" smtClean="0"/>
            </a:br>
            <a:r>
              <a:rPr lang="pl-PL" sz="4900" dirty="0" smtClean="0"/>
              <a:t>tabele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24744"/>
            <a:ext cx="6197947" cy="278382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908568"/>
            <a:ext cx="6819096" cy="29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Serwis </a:t>
            </a:r>
            <a:r>
              <a:rPr lang="pl-PL" b="1" dirty="0" smtClean="0"/>
              <a:t>internetowy </a:t>
            </a:r>
            <a:r>
              <a:rPr lang="pl-PL" dirty="0" smtClean="0"/>
              <a:t>– </a:t>
            </a:r>
            <a:br>
              <a:rPr lang="pl-PL" dirty="0" smtClean="0"/>
            </a:br>
            <a:r>
              <a:rPr lang="pl-PL" dirty="0" smtClean="0"/>
              <a:t>dane o zawodach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97716"/>
            <a:ext cx="9143999" cy="378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Serwis </a:t>
            </a:r>
            <a:r>
              <a:rPr lang="pl-PL" b="1" dirty="0" smtClean="0"/>
              <a:t>internetowy </a:t>
            </a:r>
            <a:r>
              <a:rPr lang="pl-PL" dirty="0" smtClean="0"/>
              <a:t>– </a:t>
            </a:r>
            <a:br>
              <a:rPr lang="pl-PL" dirty="0" smtClean="0"/>
            </a:br>
            <a:r>
              <a:rPr lang="pl-PL" dirty="0" smtClean="0"/>
              <a:t>infografika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325" y="2050337"/>
            <a:ext cx="7543800" cy="361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492896"/>
            <a:ext cx="8183880" cy="131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dirty="0" smtClean="0">
                <a:solidFill>
                  <a:schemeClr val="tx1"/>
                </a:solidFill>
              </a:rPr>
              <a:t>DZIĘKUJĘ ZA UWAGĘ!</a:t>
            </a:r>
            <a:endParaRPr lang="pl-PL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7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83880" cy="1051560"/>
          </a:xfrm>
        </p:spPr>
        <p:txBody>
          <a:bodyPr/>
          <a:lstStyle/>
          <a:p>
            <a:pPr algn="ctr"/>
            <a:r>
              <a:rPr lang="pl-PL" b="1" dirty="0" smtClean="0"/>
              <a:t>Co to jest?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44824"/>
            <a:ext cx="8183880" cy="4320480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tx1"/>
                </a:solidFill>
              </a:rPr>
              <a:t>Badanie jakościowe oparte na panelach eksperckich,</a:t>
            </a:r>
          </a:p>
          <a:p>
            <a:r>
              <a:rPr lang="pl-PL" sz="3600" dirty="0" smtClean="0">
                <a:solidFill>
                  <a:schemeClr val="tx1"/>
                </a:solidFill>
              </a:rPr>
              <a:t>Krótkotrwała prognoza rynku pracy,</a:t>
            </a:r>
          </a:p>
          <a:p>
            <a:r>
              <a:rPr lang="pl-PL" sz="3600" dirty="0" smtClean="0">
                <a:solidFill>
                  <a:schemeClr val="tx1"/>
                </a:solidFill>
              </a:rPr>
              <a:t>Corocznie przeprowadzane w każdym powiecie.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1963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b="1" dirty="0" smtClean="0"/>
              <a:t>Połączenie badania Barometr zawodów oraz Monitoringu zawodów deficytowych i nadwyżkowych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800" dirty="0" smtClean="0"/>
              <a:t>Decyzją Ministerstwa Rodziny, Pracy i Polityki Społecznej od 2020 roku obowiązuje nowa metodologia badania,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 smtClean="0"/>
              <a:t>Badanie Barometr zawodów zostało uzupełnione o komponent ilościowy pochodzący z Monitoringu Zawodów Deficytowych i Nadwyżkowych,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 smtClean="0"/>
              <a:t>Nowa metodologia została opracowana i skonsultowana przez wojewódzkie urzędy pracy i zaakceptowany przez </a:t>
            </a:r>
            <a:r>
              <a:rPr lang="pl-PL" sz="2800" dirty="0" err="1" smtClean="0"/>
              <a:t>MRiPS</a:t>
            </a:r>
            <a:r>
              <a:rPr lang="pl-PL" sz="2800" dirty="0" smtClean="0"/>
              <a:t>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2847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543800" cy="1080120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/>
              <a:t>Złącznik nr 1 do sprawozdania MRiPS-01 – bezrobotni oraz wolne miejsca pracy i aktywizacji zawodowej wg zawodów i specjalności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59" y="1772816"/>
            <a:ext cx="7543801" cy="4680520"/>
          </a:xfrm>
        </p:spPr>
        <p:txBody>
          <a:bodyPr>
            <a:normAutofit/>
          </a:bodyPr>
          <a:lstStyle/>
          <a:p>
            <a:r>
              <a:rPr lang="pl-PL" dirty="0"/>
              <a:t>W ramach przygotowania do spotkania oraz w trakcie panelu</a:t>
            </a:r>
            <a:br>
              <a:rPr lang="pl-PL" dirty="0"/>
            </a:br>
            <a:r>
              <a:rPr lang="pl-PL" dirty="0" smtClean="0"/>
              <a:t>brane pod uwagę są dane ilościowe, </a:t>
            </a:r>
            <a:r>
              <a:rPr lang="pl-PL" dirty="0"/>
              <a:t>które obecnie stanowią ilościowy komponent Barometru </a:t>
            </a:r>
            <a:r>
              <a:rPr lang="pl-PL" dirty="0" smtClean="0"/>
              <a:t>zawodów.</a:t>
            </a:r>
          </a:p>
          <a:p>
            <a:r>
              <a:rPr lang="pl-PL" dirty="0" smtClean="0"/>
              <a:t>Dane obejmują </a:t>
            </a:r>
            <a:r>
              <a:rPr lang="pl-PL" dirty="0"/>
              <a:t>II półrocze poprzedniego i </a:t>
            </a:r>
            <a:r>
              <a:rPr lang="pl-PL" dirty="0" err="1"/>
              <a:t>I</a:t>
            </a:r>
            <a:r>
              <a:rPr lang="pl-PL" dirty="0"/>
              <a:t> półrocze roku bieżącego, w którym </a:t>
            </a:r>
            <a:r>
              <a:rPr lang="pl-PL" dirty="0" smtClean="0"/>
              <a:t>odbywa się </a:t>
            </a:r>
            <a:r>
              <a:rPr lang="pl-PL" dirty="0"/>
              <a:t>badanie.</a:t>
            </a:r>
            <a:br>
              <a:rPr lang="pl-PL" dirty="0"/>
            </a:br>
            <a:r>
              <a:rPr lang="pl-PL" dirty="0"/>
              <a:t>W trakcie dyskusji nad każdym zawodem pod uwagę brane są takie zagadnienia, </a:t>
            </a:r>
            <a:r>
              <a:rPr lang="pl-PL" dirty="0" smtClean="0"/>
              <a:t>jak: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Liczba osób bezrobotnych zarejestrowanych,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W tym kobiety,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Osoby do 30 roku życia,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Osoby powyżej 50 roku życia,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Długotrwale bezrobotni.</a:t>
            </a:r>
          </a:p>
        </p:txBody>
      </p:sp>
    </p:spTree>
    <p:extLst>
      <p:ext uri="{BB962C8B-B14F-4D97-AF65-F5344CB8AC3E}">
        <p14:creationId xmlns:p14="http://schemas.microsoft.com/office/powerpoint/2010/main" val="17217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Ponadto: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600" dirty="0"/>
              <a:t>liczba ofert pracy dostępnych w Centralnej Bazie Ofert </a:t>
            </a:r>
            <a:r>
              <a:rPr lang="pl-PL" sz="2600" dirty="0" smtClean="0"/>
              <a:t>Pracy (PUP+OHP+EURES</a:t>
            </a:r>
            <a:r>
              <a:rPr lang="pl-PL" sz="2600" dirty="0"/>
              <a:t>), w tym ofert subsydiowanych i </a:t>
            </a:r>
            <a:r>
              <a:rPr lang="pl-PL" sz="2600" dirty="0" smtClean="0"/>
              <a:t>dostępnych w </a:t>
            </a:r>
            <a:r>
              <a:rPr lang="pl-PL" sz="2600" dirty="0"/>
              <a:t>serwisach internetowych</a:t>
            </a:r>
            <a:r>
              <a:rPr lang="pl-PL" sz="2600" dirty="0" smtClean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600" dirty="0"/>
              <a:t>zatrudnienie cudzoziemców (skala oraz powody decyzji </a:t>
            </a:r>
            <a:r>
              <a:rPr lang="pl-PL" sz="2600" dirty="0" smtClean="0"/>
              <a:t>pracodawców o </a:t>
            </a:r>
            <a:r>
              <a:rPr lang="pl-PL" sz="2600" dirty="0"/>
              <a:t>zatrudnianiu pracowników z zagranicy), dane o </a:t>
            </a:r>
            <a:r>
              <a:rPr lang="pl-PL" sz="2600" dirty="0" smtClean="0"/>
              <a:t>zarejestrowanych oświadczeniach o powierzeniu </a:t>
            </a:r>
            <a:r>
              <a:rPr lang="pl-PL" sz="2600" dirty="0"/>
              <a:t>wykonywania pracy </a:t>
            </a:r>
            <a:r>
              <a:rPr lang="pl-PL" sz="2600" dirty="0" smtClean="0"/>
              <a:t>cudzoziemcowi.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15330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078" y="332656"/>
            <a:ext cx="8183880" cy="1051560"/>
          </a:xfrm>
        </p:spPr>
        <p:txBody>
          <a:bodyPr/>
          <a:lstStyle/>
          <a:p>
            <a:pPr algn="ctr"/>
            <a:r>
              <a:rPr lang="pl-PL" b="1" dirty="0" smtClean="0"/>
              <a:t>Na czym polega?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0078" y="1844824"/>
            <a:ext cx="8183880" cy="4187952"/>
          </a:xfrm>
        </p:spPr>
        <p:txBody>
          <a:bodyPr/>
          <a:lstStyle/>
          <a:p>
            <a:pPr marL="0" indent="0" algn="ctr">
              <a:buNone/>
            </a:pPr>
            <a:r>
              <a:rPr lang="pl-PL" sz="4000" b="1" dirty="0" smtClean="0">
                <a:solidFill>
                  <a:schemeClr val="tx1"/>
                </a:solidFill>
              </a:rPr>
              <a:t>168</a:t>
            </a:r>
            <a:r>
              <a:rPr lang="pl-PL" sz="4000" dirty="0" smtClean="0">
                <a:solidFill>
                  <a:schemeClr val="tx1"/>
                </a:solidFill>
              </a:rPr>
              <a:t> grup zawodowych przyporządkowanych do 3 kategorii: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4000" dirty="0" smtClean="0">
                <a:solidFill>
                  <a:schemeClr val="accent3"/>
                </a:solidFill>
              </a:rPr>
              <a:t>Deficyt = niedobór pracowników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4000" dirty="0" smtClean="0">
                <a:solidFill>
                  <a:schemeClr val="bg1">
                    <a:lumMod val="50000"/>
                  </a:schemeClr>
                </a:solidFill>
              </a:rPr>
              <a:t>Równowaga popytu i podaży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sz="4000" dirty="0" smtClean="0">
                <a:solidFill>
                  <a:schemeClr val="tx2"/>
                </a:solidFill>
              </a:rPr>
              <a:t>Nadwyżka = nadmiar pracowników</a:t>
            </a:r>
          </a:p>
          <a:p>
            <a:pPr marL="0" indent="0" algn="ctr">
              <a:buNone/>
            </a:pP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Klasyfikacja zawodów stosowana w badaniu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>Lista zawodów oparta została na „Klasyfikacji zawodów i specjalności na potrzeby rynku pracy” z 2014 roku,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168 pozycji,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Nazwy zawodów zostały dopasowane do nazewnictwa stosowanego przez pracowników i poszukujących pracy,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Lista jest uaktualniana raz w roku,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Zmiany w liście ograniczane do minimów, aby zachować porównywalność prognoz,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Udostępniana uczestnikom badania w serwisie internetowym.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8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98179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Klasyfikacja zawodów stosowana w badaniu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sz="4400" dirty="0" smtClean="0"/>
              <a:t>Lista zawodów BZ </a:t>
            </a:r>
          </a:p>
          <a:p>
            <a:pPr algn="ctr"/>
            <a:endParaRPr lang="pl-PL" sz="4400" dirty="0" smtClean="0"/>
          </a:p>
          <a:p>
            <a:pPr algn="ctr"/>
            <a:r>
              <a:rPr lang="pl-PL" sz="4400" dirty="0" smtClean="0"/>
              <a:t>Klasyfikacja zawodów i specjalności na potrzeby rynku pracy</a:t>
            </a:r>
            <a:endParaRPr lang="pl-PL" sz="4400" dirty="0"/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4594859" y="2492896"/>
            <a:ext cx="0" cy="8640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64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178"/>
            <a:ext cx="8183880" cy="1051560"/>
          </a:xfrm>
        </p:spPr>
        <p:txBody>
          <a:bodyPr/>
          <a:lstStyle/>
          <a:p>
            <a:pPr algn="ctr"/>
            <a:r>
              <a:rPr lang="pl-PL" b="1" dirty="0" smtClean="0"/>
              <a:t>Serwis internetowy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183880" cy="6664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tx1"/>
                </a:solidFill>
              </a:rPr>
              <a:t>Serwis</a:t>
            </a:r>
            <a:r>
              <a:rPr lang="pl-PL" dirty="0"/>
              <a:t> </a:t>
            </a:r>
            <a:r>
              <a:rPr lang="pl-PL" dirty="0">
                <a:solidFill>
                  <a:srgbClr val="0070C0"/>
                </a:solidFill>
                <a:hlinkClick r:id="rId3"/>
              </a:rPr>
              <a:t>http://barometrzawodow.pl</a:t>
            </a:r>
            <a:r>
              <a:rPr lang="pl-PL" dirty="0" smtClean="0">
                <a:solidFill>
                  <a:srgbClr val="0070C0"/>
                </a:solidFill>
                <a:hlinkClick r:id="rId3"/>
              </a:rPr>
              <a:t>/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619672" y="2633174"/>
            <a:ext cx="223224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Narzędzie</a:t>
            </a:r>
          </a:p>
          <a:p>
            <a:pPr algn="ctr"/>
            <a:r>
              <a:rPr lang="pl-PL" dirty="0"/>
              <a:t>d</a:t>
            </a:r>
            <a:r>
              <a:rPr lang="pl-PL" dirty="0" smtClean="0"/>
              <a:t>o przeprowadzania badania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652120" y="2636912"/>
            <a:ext cx="25202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Prezentacja wyników badania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933056"/>
            <a:ext cx="2808312" cy="193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Łącznik prosty ze strzałką 6"/>
          <p:cNvCxnSpPr/>
          <p:nvPr/>
        </p:nvCxnSpPr>
        <p:spPr>
          <a:xfrm flipH="1">
            <a:off x="2799234" y="1700808"/>
            <a:ext cx="1760250" cy="9323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>
            <a:endCxn id="5" idx="0"/>
          </p:cNvCxnSpPr>
          <p:nvPr/>
        </p:nvCxnSpPr>
        <p:spPr>
          <a:xfrm>
            <a:off x="4559484" y="1700808"/>
            <a:ext cx="2352776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4149080"/>
            <a:ext cx="2465294" cy="186465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9301" y="4138607"/>
            <a:ext cx="1487553" cy="1481456"/>
          </a:xfrm>
          <a:prstGeom prst="rect">
            <a:avLst/>
          </a:prstGeom>
        </p:spPr>
      </p:pic>
      <p:cxnSp>
        <p:nvCxnSpPr>
          <p:cNvPr id="12" name="Łącznik prosty ze strzałką 11"/>
          <p:cNvCxnSpPr>
            <a:stCxn id="5" idx="2"/>
          </p:cNvCxnSpPr>
          <p:nvPr/>
        </p:nvCxnSpPr>
        <p:spPr>
          <a:xfrm flipH="1">
            <a:off x="6084168" y="3283243"/>
            <a:ext cx="828092" cy="865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>
            <a:stCxn id="5" idx="2"/>
            <a:endCxn id="10" idx="0"/>
          </p:cNvCxnSpPr>
          <p:nvPr/>
        </p:nvCxnSpPr>
        <p:spPr>
          <a:xfrm>
            <a:off x="6912260" y="3283243"/>
            <a:ext cx="940818" cy="8553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4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2144</TotalTime>
  <Words>706</Words>
  <Application>Microsoft Office PowerPoint</Application>
  <PresentationFormat>Pokaz na ekranie (4:3)</PresentationFormat>
  <Paragraphs>75</Paragraphs>
  <Slides>14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Retrospekcja</vt:lpstr>
      <vt:lpstr>Barometr zawodów i powiązania ze statystyką publiczną </vt:lpstr>
      <vt:lpstr>Co to jest?</vt:lpstr>
      <vt:lpstr>Połączenie badania Barometr zawodów oraz Monitoringu zawodów deficytowych i nadwyżkowych</vt:lpstr>
      <vt:lpstr>Złącznik nr 1 do sprawozdania MRiPS-01 – bezrobotni oraz wolne miejsca pracy i aktywizacji zawodowej wg zawodów i specjalności</vt:lpstr>
      <vt:lpstr>Ponadto: </vt:lpstr>
      <vt:lpstr>Na czym polega?</vt:lpstr>
      <vt:lpstr>Klasyfikacja zawodów stosowana w badaniu</vt:lpstr>
      <vt:lpstr>Klasyfikacja zawodów stosowana w badaniu</vt:lpstr>
      <vt:lpstr>Serwis internetowy</vt:lpstr>
      <vt:lpstr>Serwis internetowy –  mapy</vt:lpstr>
      <vt:lpstr>  Serwis internetowy –  tabele </vt:lpstr>
      <vt:lpstr>Serwis internetowy –  dane o zawodach</vt:lpstr>
      <vt:lpstr>Serwis internetowy –  infografika</vt:lpstr>
      <vt:lpstr>Prezentacja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Barometr zawodów -</dc:title>
  <dc:creator>Aleksandra Wojtkowiak</dc:creator>
  <cp:lastModifiedBy>Aleksandra Wojtkowiak</cp:lastModifiedBy>
  <cp:revision>99</cp:revision>
  <cp:lastPrinted>2019-11-13T11:20:16Z</cp:lastPrinted>
  <dcterms:created xsi:type="dcterms:W3CDTF">2016-09-06T10:07:27Z</dcterms:created>
  <dcterms:modified xsi:type="dcterms:W3CDTF">2023-05-24T09:44:19Z</dcterms:modified>
</cp:coreProperties>
</file>