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5"/>
  </p:notesMasterIdLst>
  <p:handoutMasterIdLst>
    <p:handoutMasterId r:id="rId96"/>
  </p:handoutMasterIdLst>
  <p:sldIdLst>
    <p:sldId id="2206" r:id="rId2"/>
    <p:sldId id="2212" r:id="rId3"/>
    <p:sldId id="2226" r:id="rId4"/>
    <p:sldId id="2207" r:id="rId5"/>
    <p:sldId id="2194" r:id="rId6"/>
    <p:sldId id="2188" r:id="rId7"/>
    <p:sldId id="2152" r:id="rId8"/>
    <p:sldId id="2154" r:id="rId9"/>
    <p:sldId id="2156" r:id="rId10"/>
    <p:sldId id="2158" r:id="rId11"/>
    <p:sldId id="2160" r:id="rId12"/>
    <p:sldId id="2162" r:id="rId13"/>
    <p:sldId id="2209" r:id="rId14"/>
    <p:sldId id="2208" r:id="rId15"/>
    <p:sldId id="2211" r:id="rId16"/>
    <p:sldId id="2171" r:id="rId17"/>
    <p:sldId id="2011" r:id="rId18"/>
    <p:sldId id="2015" r:id="rId19"/>
    <p:sldId id="2014" r:id="rId20"/>
    <p:sldId id="2017" r:id="rId21"/>
    <p:sldId id="2019" r:id="rId22"/>
    <p:sldId id="2020" r:id="rId23"/>
    <p:sldId id="2021" r:id="rId24"/>
    <p:sldId id="2023" r:id="rId25"/>
    <p:sldId id="2025" r:id="rId26"/>
    <p:sldId id="2027" r:id="rId27"/>
    <p:sldId id="2029" r:id="rId28"/>
    <p:sldId id="2030" r:id="rId29"/>
    <p:sldId id="2032" r:id="rId30"/>
    <p:sldId id="2034" r:id="rId31"/>
    <p:sldId id="2036" r:id="rId32"/>
    <p:sldId id="2038" r:id="rId33"/>
    <p:sldId id="2040" r:id="rId34"/>
    <p:sldId id="2012" r:id="rId35"/>
    <p:sldId id="2042" r:id="rId36"/>
    <p:sldId id="2044" r:id="rId37"/>
    <p:sldId id="2047" r:id="rId38"/>
    <p:sldId id="2049" r:id="rId39"/>
    <p:sldId id="2079" r:id="rId40"/>
    <p:sldId id="2166" r:id="rId41"/>
    <p:sldId id="2210" r:id="rId42"/>
    <p:sldId id="2081" r:id="rId43"/>
    <p:sldId id="2083" r:id="rId44"/>
    <p:sldId id="2085" r:id="rId45"/>
    <p:sldId id="2087" r:id="rId46"/>
    <p:sldId id="2089" r:id="rId47"/>
    <p:sldId id="2091" r:id="rId48"/>
    <p:sldId id="2093" r:id="rId49"/>
    <p:sldId id="2095" r:id="rId50"/>
    <p:sldId id="2097" r:id="rId51"/>
    <p:sldId id="2099" r:id="rId52"/>
    <p:sldId id="2101" r:id="rId53"/>
    <p:sldId id="2103" r:id="rId54"/>
    <p:sldId id="2105" r:id="rId55"/>
    <p:sldId id="2106" r:id="rId56"/>
    <p:sldId id="2108" r:id="rId57"/>
    <p:sldId id="2110" r:id="rId58"/>
    <p:sldId id="2112" r:id="rId59"/>
    <p:sldId id="2114" r:id="rId60"/>
    <p:sldId id="2116" r:id="rId61"/>
    <p:sldId id="2118" r:id="rId62"/>
    <p:sldId id="2120" r:id="rId63"/>
    <p:sldId id="2122" r:id="rId64"/>
    <p:sldId id="2123" r:id="rId65"/>
    <p:sldId id="2125" r:id="rId66"/>
    <p:sldId id="2127" r:id="rId67"/>
    <p:sldId id="2129" r:id="rId68"/>
    <p:sldId id="2131" r:id="rId69"/>
    <p:sldId id="2133" r:id="rId70"/>
    <p:sldId id="2135" r:id="rId71"/>
    <p:sldId id="2137" r:id="rId72"/>
    <p:sldId id="2138" r:id="rId73"/>
    <p:sldId id="2140" r:id="rId74"/>
    <p:sldId id="2142" r:id="rId75"/>
    <p:sldId id="2144" r:id="rId76"/>
    <p:sldId id="2146" r:id="rId77"/>
    <p:sldId id="2148" r:id="rId78"/>
    <p:sldId id="2149" r:id="rId79"/>
    <p:sldId id="2213" r:id="rId80"/>
    <p:sldId id="2214" r:id="rId81"/>
    <p:sldId id="2227" r:id="rId82"/>
    <p:sldId id="2215" r:id="rId83"/>
    <p:sldId id="2216" r:id="rId84"/>
    <p:sldId id="2217" r:id="rId85"/>
    <p:sldId id="2218" r:id="rId86"/>
    <p:sldId id="2219" r:id="rId87"/>
    <p:sldId id="2220" r:id="rId88"/>
    <p:sldId id="2221" r:id="rId89"/>
    <p:sldId id="2222" r:id="rId90"/>
    <p:sldId id="2223" r:id="rId91"/>
    <p:sldId id="2224" r:id="rId92"/>
    <p:sldId id="2225" r:id="rId93"/>
    <p:sldId id="2205" r:id="rId94"/>
  </p:sldIdLst>
  <p:sldSz cx="9906000" cy="6858000" type="A4"/>
  <p:notesSz cx="6789738" cy="9929813"/>
  <p:defaultTextStyle>
    <a:defPPr>
      <a:defRPr lang="pl-PL"/>
    </a:defPPr>
    <a:lvl1pPr algn="ctr" rtl="0" fontAlgn="base">
      <a:spcBef>
        <a:spcPct val="50000"/>
      </a:spcBef>
      <a:spcAft>
        <a:spcPct val="0"/>
      </a:spcAft>
      <a:defRPr sz="1200" kern="1200">
        <a:solidFill>
          <a:schemeClr val="tx1"/>
        </a:solidFill>
        <a:latin typeface="Tahoma" pitchFamily="34" charset="0"/>
        <a:ea typeface="+mn-ea"/>
        <a:cs typeface="+mn-cs"/>
      </a:defRPr>
    </a:lvl1pPr>
    <a:lvl2pPr marL="457200" algn="ctr" rtl="0" fontAlgn="base">
      <a:spcBef>
        <a:spcPct val="50000"/>
      </a:spcBef>
      <a:spcAft>
        <a:spcPct val="0"/>
      </a:spcAft>
      <a:defRPr sz="1200" kern="1200">
        <a:solidFill>
          <a:schemeClr val="tx1"/>
        </a:solidFill>
        <a:latin typeface="Tahoma" pitchFamily="34" charset="0"/>
        <a:ea typeface="+mn-ea"/>
        <a:cs typeface="+mn-cs"/>
      </a:defRPr>
    </a:lvl2pPr>
    <a:lvl3pPr marL="914400" algn="ctr" rtl="0" fontAlgn="base">
      <a:spcBef>
        <a:spcPct val="50000"/>
      </a:spcBef>
      <a:spcAft>
        <a:spcPct val="0"/>
      </a:spcAft>
      <a:defRPr sz="1200" kern="1200">
        <a:solidFill>
          <a:schemeClr val="tx1"/>
        </a:solidFill>
        <a:latin typeface="Tahoma" pitchFamily="34" charset="0"/>
        <a:ea typeface="+mn-ea"/>
        <a:cs typeface="+mn-cs"/>
      </a:defRPr>
    </a:lvl3pPr>
    <a:lvl4pPr marL="1371600" algn="ctr" rtl="0" fontAlgn="base">
      <a:spcBef>
        <a:spcPct val="50000"/>
      </a:spcBef>
      <a:spcAft>
        <a:spcPct val="0"/>
      </a:spcAft>
      <a:defRPr sz="1200" kern="1200">
        <a:solidFill>
          <a:schemeClr val="tx1"/>
        </a:solidFill>
        <a:latin typeface="Tahoma" pitchFamily="34" charset="0"/>
        <a:ea typeface="+mn-ea"/>
        <a:cs typeface="+mn-cs"/>
      </a:defRPr>
    </a:lvl4pPr>
    <a:lvl5pPr marL="1828800" algn="ctr" rtl="0" fontAlgn="base">
      <a:spcBef>
        <a:spcPct val="50000"/>
      </a:spcBef>
      <a:spcAft>
        <a:spcPct val="0"/>
      </a:spcAft>
      <a:defRPr sz="1200" kern="1200">
        <a:solidFill>
          <a:schemeClr val="tx1"/>
        </a:solidFill>
        <a:latin typeface="Tahoma" pitchFamily="34" charset="0"/>
        <a:ea typeface="+mn-ea"/>
        <a:cs typeface="+mn-cs"/>
      </a:defRPr>
    </a:lvl5pPr>
    <a:lvl6pPr marL="2286000" algn="l" defTabSz="914400" rtl="0" eaLnBrk="1" latinLnBrk="0" hangingPunct="1">
      <a:defRPr sz="1200" kern="1200">
        <a:solidFill>
          <a:schemeClr val="tx1"/>
        </a:solidFill>
        <a:latin typeface="Tahoma" pitchFamily="34" charset="0"/>
        <a:ea typeface="+mn-ea"/>
        <a:cs typeface="+mn-cs"/>
      </a:defRPr>
    </a:lvl6pPr>
    <a:lvl7pPr marL="2743200" algn="l" defTabSz="914400" rtl="0" eaLnBrk="1" latinLnBrk="0" hangingPunct="1">
      <a:defRPr sz="1200" kern="1200">
        <a:solidFill>
          <a:schemeClr val="tx1"/>
        </a:solidFill>
        <a:latin typeface="Tahoma" pitchFamily="34" charset="0"/>
        <a:ea typeface="+mn-ea"/>
        <a:cs typeface="+mn-cs"/>
      </a:defRPr>
    </a:lvl7pPr>
    <a:lvl8pPr marL="3200400" algn="l" defTabSz="914400" rtl="0" eaLnBrk="1" latinLnBrk="0" hangingPunct="1">
      <a:defRPr sz="1200" kern="1200">
        <a:solidFill>
          <a:schemeClr val="tx1"/>
        </a:solidFill>
        <a:latin typeface="Tahoma" pitchFamily="34" charset="0"/>
        <a:ea typeface="+mn-ea"/>
        <a:cs typeface="+mn-cs"/>
      </a:defRPr>
    </a:lvl8pPr>
    <a:lvl9pPr marL="3657600" algn="l" defTabSz="914400" rtl="0" eaLnBrk="1" latinLnBrk="0" hangingPunct="1">
      <a:defRPr sz="12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CC"/>
    <a:srgbClr val="808080"/>
    <a:srgbClr val="FF6600"/>
    <a:srgbClr val="FF9900"/>
    <a:srgbClr val="777777"/>
    <a:srgbClr val="660066"/>
    <a:srgbClr val="669900"/>
    <a:srgbClr val="008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90" autoAdjust="0"/>
    <p:restoredTop sz="97284" autoAdjust="0"/>
  </p:normalViewPr>
  <p:slideViewPr>
    <p:cSldViewPr showGuides="1">
      <p:cViewPr varScale="1">
        <p:scale>
          <a:sx n="75" d="100"/>
          <a:sy n="75" d="100"/>
        </p:scale>
        <p:origin x="-906" y="-102"/>
      </p:cViewPr>
      <p:guideLst>
        <p:guide orient="horz" pos="754"/>
        <p:guide orient="horz" pos="3566"/>
        <p:guide orient="horz" pos="482"/>
        <p:guide pos="398"/>
        <p:guide pos="5887"/>
        <p:guide pos="580"/>
        <p:guide pos="298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73" d="100"/>
          <a:sy n="73" d="100"/>
        </p:scale>
        <p:origin x="-2148" y="-102"/>
      </p:cViewPr>
      <p:guideLst>
        <p:guide orient="horz" pos="3127"/>
        <p:guide pos="2139"/>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image" Target="../media/image20.e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image" Target="../media/image22.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image" Target="../media/image27.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image" Target="../media/image30.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32.e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image" Target="../media/image33.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image" Target="../media/image37.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40.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42.emf"/></Relationships>
</file>

<file path=ppt/drawings/_rels/vmlDrawing26.v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image" Target="../media/image45.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47.emf"/></Relationships>
</file>

<file path=ppt/drawings/_rels/vmlDrawing28.v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image" Target="../media/image48.emf"/></Relationships>
</file>

<file path=ppt/drawings/_rels/vmlDrawing29.v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image" Target="../media/image50.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image" Target="../media/image8.emf"/></Relationships>
</file>

<file path=ppt/drawings/_rels/vmlDrawing30.v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image" Target="../media/image52.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54.emf"/></Relationships>
</file>

<file path=ppt/drawings/_rels/vmlDrawing32.v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image" Target="../media/image55.emf"/></Relationships>
</file>

<file path=ppt/drawings/_rels/vmlDrawing33.v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image" Target="../media/image57.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35.v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image" Target="../media/image60.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62.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63.emf"/></Relationships>
</file>

<file path=ppt/drawings/_rels/vmlDrawing38.vml.rels><?xml version="1.0" encoding="UTF-8" standalone="yes"?>
<Relationships xmlns="http://schemas.openxmlformats.org/package/2006/relationships"><Relationship Id="rId2" Type="http://schemas.openxmlformats.org/officeDocument/2006/relationships/image" Target="../media/image65.emf"/><Relationship Id="rId1" Type="http://schemas.openxmlformats.org/officeDocument/2006/relationships/image" Target="../media/image64.e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66.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image" Target="../media/image10.emf"/></Relationships>
</file>

<file path=ppt/drawings/_rels/vmlDrawing40.vml.rels><?xml version="1.0" encoding="UTF-8" standalone="yes"?>
<Relationships xmlns="http://schemas.openxmlformats.org/package/2006/relationships"><Relationship Id="rId2" Type="http://schemas.openxmlformats.org/officeDocument/2006/relationships/image" Target="../media/image68.emf"/><Relationship Id="rId1" Type="http://schemas.openxmlformats.org/officeDocument/2006/relationships/image" Target="../media/image67.emf"/></Relationships>
</file>

<file path=ppt/drawings/_rels/vmlDrawing41.vml.rels><?xml version="1.0" encoding="UTF-8" standalone="yes"?>
<Relationships xmlns="http://schemas.openxmlformats.org/package/2006/relationships"><Relationship Id="rId2" Type="http://schemas.openxmlformats.org/officeDocument/2006/relationships/image" Target="../media/image70.emf"/><Relationship Id="rId1" Type="http://schemas.openxmlformats.org/officeDocument/2006/relationships/image" Target="../media/image69.e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71.emf"/></Relationships>
</file>

<file path=ppt/drawings/_rels/vmlDrawing43.vml.rels><?xml version="1.0" encoding="UTF-8" standalone="yes"?>
<Relationships xmlns="http://schemas.openxmlformats.org/package/2006/relationships"><Relationship Id="rId2" Type="http://schemas.openxmlformats.org/officeDocument/2006/relationships/image" Target="../media/image73.emf"/><Relationship Id="rId1" Type="http://schemas.openxmlformats.org/officeDocument/2006/relationships/image" Target="../media/image72.emf"/></Relationships>
</file>

<file path=ppt/drawings/_rels/vmlDrawing44.vml.rels><?xml version="1.0" encoding="UTF-8" standalone="yes"?>
<Relationships xmlns="http://schemas.openxmlformats.org/package/2006/relationships"><Relationship Id="rId2" Type="http://schemas.openxmlformats.org/officeDocument/2006/relationships/image" Target="../media/image75.emf"/><Relationship Id="rId1" Type="http://schemas.openxmlformats.org/officeDocument/2006/relationships/image" Target="../media/image74.e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76.e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77.e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78.emf"/></Relationships>
</file>

<file path=ppt/drawings/_rels/vmlDrawing48.vml.rels><?xml version="1.0" encoding="UTF-8" standalone="yes"?>
<Relationships xmlns="http://schemas.openxmlformats.org/package/2006/relationships"><Relationship Id="rId2" Type="http://schemas.openxmlformats.org/officeDocument/2006/relationships/image" Target="../media/image80.emf"/><Relationship Id="rId1" Type="http://schemas.openxmlformats.org/officeDocument/2006/relationships/image" Target="../media/image79.emf"/></Relationships>
</file>

<file path=ppt/drawings/_rels/vmlDrawing49.vml.rels><?xml version="1.0" encoding="UTF-8" standalone="yes"?>
<Relationships xmlns="http://schemas.openxmlformats.org/package/2006/relationships"><Relationship Id="rId1" Type="http://schemas.openxmlformats.org/officeDocument/2006/relationships/image" Target="../media/image81.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image" Target="../media/image12.emf"/></Relationships>
</file>

<file path=ppt/drawings/_rels/vmlDrawing50.vml.rels><?xml version="1.0" encoding="UTF-8" standalone="yes"?>
<Relationships xmlns="http://schemas.openxmlformats.org/package/2006/relationships"><Relationship Id="rId1" Type="http://schemas.openxmlformats.org/officeDocument/2006/relationships/image" Target="../media/image82.e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83.e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84.emf"/></Relationships>
</file>

<file path=ppt/drawings/_rels/vmlDrawing53.vml.rels><?xml version="1.0" encoding="UTF-8" standalone="yes"?>
<Relationships xmlns="http://schemas.openxmlformats.org/package/2006/relationships"><Relationship Id="rId2" Type="http://schemas.openxmlformats.org/officeDocument/2006/relationships/image" Target="../media/image86.emf"/><Relationship Id="rId1" Type="http://schemas.openxmlformats.org/officeDocument/2006/relationships/image" Target="../media/image85.emf"/></Relationships>
</file>

<file path=ppt/drawings/_rels/vmlDrawing54.vml.rels><?xml version="1.0" encoding="UTF-8" standalone="yes"?>
<Relationships xmlns="http://schemas.openxmlformats.org/package/2006/relationships"><Relationship Id="rId1" Type="http://schemas.openxmlformats.org/officeDocument/2006/relationships/image" Target="../media/image87.emf"/></Relationships>
</file>

<file path=ppt/drawings/_rels/vmlDrawing55.vml.rels><?xml version="1.0" encoding="UTF-8" standalone="yes"?>
<Relationships xmlns="http://schemas.openxmlformats.org/package/2006/relationships"><Relationship Id="rId2" Type="http://schemas.openxmlformats.org/officeDocument/2006/relationships/image" Target="../media/image89.emf"/><Relationship Id="rId1" Type="http://schemas.openxmlformats.org/officeDocument/2006/relationships/image" Target="../media/image88.emf"/></Relationships>
</file>

<file path=ppt/drawings/_rels/vmlDrawing56.vml.rels><?xml version="1.0" encoding="UTF-8" standalone="yes"?>
<Relationships xmlns="http://schemas.openxmlformats.org/package/2006/relationships"><Relationship Id="rId2" Type="http://schemas.openxmlformats.org/officeDocument/2006/relationships/image" Target="../media/image91.emf"/><Relationship Id="rId1" Type="http://schemas.openxmlformats.org/officeDocument/2006/relationships/image" Target="../media/image90.emf"/></Relationships>
</file>

<file path=ppt/drawings/_rels/vmlDrawing57.vml.rels><?xml version="1.0" encoding="UTF-8" standalone="yes"?>
<Relationships xmlns="http://schemas.openxmlformats.org/package/2006/relationships"><Relationship Id="rId2" Type="http://schemas.openxmlformats.org/officeDocument/2006/relationships/image" Target="../media/image93.emf"/><Relationship Id="rId1" Type="http://schemas.openxmlformats.org/officeDocument/2006/relationships/image" Target="../media/image92.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image" Target="../media/image1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image" Target="../media/image1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1" y="157163"/>
            <a:ext cx="2941638" cy="185737"/>
          </a:xfrm>
          <a:prstGeom prst="rect">
            <a:avLst/>
          </a:prstGeom>
          <a:noFill/>
          <a:ln w="9525">
            <a:noFill/>
            <a:miter lim="800000"/>
            <a:headEnd/>
            <a:tailEnd/>
          </a:ln>
          <a:effectLst/>
        </p:spPr>
        <p:txBody>
          <a:bodyPr vert="horz" wrap="square" lIns="91197" tIns="0" rIns="412893" bIns="0" numCol="1" anchor="ctr" anchorCtr="0" compatLnSpc="1">
            <a:prstTxWarp prst="textNoShape">
              <a:avLst/>
            </a:prstTxWarp>
            <a:spAutoFit/>
          </a:bodyPr>
          <a:lstStyle>
            <a:lvl1pPr algn="l" defTabSz="912436">
              <a:defRPr>
                <a:solidFill>
                  <a:schemeClr val="bg1"/>
                </a:solidFill>
                <a:latin typeface="Tahoma" pitchFamily="34" charset="0"/>
              </a:defRPr>
            </a:lvl1pPr>
          </a:lstStyle>
          <a:p>
            <a:pPr>
              <a:defRPr/>
            </a:pPr>
            <a:endParaRPr lang="pl-PL"/>
          </a:p>
        </p:txBody>
      </p:sp>
      <p:sp>
        <p:nvSpPr>
          <p:cNvPr id="43011" name="Rectangle 3"/>
          <p:cNvSpPr>
            <a:spLocks noGrp="1" noChangeArrowheads="1"/>
          </p:cNvSpPr>
          <p:nvPr>
            <p:ph type="dt" sz="quarter" idx="1"/>
          </p:nvPr>
        </p:nvSpPr>
        <p:spPr bwMode="auto">
          <a:xfrm>
            <a:off x="3848100" y="157163"/>
            <a:ext cx="2941638" cy="185737"/>
          </a:xfrm>
          <a:prstGeom prst="rect">
            <a:avLst/>
          </a:prstGeom>
          <a:noFill/>
          <a:ln w="9525">
            <a:noFill/>
            <a:miter lim="800000"/>
            <a:headEnd/>
            <a:tailEnd/>
          </a:ln>
          <a:effectLst/>
        </p:spPr>
        <p:txBody>
          <a:bodyPr vert="horz" wrap="square" lIns="91197" tIns="0" rIns="412893" bIns="0" numCol="1" anchor="ctr" anchorCtr="0" compatLnSpc="1">
            <a:prstTxWarp prst="textNoShape">
              <a:avLst/>
            </a:prstTxWarp>
            <a:spAutoFit/>
          </a:bodyPr>
          <a:lstStyle>
            <a:lvl1pPr algn="r" defTabSz="912436">
              <a:defRPr>
                <a:solidFill>
                  <a:schemeClr val="bg1"/>
                </a:solidFill>
                <a:latin typeface="Tahoma" pitchFamily="34" charset="0"/>
              </a:defRPr>
            </a:lvl1pPr>
          </a:lstStyle>
          <a:p>
            <a:pPr>
              <a:defRPr/>
            </a:pPr>
            <a:endParaRPr lang="pl-PL"/>
          </a:p>
        </p:txBody>
      </p:sp>
      <p:sp>
        <p:nvSpPr>
          <p:cNvPr id="43012" name="Rectangle 4"/>
          <p:cNvSpPr>
            <a:spLocks noGrp="1" noChangeArrowheads="1"/>
          </p:cNvSpPr>
          <p:nvPr>
            <p:ph type="ftr" sz="quarter" idx="2"/>
          </p:nvPr>
        </p:nvSpPr>
        <p:spPr bwMode="auto">
          <a:xfrm>
            <a:off x="1" y="9747250"/>
            <a:ext cx="2941638" cy="185738"/>
          </a:xfrm>
          <a:prstGeom prst="rect">
            <a:avLst/>
          </a:prstGeom>
          <a:noFill/>
          <a:ln w="9525">
            <a:noFill/>
            <a:miter lim="800000"/>
            <a:headEnd/>
            <a:tailEnd/>
          </a:ln>
          <a:effectLst/>
        </p:spPr>
        <p:txBody>
          <a:bodyPr vert="horz" wrap="square" lIns="91197" tIns="0" rIns="412893" bIns="0" numCol="1" anchor="b" anchorCtr="0" compatLnSpc="1">
            <a:prstTxWarp prst="textNoShape">
              <a:avLst/>
            </a:prstTxWarp>
            <a:spAutoFit/>
          </a:bodyPr>
          <a:lstStyle>
            <a:lvl1pPr algn="l" defTabSz="912436">
              <a:defRPr>
                <a:solidFill>
                  <a:schemeClr val="bg1"/>
                </a:solidFill>
                <a:latin typeface="Tahoma" pitchFamily="34" charset="0"/>
              </a:defRPr>
            </a:lvl1pPr>
          </a:lstStyle>
          <a:p>
            <a:pPr>
              <a:defRPr/>
            </a:pPr>
            <a:endParaRPr lang="pl-PL"/>
          </a:p>
        </p:txBody>
      </p:sp>
      <p:sp>
        <p:nvSpPr>
          <p:cNvPr id="43013" name="Rectangle 5"/>
          <p:cNvSpPr>
            <a:spLocks noGrp="1" noChangeArrowheads="1"/>
          </p:cNvSpPr>
          <p:nvPr>
            <p:ph type="sldNum" sz="quarter" idx="3"/>
          </p:nvPr>
        </p:nvSpPr>
        <p:spPr bwMode="auto">
          <a:xfrm>
            <a:off x="3848100" y="9748264"/>
            <a:ext cx="2941638" cy="184725"/>
          </a:xfrm>
          <a:prstGeom prst="rect">
            <a:avLst/>
          </a:prstGeom>
          <a:noFill/>
          <a:ln w="9525">
            <a:noFill/>
            <a:miter lim="800000"/>
            <a:headEnd/>
            <a:tailEnd/>
          </a:ln>
          <a:effectLst/>
        </p:spPr>
        <p:txBody>
          <a:bodyPr vert="horz" wrap="square" lIns="91197" tIns="0" rIns="412893" bIns="0" numCol="1" anchor="b" anchorCtr="0" compatLnSpc="1">
            <a:prstTxWarp prst="textNoShape">
              <a:avLst/>
            </a:prstTxWarp>
            <a:spAutoFit/>
          </a:bodyPr>
          <a:lstStyle>
            <a:lvl1pPr algn="r" defTabSz="912436">
              <a:defRPr>
                <a:solidFill>
                  <a:schemeClr val="bg1"/>
                </a:solidFill>
                <a:latin typeface="Tahoma" pitchFamily="34" charset="0"/>
              </a:defRPr>
            </a:lvl1pPr>
          </a:lstStyle>
          <a:p>
            <a:pPr>
              <a:defRPr/>
            </a:pPr>
            <a:fld id="{B454C093-6ADF-469B-A5FF-5B0F3AC10D09}" type="slidenum">
              <a:rPr lang="pl-PL"/>
              <a:pPr>
                <a:defRPr/>
              </a:pPr>
              <a:t>‹#›</a:t>
            </a:fld>
            <a:endParaRPr lang="pl-P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6498" name="Rectangle 2"/>
          <p:cNvSpPr>
            <a:spLocks noGrp="1" noChangeArrowheads="1"/>
          </p:cNvSpPr>
          <p:nvPr>
            <p:ph type="hdr" sz="quarter"/>
          </p:nvPr>
        </p:nvSpPr>
        <p:spPr bwMode="auto">
          <a:xfrm>
            <a:off x="0" y="176214"/>
            <a:ext cx="2962275" cy="185737"/>
          </a:xfrm>
          <a:prstGeom prst="rect">
            <a:avLst/>
          </a:prstGeom>
          <a:noFill/>
          <a:ln w="9525">
            <a:noFill/>
            <a:miter lim="800000"/>
            <a:headEnd/>
            <a:tailEnd/>
          </a:ln>
          <a:effectLst/>
        </p:spPr>
        <p:txBody>
          <a:bodyPr vert="horz" wrap="square" lIns="91197" tIns="0" rIns="412893" bIns="0" numCol="1" anchor="ctr" anchorCtr="0" compatLnSpc="1">
            <a:prstTxWarp prst="textNoShape">
              <a:avLst/>
            </a:prstTxWarp>
            <a:spAutoFit/>
          </a:bodyPr>
          <a:lstStyle>
            <a:lvl1pPr algn="l" defTabSz="912436">
              <a:defRPr>
                <a:solidFill>
                  <a:schemeClr val="bg1"/>
                </a:solidFill>
                <a:latin typeface="Tahoma" pitchFamily="34" charset="0"/>
              </a:defRPr>
            </a:lvl1pPr>
          </a:lstStyle>
          <a:p>
            <a:pPr>
              <a:defRPr/>
            </a:pPr>
            <a:endParaRPr lang="pl-PL"/>
          </a:p>
        </p:txBody>
      </p:sp>
      <p:sp>
        <p:nvSpPr>
          <p:cNvPr id="106499" name="Rectangle 3"/>
          <p:cNvSpPr>
            <a:spLocks noGrp="1" noChangeArrowheads="1"/>
          </p:cNvSpPr>
          <p:nvPr>
            <p:ph type="dt" idx="1"/>
          </p:nvPr>
        </p:nvSpPr>
        <p:spPr bwMode="auto">
          <a:xfrm>
            <a:off x="3875088" y="176214"/>
            <a:ext cx="2882900" cy="185737"/>
          </a:xfrm>
          <a:prstGeom prst="rect">
            <a:avLst/>
          </a:prstGeom>
          <a:noFill/>
          <a:ln w="9525">
            <a:noFill/>
            <a:miter lim="800000"/>
            <a:headEnd/>
            <a:tailEnd/>
          </a:ln>
          <a:effectLst/>
        </p:spPr>
        <p:txBody>
          <a:bodyPr vert="horz" wrap="square" lIns="91197" tIns="0" rIns="412893" bIns="0" numCol="1" anchor="ctr" anchorCtr="0" compatLnSpc="1">
            <a:prstTxWarp prst="textNoShape">
              <a:avLst/>
            </a:prstTxWarp>
            <a:spAutoFit/>
          </a:bodyPr>
          <a:lstStyle>
            <a:lvl1pPr algn="r" defTabSz="912436">
              <a:defRPr>
                <a:solidFill>
                  <a:schemeClr val="bg1"/>
                </a:solidFill>
                <a:latin typeface="Tahoma" pitchFamily="34" charset="0"/>
              </a:defRPr>
            </a:lvl1pPr>
          </a:lstStyle>
          <a:p>
            <a:pPr>
              <a:defRPr/>
            </a:pPr>
            <a:endParaRPr lang="pl-PL"/>
          </a:p>
        </p:txBody>
      </p:sp>
      <p:sp>
        <p:nvSpPr>
          <p:cNvPr id="81924" name="Rectangle 4"/>
          <p:cNvSpPr>
            <a:spLocks noGrp="1" noRot="1" noChangeAspect="1" noChangeArrowheads="1" noTextEdit="1"/>
          </p:cNvSpPr>
          <p:nvPr>
            <p:ph type="sldImg" idx="2"/>
          </p:nvPr>
        </p:nvSpPr>
        <p:spPr bwMode="auto">
          <a:xfrm>
            <a:off x="719138" y="760413"/>
            <a:ext cx="5384800" cy="3729037"/>
          </a:xfrm>
          <a:prstGeom prst="rect">
            <a:avLst/>
          </a:prstGeom>
          <a:noFill/>
          <a:ln w="9525">
            <a:solidFill>
              <a:srgbClr val="000000"/>
            </a:solidFill>
            <a:miter lim="800000"/>
            <a:headEnd/>
            <a:tailEnd/>
          </a:ln>
        </p:spPr>
      </p:sp>
      <p:sp>
        <p:nvSpPr>
          <p:cNvPr id="106501" name="Rectangle 5"/>
          <p:cNvSpPr>
            <a:spLocks noGrp="1" noChangeArrowheads="1"/>
          </p:cNvSpPr>
          <p:nvPr>
            <p:ph type="body" sz="quarter" idx="3"/>
          </p:nvPr>
        </p:nvSpPr>
        <p:spPr bwMode="auto">
          <a:xfrm>
            <a:off x="912814" y="4965701"/>
            <a:ext cx="5010150" cy="1147763"/>
          </a:xfrm>
          <a:prstGeom prst="rect">
            <a:avLst/>
          </a:prstGeom>
          <a:noFill/>
          <a:ln w="9525">
            <a:noFill/>
            <a:miter lim="800000"/>
            <a:headEnd/>
            <a:tailEnd/>
          </a:ln>
          <a:effectLst/>
        </p:spPr>
        <p:txBody>
          <a:bodyPr vert="horz" wrap="square" lIns="91197" tIns="0" rIns="412893" bIns="0" numCol="1" anchor="ctr" anchorCtr="0" compatLnSpc="1">
            <a:prstTxWarp prst="textNoShape">
              <a:avLst/>
            </a:prstTxWarp>
            <a:spAutoFit/>
          </a:bodyPr>
          <a:lstStyle/>
          <a:p>
            <a:pPr lvl="0"/>
            <a:r>
              <a:rPr lang="pl-PL" noProof="0" smtClean="0"/>
              <a:t>Kliknij, aby edytować wzorce stylu tekstu</a:t>
            </a:r>
          </a:p>
          <a:p>
            <a:pPr lvl="1"/>
            <a:r>
              <a:rPr lang="pl-PL" noProof="0" smtClean="0"/>
              <a:t>Drugi poziom</a:t>
            </a:r>
          </a:p>
          <a:p>
            <a:pPr lvl="2"/>
            <a:r>
              <a:rPr lang="pl-PL" noProof="0" smtClean="0"/>
              <a:t>Trzeci poziom</a:t>
            </a:r>
          </a:p>
          <a:p>
            <a:pPr lvl="3"/>
            <a:r>
              <a:rPr lang="pl-PL" noProof="0" smtClean="0"/>
              <a:t>Czwarty poziom</a:t>
            </a:r>
          </a:p>
          <a:p>
            <a:pPr lvl="4"/>
            <a:r>
              <a:rPr lang="pl-PL" noProof="0" smtClean="0"/>
              <a:t>Piąty poziom</a:t>
            </a:r>
          </a:p>
        </p:txBody>
      </p:sp>
      <p:sp>
        <p:nvSpPr>
          <p:cNvPr id="106502" name="Rectangle 6"/>
          <p:cNvSpPr>
            <a:spLocks noGrp="1" noChangeArrowheads="1"/>
          </p:cNvSpPr>
          <p:nvPr>
            <p:ph type="ftr" sz="quarter" idx="4"/>
          </p:nvPr>
        </p:nvSpPr>
        <p:spPr bwMode="auto">
          <a:xfrm>
            <a:off x="0" y="9783763"/>
            <a:ext cx="2962275" cy="185737"/>
          </a:xfrm>
          <a:prstGeom prst="rect">
            <a:avLst/>
          </a:prstGeom>
          <a:noFill/>
          <a:ln w="9525">
            <a:noFill/>
            <a:miter lim="800000"/>
            <a:headEnd/>
            <a:tailEnd/>
          </a:ln>
          <a:effectLst/>
        </p:spPr>
        <p:txBody>
          <a:bodyPr vert="horz" wrap="square" lIns="91197" tIns="0" rIns="412893" bIns="0" numCol="1" anchor="b" anchorCtr="0" compatLnSpc="1">
            <a:prstTxWarp prst="textNoShape">
              <a:avLst/>
            </a:prstTxWarp>
            <a:spAutoFit/>
          </a:bodyPr>
          <a:lstStyle>
            <a:lvl1pPr algn="l" defTabSz="912436">
              <a:defRPr>
                <a:solidFill>
                  <a:schemeClr val="bg1"/>
                </a:solidFill>
                <a:latin typeface="Tahoma" pitchFamily="34" charset="0"/>
              </a:defRPr>
            </a:lvl1pPr>
          </a:lstStyle>
          <a:p>
            <a:pPr>
              <a:defRPr/>
            </a:pPr>
            <a:endParaRPr lang="pl-PL"/>
          </a:p>
        </p:txBody>
      </p:sp>
      <p:sp>
        <p:nvSpPr>
          <p:cNvPr id="106503" name="Rectangle 7"/>
          <p:cNvSpPr>
            <a:spLocks noGrp="1" noChangeArrowheads="1"/>
          </p:cNvSpPr>
          <p:nvPr>
            <p:ph type="sldNum" sz="quarter" idx="5"/>
          </p:nvPr>
        </p:nvSpPr>
        <p:spPr bwMode="auto">
          <a:xfrm>
            <a:off x="3875088" y="9784775"/>
            <a:ext cx="2882900" cy="184725"/>
          </a:xfrm>
          <a:prstGeom prst="rect">
            <a:avLst/>
          </a:prstGeom>
          <a:noFill/>
          <a:ln w="9525">
            <a:noFill/>
            <a:miter lim="800000"/>
            <a:headEnd/>
            <a:tailEnd/>
          </a:ln>
          <a:effectLst/>
        </p:spPr>
        <p:txBody>
          <a:bodyPr vert="horz" wrap="square" lIns="91197" tIns="0" rIns="412893" bIns="0" numCol="1" anchor="b" anchorCtr="0" compatLnSpc="1">
            <a:prstTxWarp prst="textNoShape">
              <a:avLst/>
            </a:prstTxWarp>
            <a:spAutoFit/>
          </a:bodyPr>
          <a:lstStyle>
            <a:lvl1pPr algn="r" defTabSz="912436">
              <a:defRPr>
                <a:solidFill>
                  <a:schemeClr val="bg1"/>
                </a:solidFill>
                <a:latin typeface="Tahoma" pitchFamily="34" charset="0"/>
              </a:defRPr>
            </a:lvl1pPr>
          </a:lstStyle>
          <a:p>
            <a:pPr>
              <a:defRPr/>
            </a:pPr>
            <a:fld id="{D8C0BDC8-9BC0-4897-91DE-C8573A0A793C}" type="slidenum">
              <a:rPr lang="pl-PL"/>
              <a:pPr>
                <a:defRPr/>
              </a:pPr>
              <a:t>‹#›</a:t>
            </a:fld>
            <a:endParaRPr lang="pl-P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ahoma"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Tahoma"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Tahoma"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Tahoma"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Tahom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Rot="1" noChangeAspect="1" noChangeArrowheads="1" noTextEdit="1"/>
          </p:cNvSpPr>
          <p:nvPr>
            <p:ph type="sldImg"/>
          </p:nvPr>
        </p:nvSpPr>
        <p:spPr>
          <a:xfrm>
            <a:off x="719138" y="760413"/>
            <a:ext cx="5386387" cy="3729037"/>
          </a:xfrm>
          <a:ln/>
        </p:spPr>
      </p:sp>
      <p:sp>
        <p:nvSpPr>
          <p:cNvPr id="162819" name="Rectangle 3"/>
          <p:cNvSpPr>
            <a:spLocks noGrp="1" noChangeArrowheads="1"/>
          </p:cNvSpPr>
          <p:nvPr>
            <p:ph type="body" idx="1"/>
          </p:nvPr>
        </p:nvSpPr>
        <p:spPr>
          <a:xfrm>
            <a:off x="911226" y="5440870"/>
            <a:ext cx="5011738" cy="184725"/>
          </a:xfrm>
          <a:noFill/>
          <a:ln/>
        </p:spPr>
        <p:txBody>
          <a:bodyPr lIns="91234" rIns="413064"/>
          <a:lstStyle/>
          <a:p>
            <a:endParaRPr lang="pl-PL"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a:xfrm>
            <a:off x="912814" y="4965700"/>
            <a:ext cx="5010150" cy="184150"/>
          </a:xfrm>
          <a:noFill/>
          <a:ln/>
        </p:spPr>
        <p:txBody>
          <a:bodyPr/>
          <a:lstStyle/>
          <a:p>
            <a:endParaRPr lang="pl-PL"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xfrm>
            <a:off x="912814" y="4965700"/>
            <a:ext cx="5010150" cy="184150"/>
          </a:xfrm>
          <a:noFill/>
          <a:ln/>
        </p:spPr>
        <p:txBody>
          <a:bodyPr/>
          <a:lstStyle/>
          <a:p>
            <a:endParaRPr lang="pl-PL"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a:xfrm>
            <a:off x="912814" y="4965700"/>
            <a:ext cx="5010150" cy="184150"/>
          </a:xfrm>
          <a:noFill/>
          <a:ln/>
        </p:spPr>
        <p:txBody>
          <a:bodyPr/>
          <a:lstStyle/>
          <a:p>
            <a:endParaRPr lang="pl-PL"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a:xfrm>
            <a:off x="912814" y="4965700"/>
            <a:ext cx="5010150" cy="184150"/>
          </a:xfrm>
          <a:noFill/>
          <a:ln/>
        </p:spPr>
        <p:txBody>
          <a:bodyPr/>
          <a:lstStyle/>
          <a:p>
            <a:endParaRPr lang="pl-PL"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a:xfrm>
            <a:off x="912814" y="4965700"/>
            <a:ext cx="5010150" cy="184150"/>
          </a:xfrm>
          <a:noFill/>
          <a:ln/>
        </p:spPr>
        <p:txBody>
          <a:bodyPr/>
          <a:lstStyle/>
          <a:p>
            <a:endParaRPr lang="pl-PL"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a:xfrm>
            <a:off x="912814" y="4965700"/>
            <a:ext cx="5010150" cy="184150"/>
          </a:xfrm>
          <a:noFill/>
          <a:ln/>
        </p:spPr>
        <p:txBody>
          <a:bodyPr/>
          <a:lstStyle/>
          <a:p>
            <a:endParaRPr lang="pl-PL"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xfrm>
            <a:off x="912814" y="4965700"/>
            <a:ext cx="5010150" cy="184150"/>
          </a:xfrm>
          <a:noFill/>
          <a:ln/>
        </p:spPr>
        <p:txBody>
          <a:bodyPr/>
          <a:lstStyle/>
          <a:p>
            <a:endParaRPr lang="pl-PL"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a:ln/>
        </p:spPr>
      </p:sp>
      <p:sp>
        <p:nvSpPr>
          <p:cNvPr id="99331" name="Rectangle 3"/>
          <p:cNvSpPr>
            <a:spLocks noGrp="1" noChangeArrowheads="1"/>
          </p:cNvSpPr>
          <p:nvPr>
            <p:ph type="body" idx="1"/>
          </p:nvPr>
        </p:nvSpPr>
        <p:spPr>
          <a:xfrm>
            <a:off x="912814" y="4965700"/>
            <a:ext cx="5010150" cy="184150"/>
          </a:xfrm>
          <a:noFill/>
          <a:ln/>
        </p:spPr>
        <p:txBody>
          <a:bodyPr/>
          <a:lstStyle/>
          <a:p>
            <a:endParaRPr lang="pl-PL"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a:xfrm>
            <a:off x="912814" y="4965700"/>
            <a:ext cx="5010150" cy="184150"/>
          </a:xfrm>
          <a:noFill/>
          <a:ln/>
        </p:spPr>
        <p:txBody>
          <a:bodyPr/>
          <a:lstStyle/>
          <a:p>
            <a:endParaRPr lang="pl-PL"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a:xfrm>
            <a:off x="912814" y="4965700"/>
            <a:ext cx="5010150" cy="184150"/>
          </a:xfrm>
          <a:noFill/>
          <a:ln/>
        </p:spPr>
        <p:txBody>
          <a:bodyPr/>
          <a:lstStyle/>
          <a:p>
            <a:endParaRPr lang="pl-P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ymbol zastępczy obrazu slajdu 1"/>
          <p:cNvSpPr>
            <a:spLocks noGrp="1" noRot="1" noChangeAspect="1" noTextEdit="1"/>
          </p:cNvSpPr>
          <p:nvPr>
            <p:ph type="sldImg"/>
          </p:nvPr>
        </p:nvSpPr>
        <p:spPr>
          <a:ln/>
        </p:spPr>
      </p:sp>
      <p:sp>
        <p:nvSpPr>
          <p:cNvPr id="160771" name="Symbol zastępczy notatek 2"/>
          <p:cNvSpPr>
            <a:spLocks noGrp="1"/>
          </p:cNvSpPr>
          <p:nvPr>
            <p:ph type="body" idx="1"/>
          </p:nvPr>
        </p:nvSpPr>
        <p:spPr>
          <a:xfrm>
            <a:off x="912225" y="5446357"/>
            <a:ext cx="5010740" cy="186215"/>
          </a:xfrm>
          <a:noFill/>
          <a:ln/>
        </p:spPr>
        <p:txBody>
          <a:bodyPr/>
          <a:lstStyle/>
          <a:p>
            <a:endParaRPr lang="pl-PL" smtClean="0"/>
          </a:p>
        </p:txBody>
      </p:sp>
      <p:sp>
        <p:nvSpPr>
          <p:cNvPr id="160772" name="Symbol zastępczy numeru slajdu 3"/>
          <p:cNvSpPr txBox="1">
            <a:spLocks noGrp="1"/>
          </p:cNvSpPr>
          <p:nvPr/>
        </p:nvSpPr>
        <p:spPr bwMode="auto">
          <a:xfrm>
            <a:off x="3874517" y="9786572"/>
            <a:ext cx="2882757" cy="186214"/>
          </a:xfrm>
          <a:prstGeom prst="rect">
            <a:avLst/>
          </a:prstGeom>
          <a:noFill/>
          <a:ln w="9525">
            <a:noFill/>
            <a:miter lim="800000"/>
            <a:headEnd/>
            <a:tailEnd/>
          </a:ln>
        </p:spPr>
        <p:txBody>
          <a:bodyPr lIns="91214" tIns="0" rIns="412970" bIns="0" anchor="b">
            <a:spAutoFit/>
          </a:bodyPr>
          <a:lstStyle/>
          <a:p>
            <a:pPr algn="r" defTabSz="908229"/>
            <a:fld id="{DBD658A6-BC9A-4BDA-96FC-18407B3611EC}" type="slidenum">
              <a:rPr lang="pl-PL">
                <a:solidFill>
                  <a:schemeClr val="bg1"/>
                </a:solidFill>
              </a:rPr>
              <a:pPr algn="r" defTabSz="908229"/>
              <a:t>3</a:t>
            </a:fld>
            <a:endParaRPr lang="pl-PL" dirty="0">
              <a:solidFill>
                <a:schemeClr val="bg1"/>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a:xfrm>
            <a:off x="912814" y="4965700"/>
            <a:ext cx="5010150" cy="184150"/>
          </a:xfrm>
          <a:noFill/>
          <a:ln/>
        </p:spPr>
        <p:txBody>
          <a:bodyPr/>
          <a:lstStyle/>
          <a:p>
            <a:endParaRPr lang="pl-PL"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a:xfrm>
            <a:off x="912814" y="4965700"/>
            <a:ext cx="5010150" cy="184150"/>
          </a:xfrm>
          <a:noFill/>
          <a:ln/>
        </p:spPr>
        <p:txBody>
          <a:bodyPr/>
          <a:lstStyle/>
          <a:p>
            <a:endParaRPr lang="pl-PL"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spect="1" noChangeArrowheads="1" noTextEdit="1"/>
          </p:cNvSpPr>
          <p:nvPr>
            <p:ph type="sldImg"/>
          </p:nvPr>
        </p:nvSpPr>
        <p:spPr>
          <a:ln/>
        </p:spPr>
      </p:sp>
      <p:sp>
        <p:nvSpPr>
          <p:cNvPr id="104451" name="Rectangle 3"/>
          <p:cNvSpPr>
            <a:spLocks noGrp="1" noChangeArrowheads="1"/>
          </p:cNvSpPr>
          <p:nvPr>
            <p:ph type="body" idx="1"/>
          </p:nvPr>
        </p:nvSpPr>
        <p:spPr>
          <a:xfrm>
            <a:off x="912814" y="4965700"/>
            <a:ext cx="5010150" cy="184150"/>
          </a:xfrm>
          <a:noFill/>
          <a:ln/>
        </p:spPr>
        <p:txBody>
          <a:bodyPr/>
          <a:lstStyle/>
          <a:p>
            <a:endParaRPr lang="pl-PL"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a:xfrm>
            <a:off x="912814" y="4965700"/>
            <a:ext cx="5010150" cy="184150"/>
          </a:xfrm>
          <a:noFill/>
          <a:ln/>
        </p:spPr>
        <p:txBody>
          <a:bodyPr/>
          <a:lstStyle/>
          <a:p>
            <a:endParaRPr lang="pl-PL"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a:xfrm>
            <a:off x="912814" y="4965700"/>
            <a:ext cx="5010150" cy="184150"/>
          </a:xfrm>
          <a:noFill/>
          <a:ln/>
        </p:spPr>
        <p:txBody>
          <a:bodyPr/>
          <a:lstStyle/>
          <a:p>
            <a:endParaRPr lang="pl-PL"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a:xfrm>
            <a:off x="912814" y="4965700"/>
            <a:ext cx="5010150" cy="184150"/>
          </a:xfrm>
          <a:noFill/>
          <a:ln/>
        </p:spPr>
        <p:txBody>
          <a:bodyPr/>
          <a:lstStyle/>
          <a:p>
            <a:endParaRPr lang="pl-PL"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spect="1" noChangeArrowheads="1" noTextEdit="1"/>
          </p:cNvSpPr>
          <p:nvPr>
            <p:ph type="sldImg"/>
          </p:nvPr>
        </p:nvSpPr>
        <p:spPr>
          <a:ln/>
        </p:spPr>
      </p:sp>
      <p:sp>
        <p:nvSpPr>
          <p:cNvPr id="108547" name="Rectangle 3"/>
          <p:cNvSpPr>
            <a:spLocks noGrp="1" noChangeArrowheads="1"/>
          </p:cNvSpPr>
          <p:nvPr>
            <p:ph type="body" idx="1"/>
          </p:nvPr>
        </p:nvSpPr>
        <p:spPr>
          <a:xfrm>
            <a:off x="912814" y="4965700"/>
            <a:ext cx="5010150" cy="184150"/>
          </a:xfrm>
          <a:noFill/>
          <a:ln/>
        </p:spPr>
        <p:txBody>
          <a:bodyPr/>
          <a:lstStyle/>
          <a:p>
            <a:endParaRPr lang="pl-PL"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spect="1" noChangeArrowheads="1" noTextEdit="1"/>
          </p:cNvSpPr>
          <p:nvPr>
            <p:ph type="sldImg"/>
          </p:nvPr>
        </p:nvSpPr>
        <p:spPr>
          <a:ln/>
        </p:spPr>
      </p:sp>
      <p:sp>
        <p:nvSpPr>
          <p:cNvPr id="109571" name="Rectangle 3"/>
          <p:cNvSpPr>
            <a:spLocks noGrp="1" noChangeArrowheads="1"/>
          </p:cNvSpPr>
          <p:nvPr>
            <p:ph type="body" idx="1"/>
          </p:nvPr>
        </p:nvSpPr>
        <p:spPr>
          <a:xfrm>
            <a:off x="912814" y="4965700"/>
            <a:ext cx="5010150" cy="184150"/>
          </a:xfrm>
          <a:noFill/>
          <a:ln/>
        </p:spPr>
        <p:txBody>
          <a:bodyPr/>
          <a:lstStyle/>
          <a:p>
            <a:endParaRPr lang="pl-PL"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xfrm>
            <a:off x="912814" y="4965700"/>
            <a:ext cx="5010150" cy="184150"/>
          </a:xfrm>
          <a:noFill/>
          <a:ln/>
        </p:spPr>
        <p:txBody>
          <a:bodyPr/>
          <a:lstStyle/>
          <a:p>
            <a:endParaRPr lang="pl-PL"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Rot="1" noChangeAspect="1" noChangeArrowheads="1" noTextEdit="1"/>
          </p:cNvSpPr>
          <p:nvPr>
            <p:ph type="sldImg"/>
          </p:nvPr>
        </p:nvSpPr>
        <p:spPr>
          <a:ln/>
        </p:spPr>
      </p:sp>
      <p:sp>
        <p:nvSpPr>
          <p:cNvPr id="111619" name="Rectangle 3"/>
          <p:cNvSpPr>
            <a:spLocks noGrp="1" noChangeArrowheads="1"/>
          </p:cNvSpPr>
          <p:nvPr>
            <p:ph type="body" idx="1"/>
          </p:nvPr>
        </p:nvSpPr>
        <p:spPr>
          <a:xfrm>
            <a:off x="912814" y="4965700"/>
            <a:ext cx="5010150" cy="184150"/>
          </a:xfrm>
          <a:noFill/>
          <a:ln/>
        </p:spPr>
        <p:txBody>
          <a:bodyPr/>
          <a:lstStyle/>
          <a:p>
            <a:endParaRPr lang="pl-PL"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a:xfrm>
            <a:off x="912814" y="4965700"/>
            <a:ext cx="5010150" cy="184150"/>
          </a:xfrm>
          <a:noFill/>
          <a:ln/>
        </p:spPr>
        <p:txBody>
          <a:bodyPr/>
          <a:lstStyle/>
          <a:p>
            <a:endParaRPr lang="pl-PL"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Rot="1" noChangeAspect="1" noChangeArrowheads="1" noTextEdit="1"/>
          </p:cNvSpPr>
          <p:nvPr>
            <p:ph type="sldImg"/>
          </p:nvPr>
        </p:nvSpPr>
        <p:spPr>
          <a:ln/>
        </p:spPr>
      </p:sp>
      <p:sp>
        <p:nvSpPr>
          <p:cNvPr id="115715"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Rot="1" noChangeAspect="1" noChangeArrowheads="1" noTextEdit="1"/>
          </p:cNvSpPr>
          <p:nvPr>
            <p:ph type="sldImg"/>
          </p:nvPr>
        </p:nvSpPr>
        <p:spPr>
          <a:ln/>
        </p:spPr>
      </p:sp>
      <p:sp>
        <p:nvSpPr>
          <p:cNvPr id="126979"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Rot="1" noChangeAspect="1" noChangeArrowheads="1" noTextEdit="1"/>
          </p:cNvSpPr>
          <p:nvPr>
            <p:ph type="sldImg"/>
          </p:nvPr>
        </p:nvSpPr>
        <p:spPr>
          <a:ln/>
        </p:spPr>
      </p:sp>
      <p:sp>
        <p:nvSpPr>
          <p:cNvPr id="132099"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Rot="1" noChangeAspect="1" noChangeArrowheads="1" noTextEdit="1"/>
          </p:cNvSpPr>
          <p:nvPr>
            <p:ph type="sldImg"/>
          </p:nvPr>
        </p:nvSpPr>
        <p:spPr>
          <a:ln/>
        </p:spPr>
      </p:sp>
      <p:sp>
        <p:nvSpPr>
          <p:cNvPr id="136195"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Rot="1" noChangeAspect="1" noChangeArrowheads="1" noTextEdit="1"/>
          </p:cNvSpPr>
          <p:nvPr>
            <p:ph type="sldImg"/>
          </p:nvPr>
        </p:nvSpPr>
        <p:spPr>
          <a:ln/>
        </p:spPr>
      </p:sp>
      <p:sp>
        <p:nvSpPr>
          <p:cNvPr id="137219"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Rot="1" noChangeAspect="1" noChangeArrowheads="1" noTextEdit="1"/>
          </p:cNvSpPr>
          <p:nvPr>
            <p:ph type="sldImg"/>
          </p:nvPr>
        </p:nvSpPr>
        <p:spPr>
          <a:ln/>
        </p:spPr>
      </p:sp>
      <p:sp>
        <p:nvSpPr>
          <p:cNvPr id="138243"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spect="1" noChangeArrowheads="1" noTextEdit="1"/>
          </p:cNvSpPr>
          <p:nvPr>
            <p:ph type="sldImg"/>
          </p:nvPr>
        </p:nvSpPr>
        <p:spPr>
          <a:ln/>
        </p:spPr>
      </p:sp>
      <p:sp>
        <p:nvSpPr>
          <p:cNvPr id="139267"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spect="1" noChangeArrowheads="1" noTextEdit="1"/>
          </p:cNvSpPr>
          <p:nvPr>
            <p:ph type="sldImg"/>
          </p:nvPr>
        </p:nvSpPr>
        <p:spPr>
          <a:ln/>
        </p:spPr>
      </p:sp>
      <p:sp>
        <p:nvSpPr>
          <p:cNvPr id="141315"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spect="1" noChangeArrowheads="1" noTextEdit="1"/>
          </p:cNvSpPr>
          <p:nvPr>
            <p:ph type="sldImg"/>
          </p:nvPr>
        </p:nvSpPr>
        <p:spPr>
          <a:ln/>
        </p:spPr>
      </p:sp>
      <p:sp>
        <p:nvSpPr>
          <p:cNvPr id="143363"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a:ln/>
        </p:spPr>
      </p:sp>
      <p:sp>
        <p:nvSpPr>
          <p:cNvPr id="144387"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spect="1" noChangeArrowheads="1" noTextEdit="1"/>
          </p:cNvSpPr>
          <p:nvPr>
            <p:ph type="sldImg"/>
          </p:nvPr>
        </p:nvSpPr>
        <p:spPr>
          <a:ln/>
        </p:spPr>
      </p:sp>
      <p:sp>
        <p:nvSpPr>
          <p:cNvPr id="145411"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ymbol zastępczy obrazu slajdu 1"/>
          <p:cNvSpPr>
            <a:spLocks noGrp="1" noRot="1" noChangeAspect="1" noTextEdit="1"/>
          </p:cNvSpPr>
          <p:nvPr>
            <p:ph type="sldImg"/>
          </p:nvPr>
        </p:nvSpPr>
        <p:spPr>
          <a:ln/>
        </p:spPr>
      </p:sp>
      <p:sp>
        <p:nvSpPr>
          <p:cNvPr id="161795" name="Symbol zastępczy notatek 2"/>
          <p:cNvSpPr>
            <a:spLocks noGrp="1"/>
          </p:cNvSpPr>
          <p:nvPr>
            <p:ph type="body" idx="1"/>
          </p:nvPr>
        </p:nvSpPr>
        <p:spPr>
          <a:xfrm>
            <a:off x="912225" y="5446357"/>
            <a:ext cx="5010740" cy="186215"/>
          </a:xfrm>
          <a:noFill/>
          <a:ln/>
        </p:spPr>
        <p:txBody>
          <a:bodyPr/>
          <a:lstStyle/>
          <a:p>
            <a:endParaRPr lang="pl-PL" smtClean="0"/>
          </a:p>
        </p:txBody>
      </p:sp>
      <p:sp>
        <p:nvSpPr>
          <p:cNvPr id="161796" name="Symbol zastępczy numeru slajdu 3"/>
          <p:cNvSpPr txBox="1">
            <a:spLocks noGrp="1"/>
          </p:cNvSpPr>
          <p:nvPr/>
        </p:nvSpPr>
        <p:spPr bwMode="auto">
          <a:xfrm>
            <a:off x="3874517" y="9786572"/>
            <a:ext cx="2882757" cy="186214"/>
          </a:xfrm>
          <a:prstGeom prst="rect">
            <a:avLst/>
          </a:prstGeom>
          <a:noFill/>
          <a:ln w="9525">
            <a:noFill/>
            <a:miter lim="800000"/>
            <a:headEnd/>
            <a:tailEnd/>
          </a:ln>
        </p:spPr>
        <p:txBody>
          <a:bodyPr lIns="91214" tIns="0" rIns="412970" bIns="0" anchor="b">
            <a:spAutoFit/>
          </a:bodyPr>
          <a:lstStyle/>
          <a:p>
            <a:pPr algn="r" defTabSz="908229"/>
            <a:fld id="{B2A27FA2-56C3-4CEC-83C2-3DB4B477FB5F}" type="slidenum">
              <a:rPr lang="pl-PL">
                <a:solidFill>
                  <a:schemeClr val="bg1"/>
                </a:solidFill>
              </a:rPr>
              <a:pPr algn="r" defTabSz="908229"/>
              <a:t>81</a:t>
            </a:fld>
            <a:endParaRPr lang="pl-PL" dirty="0">
              <a:solidFill>
                <a:schemeClr val="bg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a:xfrm>
            <a:off x="912814" y="5440364"/>
            <a:ext cx="5010150" cy="185737"/>
          </a:xfrm>
          <a:noFill/>
          <a:ln/>
        </p:spPr>
        <p:txBody>
          <a:bodyPr/>
          <a:lstStyle/>
          <a:p>
            <a:endParaRPr lang="pl-PL"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Rot="1" noChangeAspect="1" noChangeArrowheads="1" noTextEdit="1"/>
          </p:cNvSpPr>
          <p:nvPr>
            <p:ph type="sldImg"/>
          </p:nvPr>
        </p:nvSpPr>
        <p:spPr>
          <a:ln/>
        </p:spPr>
      </p:sp>
      <p:sp>
        <p:nvSpPr>
          <p:cNvPr id="168963" name="Rectangle 3"/>
          <p:cNvSpPr>
            <a:spLocks noGrp="1" noChangeArrowheads="1"/>
          </p:cNvSpPr>
          <p:nvPr>
            <p:ph type="body" idx="1"/>
          </p:nvPr>
        </p:nvSpPr>
        <p:spPr>
          <a:xfrm>
            <a:off x="912814" y="5440870"/>
            <a:ext cx="5010150" cy="184725"/>
          </a:xfrm>
          <a:noFill/>
          <a:ln/>
        </p:spPr>
        <p:txBody>
          <a:bodyPr/>
          <a:lstStyle/>
          <a:p>
            <a:endParaRPr lang="pl-P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742950" y="2130425"/>
            <a:ext cx="84201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pl-PL" smtClean="0"/>
              <a:t>Kliknij, aby edytować styl wzorca podtytułu</a:t>
            </a:r>
            <a:endParaRPr lang="pl-PL"/>
          </a:p>
        </p:txBody>
      </p:sp>
      <p:sp>
        <p:nvSpPr>
          <p:cNvPr id="4" name="Rectangle 13"/>
          <p:cNvSpPr>
            <a:spLocks noGrp="1" noChangeArrowheads="1"/>
          </p:cNvSpPr>
          <p:nvPr>
            <p:ph type="sldNum" sz="quarter" idx="10"/>
          </p:nvPr>
        </p:nvSpPr>
        <p:spPr>
          <a:ln/>
        </p:spPr>
        <p:txBody>
          <a:bodyPr/>
          <a:lstStyle>
            <a:lvl1pPr>
              <a:defRPr/>
            </a:lvl1pPr>
          </a:lstStyle>
          <a:p>
            <a:fld id="{8A3742E3-5604-4B35-A5F1-385F663725D3}" type="slidenum">
              <a:rPr lang="pl-PL"/>
              <a:pPr/>
              <a:t>‹#›</a:t>
            </a:fld>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Rectangle 13"/>
          <p:cNvSpPr>
            <a:spLocks noGrp="1" noChangeArrowheads="1"/>
          </p:cNvSpPr>
          <p:nvPr>
            <p:ph type="sldNum" sz="quarter" idx="10"/>
          </p:nvPr>
        </p:nvSpPr>
        <p:spPr>
          <a:ln/>
        </p:spPr>
        <p:txBody>
          <a:bodyPr/>
          <a:lstStyle>
            <a:lvl1pPr>
              <a:defRPr/>
            </a:lvl1pPr>
          </a:lstStyle>
          <a:p>
            <a:fld id="{18A7ED35-606C-435D-9ED2-B481422BDD54}" type="slidenum">
              <a:rPr lang="pl-PL"/>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7258050" y="533400"/>
            <a:ext cx="1962150" cy="6172200"/>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1371600" y="533400"/>
            <a:ext cx="5734050" cy="6172200"/>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Rectangle 13"/>
          <p:cNvSpPr>
            <a:spLocks noGrp="1" noChangeArrowheads="1"/>
          </p:cNvSpPr>
          <p:nvPr>
            <p:ph type="sldNum" sz="quarter" idx="10"/>
          </p:nvPr>
        </p:nvSpPr>
        <p:spPr>
          <a:ln/>
        </p:spPr>
        <p:txBody>
          <a:bodyPr/>
          <a:lstStyle>
            <a:lvl1pPr>
              <a:defRPr/>
            </a:lvl1pPr>
          </a:lstStyle>
          <a:p>
            <a:fld id="{AE4D7824-CB5E-4890-A46F-467CBFA213E1}" type="slidenum">
              <a:rPr lang="pl-PL"/>
              <a:pPr/>
              <a:t>‹#›</a:t>
            </a:fld>
            <a:endParaRPr lang="pl-P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Zawartość">
    <p:spTree>
      <p:nvGrpSpPr>
        <p:cNvPr id="1" name=""/>
        <p:cNvGrpSpPr/>
        <p:nvPr/>
      </p:nvGrpSpPr>
      <p:grpSpPr>
        <a:xfrm>
          <a:off x="0" y="0"/>
          <a:ext cx="0" cy="0"/>
          <a:chOff x="0" y="0"/>
          <a:chExt cx="0" cy="0"/>
        </a:xfrm>
      </p:grpSpPr>
      <p:sp>
        <p:nvSpPr>
          <p:cNvPr id="2" name="Symbol zastępczy zawartości 1"/>
          <p:cNvSpPr>
            <a:spLocks noGrp="1"/>
          </p:cNvSpPr>
          <p:nvPr>
            <p:ph/>
          </p:nvPr>
        </p:nvSpPr>
        <p:spPr>
          <a:xfrm>
            <a:off x="1371600" y="214313"/>
            <a:ext cx="7848600" cy="6491287"/>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3" name="Rectangle 13"/>
          <p:cNvSpPr>
            <a:spLocks noGrp="1" noChangeArrowheads="1"/>
          </p:cNvSpPr>
          <p:nvPr>
            <p:ph type="sldNum" sz="quarter" idx="10"/>
          </p:nvPr>
        </p:nvSpPr>
        <p:spPr>
          <a:ln/>
        </p:spPr>
        <p:txBody>
          <a:bodyPr/>
          <a:lstStyle>
            <a:lvl1pPr>
              <a:defRPr/>
            </a:lvl1pPr>
          </a:lstStyle>
          <a:p>
            <a:fld id="{0D662F60-2F55-4F4C-8A49-C7E1BDDCF652}" type="slidenum">
              <a:rPr lang="pl-PL"/>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Rectangle 13"/>
          <p:cNvSpPr>
            <a:spLocks noGrp="1" noChangeArrowheads="1"/>
          </p:cNvSpPr>
          <p:nvPr>
            <p:ph type="sldNum" sz="quarter" idx="10"/>
          </p:nvPr>
        </p:nvSpPr>
        <p:spPr>
          <a:ln/>
        </p:spPr>
        <p:txBody>
          <a:bodyPr/>
          <a:lstStyle>
            <a:lvl1pPr>
              <a:defRPr/>
            </a:lvl1pPr>
          </a:lstStyle>
          <a:p>
            <a:fld id="{E0DE6E48-9191-4635-96C0-D00711B9E1F7}" type="slidenum">
              <a:rPr lang="pl-PL"/>
              <a:pPr/>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82638" y="4406900"/>
            <a:ext cx="84201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l-PL" smtClean="0"/>
              <a:t>Kliknij, aby edytować style wzorca tekstu</a:t>
            </a:r>
          </a:p>
        </p:txBody>
      </p:sp>
      <p:sp>
        <p:nvSpPr>
          <p:cNvPr id="4" name="Rectangle 13"/>
          <p:cNvSpPr>
            <a:spLocks noGrp="1" noChangeArrowheads="1"/>
          </p:cNvSpPr>
          <p:nvPr>
            <p:ph type="sldNum" sz="quarter" idx="10"/>
          </p:nvPr>
        </p:nvSpPr>
        <p:spPr>
          <a:ln/>
        </p:spPr>
        <p:txBody>
          <a:bodyPr/>
          <a:lstStyle>
            <a:lvl1pPr>
              <a:defRPr/>
            </a:lvl1pPr>
          </a:lstStyle>
          <a:p>
            <a:fld id="{F2965B53-24DC-4A32-9600-A859691629A4}" type="slidenum">
              <a:rPr lang="pl-PL"/>
              <a:pPr/>
              <a:t>‹#›</a:t>
            </a:fld>
            <a:endParaRPr lang="pl-P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1371600" y="1447800"/>
            <a:ext cx="38481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5372100" y="1447800"/>
            <a:ext cx="38481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Rectangle 13"/>
          <p:cNvSpPr>
            <a:spLocks noGrp="1" noChangeArrowheads="1"/>
          </p:cNvSpPr>
          <p:nvPr>
            <p:ph type="sldNum" sz="quarter" idx="10"/>
          </p:nvPr>
        </p:nvSpPr>
        <p:spPr>
          <a:ln/>
        </p:spPr>
        <p:txBody>
          <a:bodyPr/>
          <a:lstStyle>
            <a:lvl1pPr>
              <a:defRPr/>
            </a:lvl1pPr>
          </a:lstStyle>
          <a:p>
            <a:fld id="{B05BD2C4-744D-4362-89B6-7A8F1BB10FD4}" type="slidenum">
              <a:rPr lang="pl-PL"/>
              <a:pPr/>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495300" y="274638"/>
            <a:ext cx="8915400" cy="1143000"/>
          </a:xfrm>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Rectangle 13"/>
          <p:cNvSpPr>
            <a:spLocks noGrp="1" noChangeArrowheads="1"/>
          </p:cNvSpPr>
          <p:nvPr>
            <p:ph type="sldNum" sz="quarter" idx="10"/>
          </p:nvPr>
        </p:nvSpPr>
        <p:spPr>
          <a:ln/>
        </p:spPr>
        <p:txBody>
          <a:bodyPr/>
          <a:lstStyle>
            <a:lvl1pPr>
              <a:defRPr/>
            </a:lvl1pPr>
          </a:lstStyle>
          <a:p>
            <a:fld id="{DCC355B4-5F02-4EE0-A25D-620D52E49B8F}" type="slidenum">
              <a:rPr lang="pl-PL"/>
              <a:pPr/>
              <a:t>‹#›</a:t>
            </a:fld>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Rectangle 13"/>
          <p:cNvSpPr>
            <a:spLocks noGrp="1" noChangeArrowheads="1"/>
          </p:cNvSpPr>
          <p:nvPr>
            <p:ph type="sldNum" sz="quarter" idx="10"/>
          </p:nvPr>
        </p:nvSpPr>
        <p:spPr>
          <a:ln/>
        </p:spPr>
        <p:txBody>
          <a:bodyPr/>
          <a:lstStyle>
            <a:lvl1pPr>
              <a:defRPr/>
            </a:lvl1pPr>
          </a:lstStyle>
          <a:p>
            <a:fld id="{2B2AFD80-95FD-4058-8A9B-5937457071B0}" type="slidenum">
              <a:rPr lang="pl-PL"/>
              <a:pPr/>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Rectangle 13"/>
          <p:cNvSpPr>
            <a:spLocks noGrp="1" noChangeArrowheads="1"/>
          </p:cNvSpPr>
          <p:nvPr>
            <p:ph type="sldNum" sz="quarter" idx="10"/>
          </p:nvPr>
        </p:nvSpPr>
        <p:spPr>
          <a:ln/>
        </p:spPr>
        <p:txBody>
          <a:bodyPr/>
          <a:lstStyle>
            <a:lvl1pPr>
              <a:defRPr/>
            </a:lvl1pPr>
          </a:lstStyle>
          <a:p>
            <a:fld id="{E9D9992E-FCB4-4F78-8751-24B02AD68DAB}" type="slidenum">
              <a:rPr lang="pl-PL"/>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95300" y="273050"/>
            <a:ext cx="3259138" cy="1162050"/>
          </a:xfrm>
        </p:spPr>
        <p:txBody>
          <a:bodyPr/>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Rectangle 13"/>
          <p:cNvSpPr>
            <a:spLocks noGrp="1" noChangeArrowheads="1"/>
          </p:cNvSpPr>
          <p:nvPr>
            <p:ph type="sldNum" sz="quarter" idx="10"/>
          </p:nvPr>
        </p:nvSpPr>
        <p:spPr>
          <a:ln/>
        </p:spPr>
        <p:txBody>
          <a:bodyPr/>
          <a:lstStyle>
            <a:lvl1pPr>
              <a:defRPr/>
            </a:lvl1pPr>
          </a:lstStyle>
          <a:p>
            <a:fld id="{C84C0876-E536-4C49-B723-E5393D583761}" type="slidenum">
              <a:rPr lang="pl-PL"/>
              <a:pPr/>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941513" y="4800600"/>
            <a:ext cx="5943600" cy="566738"/>
          </a:xfrm>
        </p:spPr>
        <p:txBody>
          <a:bodyPr/>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l-PL" noProof="0" smtClean="0"/>
          </a:p>
        </p:txBody>
      </p:sp>
      <p:sp>
        <p:nvSpPr>
          <p:cNvPr id="4" name="Symbol zastępczy tekstu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Rectangle 13"/>
          <p:cNvSpPr>
            <a:spLocks noGrp="1" noChangeArrowheads="1"/>
          </p:cNvSpPr>
          <p:nvPr>
            <p:ph type="sldNum" sz="quarter" idx="10"/>
          </p:nvPr>
        </p:nvSpPr>
        <p:spPr>
          <a:ln/>
        </p:spPr>
        <p:txBody>
          <a:bodyPr/>
          <a:lstStyle>
            <a:lvl1pPr>
              <a:defRPr/>
            </a:lvl1pPr>
          </a:lstStyle>
          <a:p>
            <a:fld id="{F5DBBEC5-4BD0-49EC-8518-F096A6CE6A23}" type="slidenum">
              <a:rPr lang="pl-PL"/>
              <a:pPr/>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67" name="Rectangle 43"/>
          <p:cNvSpPr>
            <a:spLocks noChangeArrowheads="1"/>
          </p:cNvSpPr>
          <p:nvPr/>
        </p:nvSpPr>
        <p:spPr bwMode="auto">
          <a:xfrm>
            <a:off x="0" y="0"/>
            <a:ext cx="9906000" cy="6858000"/>
          </a:xfrm>
          <a:prstGeom prst="rect">
            <a:avLst/>
          </a:prstGeom>
          <a:noFill/>
          <a:ln w="9525">
            <a:solidFill>
              <a:schemeClr val="tx1"/>
            </a:solidFill>
            <a:miter lim="800000"/>
            <a:headEnd/>
            <a:tailEnd/>
          </a:ln>
          <a:effectLst/>
        </p:spPr>
        <p:txBody>
          <a:bodyPr wrap="none" tIns="0" rIns="414000" bIns="0" anchor="ctr">
            <a:spAutoFit/>
          </a:bodyPr>
          <a:lstStyle/>
          <a:p>
            <a:pPr algn="r">
              <a:defRPr/>
            </a:pPr>
            <a:endParaRPr lang="pl-PL"/>
          </a:p>
        </p:txBody>
      </p:sp>
      <p:sp>
        <p:nvSpPr>
          <p:cNvPr id="1061" name="Rectangle 37"/>
          <p:cNvSpPr>
            <a:spLocks noChangeArrowheads="1"/>
          </p:cNvSpPr>
          <p:nvPr/>
        </p:nvSpPr>
        <p:spPr bwMode="auto">
          <a:xfrm>
            <a:off x="417513" y="1443038"/>
            <a:ext cx="90487" cy="5414962"/>
          </a:xfrm>
          <a:prstGeom prst="rect">
            <a:avLst/>
          </a:prstGeom>
          <a:solidFill>
            <a:schemeClr val="tx1"/>
          </a:solidFill>
          <a:ln w="9525">
            <a:noFill/>
            <a:miter lim="800000"/>
            <a:headEnd/>
            <a:tailEnd/>
          </a:ln>
          <a:effectLst/>
        </p:spPr>
        <p:txBody>
          <a:bodyPr tIns="0" rIns="414000" bIns="0" anchor="ctr">
            <a:spAutoFit/>
          </a:bodyPr>
          <a:lstStyle/>
          <a:p>
            <a:pPr algn="r">
              <a:defRPr/>
            </a:pPr>
            <a:endParaRPr lang="pl-PL"/>
          </a:p>
        </p:txBody>
      </p:sp>
      <p:sp>
        <p:nvSpPr>
          <p:cNvPr id="60420" name="Rectangle 39"/>
          <p:cNvSpPr>
            <a:spLocks noGrp="1" noChangeArrowheads="1"/>
          </p:cNvSpPr>
          <p:nvPr>
            <p:ph type="title"/>
          </p:nvPr>
        </p:nvSpPr>
        <p:spPr bwMode="auto">
          <a:xfrm>
            <a:off x="1136650" y="981075"/>
            <a:ext cx="7848600" cy="520700"/>
          </a:xfrm>
          <a:prstGeom prst="rect">
            <a:avLst/>
          </a:prstGeom>
          <a:noFill/>
          <a:ln w="9525">
            <a:noFill/>
            <a:miter lim="800000"/>
            <a:headEnd/>
            <a:tailEnd/>
          </a:ln>
        </p:spPr>
        <p:txBody>
          <a:bodyPr vert="horz" wrap="none" lIns="0" tIns="45720" rIns="414000" bIns="45720" numCol="1" anchor="b" anchorCtr="0" compatLnSpc="1">
            <a:prstTxWarp prst="textNoShape">
              <a:avLst/>
            </a:prstTxWarp>
          </a:bodyPr>
          <a:lstStyle/>
          <a:p>
            <a:pPr lvl="0"/>
            <a:r>
              <a:rPr lang="pl-PL" smtClean="0"/>
              <a:t>Kliknij, aby edytować styl wzorca tytułu</a:t>
            </a:r>
          </a:p>
        </p:txBody>
      </p:sp>
      <p:sp>
        <p:nvSpPr>
          <p:cNvPr id="60421" name="Rectangle 40"/>
          <p:cNvSpPr>
            <a:spLocks noGrp="1" noChangeArrowheads="1"/>
          </p:cNvSpPr>
          <p:nvPr>
            <p:ph type="body" idx="1"/>
          </p:nvPr>
        </p:nvSpPr>
        <p:spPr bwMode="auto">
          <a:xfrm>
            <a:off x="1371600" y="1447800"/>
            <a:ext cx="7848600" cy="5257800"/>
          </a:xfrm>
          <a:prstGeom prst="rect">
            <a:avLst/>
          </a:prstGeom>
          <a:noFill/>
          <a:ln w="9525">
            <a:noFill/>
            <a:miter lim="800000"/>
            <a:headEnd/>
            <a:tailEnd/>
          </a:ln>
        </p:spPr>
        <p:txBody>
          <a:bodyPr vert="horz" wrap="square" lIns="91440" tIns="45720" rIns="41400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p>
        </p:txBody>
      </p:sp>
      <p:sp>
        <p:nvSpPr>
          <p:cNvPr id="1065" name="Text Box 41"/>
          <p:cNvSpPr txBox="1">
            <a:spLocks noChangeArrowheads="1"/>
          </p:cNvSpPr>
          <p:nvPr/>
        </p:nvSpPr>
        <p:spPr bwMode="auto">
          <a:xfrm>
            <a:off x="14288" y="6688138"/>
            <a:ext cx="211137" cy="152400"/>
          </a:xfrm>
          <a:prstGeom prst="rect">
            <a:avLst/>
          </a:prstGeom>
          <a:noFill/>
          <a:ln w="9525">
            <a:noFill/>
            <a:miter lim="800000"/>
            <a:headEnd/>
            <a:tailEnd/>
          </a:ln>
          <a:effectLst/>
        </p:spPr>
        <p:txBody>
          <a:bodyPr wrap="none" lIns="0" tIns="0" rIns="0" bIns="0" anchor="b">
            <a:spAutoFit/>
          </a:bodyPr>
          <a:lstStyle/>
          <a:p>
            <a:pPr algn="l">
              <a:spcBef>
                <a:spcPct val="0"/>
              </a:spcBef>
              <a:defRPr/>
            </a:pPr>
            <a:fld id="{80909514-7E3C-46A3-9D09-13E4CE54083F}" type="slidenum">
              <a:rPr lang="pl-PL" sz="1000" b="1">
                <a:solidFill>
                  <a:schemeClr val="bg1"/>
                </a:solidFill>
              </a:rPr>
              <a:pPr algn="l">
                <a:spcBef>
                  <a:spcPct val="0"/>
                </a:spcBef>
                <a:defRPr/>
              </a:pPr>
              <a:t>‹#›</a:t>
            </a:fld>
            <a:endParaRPr lang="pl-PL" sz="1000" b="1">
              <a:solidFill>
                <a:schemeClr val="bg1"/>
              </a:solidFill>
            </a:endParaRPr>
          </a:p>
        </p:txBody>
      </p:sp>
      <p:sp>
        <p:nvSpPr>
          <p:cNvPr id="1072" name="Text Box 48"/>
          <p:cNvSpPr txBox="1">
            <a:spLocks noChangeArrowheads="1"/>
          </p:cNvSpPr>
          <p:nvPr/>
        </p:nvSpPr>
        <p:spPr bwMode="auto">
          <a:xfrm rot="-5400000">
            <a:off x="-2606675" y="3398838"/>
            <a:ext cx="6092825" cy="825500"/>
          </a:xfrm>
          <a:prstGeom prst="rect">
            <a:avLst/>
          </a:prstGeom>
          <a:solidFill>
            <a:srgbClr val="AF000A"/>
          </a:solidFill>
          <a:ln w="9525">
            <a:noFill/>
            <a:miter lim="800000"/>
            <a:headEnd/>
            <a:tailEnd/>
          </a:ln>
          <a:effectLst/>
        </p:spPr>
        <p:txBody>
          <a:bodyPr anchor="ctr">
            <a:spAutoFit/>
          </a:bodyPr>
          <a:lstStyle/>
          <a:p>
            <a:pPr algn="l">
              <a:spcBef>
                <a:spcPct val="0"/>
              </a:spcBef>
              <a:defRPr/>
            </a:pPr>
            <a:r>
              <a:rPr lang="pl-PL" sz="1600" b="1" i="1">
                <a:solidFill>
                  <a:schemeClr val="bg1"/>
                </a:solidFill>
              </a:rPr>
              <a:t>Powrót do domu – psychospołeczne mechanizmy adaptacyjne migrantów powrotnych z terenu województwa warmińsko-mazurskiego</a:t>
            </a:r>
            <a:r>
              <a:rPr lang="pl-PL" sz="1600">
                <a:solidFill>
                  <a:schemeClr val="bg1"/>
                </a:solidFill>
              </a:rPr>
              <a:t> </a:t>
            </a:r>
          </a:p>
        </p:txBody>
      </p:sp>
      <p:sp>
        <p:nvSpPr>
          <p:cNvPr id="1038" name="Rectangle 14"/>
          <p:cNvSpPr>
            <a:spLocks noChangeArrowheads="1"/>
          </p:cNvSpPr>
          <p:nvPr userDrawn="1"/>
        </p:nvSpPr>
        <p:spPr bwMode="auto">
          <a:xfrm>
            <a:off x="0" y="0"/>
            <a:ext cx="9906000" cy="0"/>
          </a:xfrm>
          <a:prstGeom prst="rect">
            <a:avLst/>
          </a:prstGeom>
          <a:noFill/>
          <a:ln w="12700">
            <a:noFill/>
            <a:miter lim="800000"/>
            <a:headEnd/>
            <a:tailEnd/>
          </a:ln>
          <a:effectLst/>
        </p:spPr>
        <p:txBody>
          <a:bodyPr wrap="none" lIns="36000" tIns="0" rIns="36000" bIns="0" anchor="ctr">
            <a:spAutoFit/>
          </a:bodyPr>
          <a:lstStyle/>
          <a:p>
            <a:pPr>
              <a:defRPr/>
            </a:pPr>
            <a:endParaRPr lang="pl-PL"/>
          </a:p>
        </p:txBody>
      </p:sp>
      <p:pic>
        <p:nvPicPr>
          <p:cNvPr id="60425" name="Picture 15" descr="logo_grupa"/>
          <p:cNvPicPr>
            <a:picLocks noChangeAspect="1" noChangeArrowheads="1"/>
          </p:cNvPicPr>
          <p:nvPr userDrawn="1"/>
        </p:nvPicPr>
        <p:blipFill>
          <a:blip r:embed="rId14" cstate="print"/>
          <a:srcRect/>
          <a:stretch>
            <a:fillRect/>
          </a:stretch>
        </p:blipFill>
        <p:spPr bwMode="auto">
          <a:xfrm>
            <a:off x="849313" y="6191250"/>
            <a:ext cx="876300" cy="666750"/>
          </a:xfrm>
          <a:prstGeom prst="rect">
            <a:avLst/>
          </a:prstGeom>
          <a:noFill/>
          <a:ln w="9525">
            <a:noFill/>
            <a:miter lim="800000"/>
            <a:headEnd/>
            <a:tailEnd/>
          </a:ln>
        </p:spPr>
      </p:pic>
      <p:pic>
        <p:nvPicPr>
          <p:cNvPr id="60426" name="Picture 16" descr="logo-migracje.gif"/>
          <p:cNvPicPr>
            <a:picLocks noChangeAspect="1" noChangeArrowheads="1"/>
          </p:cNvPicPr>
          <p:nvPr userDrawn="1"/>
        </p:nvPicPr>
        <p:blipFill>
          <a:blip r:embed="rId15" cstate="print"/>
          <a:srcRect/>
          <a:stretch>
            <a:fillRect/>
          </a:stretch>
        </p:blipFill>
        <p:spPr bwMode="auto">
          <a:xfrm>
            <a:off x="8769350" y="6237288"/>
            <a:ext cx="942975" cy="609600"/>
          </a:xfrm>
          <a:prstGeom prst="rect">
            <a:avLst/>
          </a:prstGeom>
          <a:noFill/>
          <a:ln w="9525">
            <a:noFill/>
            <a:miter lim="800000"/>
            <a:headEnd/>
            <a:tailEnd/>
          </a:ln>
        </p:spPr>
      </p:pic>
      <p:pic>
        <p:nvPicPr>
          <p:cNvPr id="60427" name="Picture 12"/>
          <p:cNvPicPr>
            <a:picLocks noChangeAspect="1" noChangeArrowheads="1"/>
          </p:cNvPicPr>
          <p:nvPr userDrawn="1"/>
        </p:nvPicPr>
        <p:blipFill>
          <a:blip r:embed="rId16" cstate="print"/>
          <a:srcRect/>
          <a:stretch>
            <a:fillRect/>
          </a:stretch>
        </p:blipFill>
        <p:spPr bwMode="auto">
          <a:xfrm>
            <a:off x="850900" y="96838"/>
            <a:ext cx="2143125" cy="688975"/>
          </a:xfrm>
          <a:prstGeom prst="rect">
            <a:avLst/>
          </a:prstGeom>
          <a:noFill/>
          <a:ln w="12700" algn="ctr">
            <a:noFill/>
            <a:miter lim="800000"/>
            <a:headEnd/>
            <a:tailEnd/>
          </a:ln>
        </p:spPr>
      </p:pic>
      <p:pic>
        <p:nvPicPr>
          <p:cNvPr id="60428" name="Picture 13"/>
          <p:cNvPicPr>
            <a:picLocks noChangeAspect="1" noChangeArrowheads="1"/>
          </p:cNvPicPr>
          <p:nvPr userDrawn="1"/>
        </p:nvPicPr>
        <p:blipFill>
          <a:blip r:embed="rId17" cstate="print"/>
          <a:srcRect/>
          <a:stretch>
            <a:fillRect/>
          </a:stretch>
        </p:blipFill>
        <p:spPr bwMode="auto">
          <a:xfrm>
            <a:off x="7621588" y="44450"/>
            <a:ext cx="2233612" cy="823913"/>
          </a:xfrm>
          <a:prstGeom prst="rect">
            <a:avLst/>
          </a:prstGeom>
          <a:noFill/>
          <a:ln w="12700" algn="ctr">
            <a:noFill/>
            <a:miter lim="800000"/>
            <a:headEnd/>
            <a:tailEnd/>
          </a:ln>
        </p:spPr>
      </p:pic>
      <p:sp>
        <p:nvSpPr>
          <p:cNvPr id="60429" name="Rectangle 13"/>
          <p:cNvSpPr>
            <a:spLocks noGrp="1" noChangeArrowheads="1"/>
          </p:cNvSpPr>
          <p:nvPr>
            <p:ph type="sldNum" sz="quarter" idx="4"/>
          </p:nvPr>
        </p:nvSpPr>
        <p:spPr bwMode="auto">
          <a:xfrm>
            <a:off x="7616825" y="6597650"/>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lvl1pPr>
          </a:lstStyle>
          <a:p>
            <a:fld id="{E259F042-43C2-4E22-A964-36439B6340B7}" type="slidenum">
              <a:rPr lang="pl-PL"/>
              <a:pPr/>
              <a:t>‹#›</a:t>
            </a:fld>
            <a:endParaRPr lang="pl-P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hf hdr="0" ftr="0" dt="0"/>
  <p:txStyles>
    <p:titleStyle>
      <a:lvl1pPr algn="l" rtl="0" eaLnBrk="0" fontAlgn="base" hangingPunct="0">
        <a:spcBef>
          <a:spcPct val="0"/>
        </a:spcBef>
        <a:spcAft>
          <a:spcPct val="0"/>
        </a:spcAft>
        <a:defRPr sz="3200">
          <a:solidFill>
            <a:srgbClr val="AF000A"/>
          </a:solidFill>
          <a:latin typeface="+mj-lt"/>
          <a:ea typeface="+mj-ea"/>
          <a:cs typeface="+mj-cs"/>
        </a:defRPr>
      </a:lvl1pPr>
      <a:lvl2pPr algn="l" rtl="0" eaLnBrk="0" fontAlgn="base" hangingPunct="0">
        <a:spcBef>
          <a:spcPct val="0"/>
        </a:spcBef>
        <a:spcAft>
          <a:spcPct val="0"/>
        </a:spcAft>
        <a:defRPr sz="3200">
          <a:solidFill>
            <a:srgbClr val="AF000A"/>
          </a:solidFill>
          <a:latin typeface="Tahoma" pitchFamily="34" charset="0"/>
        </a:defRPr>
      </a:lvl2pPr>
      <a:lvl3pPr algn="l" rtl="0" eaLnBrk="0" fontAlgn="base" hangingPunct="0">
        <a:spcBef>
          <a:spcPct val="0"/>
        </a:spcBef>
        <a:spcAft>
          <a:spcPct val="0"/>
        </a:spcAft>
        <a:defRPr sz="3200">
          <a:solidFill>
            <a:srgbClr val="AF000A"/>
          </a:solidFill>
          <a:latin typeface="Tahoma" pitchFamily="34" charset="0"/>
        </a:defRPr>
      </a:lvl3pPr>
      <a:lvl4pPr algn="l" rtl="0" eaLnBrk="0" fontAlgn="base" hangingPunct="0">
        <a:spcBef>
          <a:spcPct val="0"/>
        </a:spcBef>
        <a:spcAft>
          <a:spcPct val="0"/>
        </a:spcAft>
        <a:defRPr sz="3200">
          <a:solidFill>
            <a:srgbClr val="AF000A"/>
          </a:solidFill>
          <a:latin typeface="Tahoma" pitchFamily="34" charset="0"/>
        </a:defRPr>
      </a:lvl4pPr>
      <a:lvl5pPr algn="l" rtl="0" eaLnBrk="0" fontAlgn="base" hangingPunct="0">
        <a:spcBef>
          <a:spcPct val="0"/>
        </a:spcBef>
        <a:spcAft>
          <a:spcPct val="0"/>
        </a:spcAft>
        <a:defRPr sz="3200">
          <a:solidFill>
            <a:srgbClr val="AF000A"/>
          </a:solidFill>
          <a:latin typeface="Tahoma" pitchFamily="34" charset="0"/>
        </a:defRPr>
      </a:lvl5pPr>
      <a:lvl6pPr marL="457200" algn="l" rtl="0" fontAlgn="base">
        <a:spcBef>
          <a:spcPct val="0"/>
        </a:spcBef>
        <a:spcAft>
          <a:spcPct val="0"/>
        </a:spcAft>
        <a:defRPr sz="3200">
          <a:solidFill>
            <a:srgbClr val="AF000A"/>
          </a:solidFill>
          <a:latin typeface="Tahoma" pitchFamily="34" charset="0"/>
        </a:defRPr>
      </a:lvl6pPr>
      <a:lvl7pPr marL="914400" algn="l" rtl="0" fontAlgn="base">
        <a:spcBef>
          <a:spcPct val="0"/>
        </a:spcBef>
        <a:spcAft>
          <a:spcPct val="0"/>
        </a:spcAft>
        <a:defRPr sz="3200">
          <a:solidFill>
            <a:srgbClr val="AF000A"/>
          </a:solidFill>
          <a:latin typeface="Tahoma" pitchFamily="34" charset="0"/>
        </a:defRPr>
      </a:lvl7pPr>
      <a:lvl8pPr marL="1371600" algn="l" rtl="0" fontAlgn="base">
        <a:spcBef>
          <a:spcPct val="0"/>
        </a:spcBef>
        <a:spcAft>
          <a:spcPct val="0"/>
        </a:spcAft>
        <a:defRPr sz="3200">
          <a:solidFill>
            <a:srgbClr val="AF000A"/>
          </a:solidFill>
          <a:latin typeface="Tahoma" pitchFamily="34" charset="0"/>
        </a:defRPr>
      </a:lvl8pPr>
      <a:lvl9pPr marL="1828800" algn="l" rtl="0" fontAlgn="base">
        <a:spcBef>
          <a:spcPct val="0"/>
        </a:spcBef>
        <a:spcAft>
          <a:spcPct val="0"/>
        </a:spcAft>
        <a:defRPr sz="3200">
          <a:solidFill>
            <a:srgbClr val="AF000A"/>
          </a:solidFill>
          <a:latin typeface="Tahoma" pitchFamily="34" charset="0"/>
        </a:defRPr>
      </a:lvl9pPr>
    </p:titleStyle>
    <p:bodyStyle>
      <a:lvl1pPr marL="342900" indent="-342900" algn="l" rtl="0" eaLnBrk="0" fontAlgn="base" hangingPunct="0">
        <a:spcBef>
          <a:spcPct val="20000"/>
        </a:spcBef>
        <a:spcAft>
          <a:spcPct val="0"/>
        </a:spcAft>
        <a:buClr>
          <a:srgbClr val="C8050A"/>
        </a:buClr>
        <a:buChar char="•"/>
        <a:defRPr sz="1600">
          <a:solidFill>
            <a:schemeClr val="tx1"/>
          </a:solidFill>
          <a:latin typeface="+mn-lt"/>
          <a:ea typeface="+mn-ea"/>
          <a:cs typeface="+mn-cs"/>
        </a:defRPr>
      </a:lvl1pPr>
      <a:lvl2pPr marL="742950" indent="-285750" algn="l" rtl="0" eaLnBrk="0" fontAlgn="base" hangingPunct="0">
        <a:spcBef>
          <a:spcPct val="20000"/>
        </a:spcBef>
        <a:spcAft>
          <a:spcPct val="0"/>
        </a:spcAft>
        <a:buClr>
          <a:srgbClr val="C8050A"/>
        </a:buClr>
        <a:buChar char="–"/>
        <a:defRPr sz="1600">
          <a:solidFill>
            <a:schemeClr val="tx1"/>
          </a:solidFill>
          <a:latin typeface="+mn-lt"/>
        </a:defRPr>
      </a:lvl2pPr>
      <a:lvl3pPr marL="1143000" indent="-228600" algn="l" rtl="0" eaLnBrk="0" fontAlgn="base" hangingPunct="0">
        <a:spcBef>
          <a:spcPct val="20000"/>
        </a:spcBef>
        <a:spcAft>
          <a:spcPct val="0"/>
        </a:spcAft>
        <a:buClr>
          <a:srgbClr val="C8050A"/>
        </a:buClr>
        <a:buChar char="•"/>
        <a:defRPr sz="1600">
          <a:solidFill>
            <a:schemeClr val="tx1"/>
          </a:solidFill>
          <a:latin typeface="+mn-lt"/>
        </a:defRPr>
      </a:lvl3pPr>
      <a:lvl4pPr marL="1600200" indent="-228600" algn="l" rtl="0" eaLnBrk="0" fontAlgn="base" hangingPunct="0">
        <a:spcBef>
          <a:spcPct val="20000"/>
        </a:spcBef>
        <a:spcAft>
          <a:spcPct val="0"/>
        </a:spcAft>
        <a:buClr>
          <a:srgbClr val="C8050A"/>
        </a:buClr>
        <a:buChar char="–"/>
        <a:defRPr sz="1600">
          <a:solidFill>
            <a:schemeClr val="tx1"/>
          </a:solidFill>
          <a:latin typeface="+mn-lt"/>
        </a:defRPr>
      </a:lvl4pPr>
      <a:lvl5pPr marL="2057400" indent="-228600" algn="l" rtl="0" eaLnBrk="0" fontAlgn="base" hangingPunct="0">
        <a:lnSpc>
          <a:spcPct val="110000"/>
        </a:lnSpc>
        <a:spcBef>
          <a:spcPts val="400"/>
        </a:spcBef>
        <a:spcAft>
          <a:spcPct val="0"/>
        </a:spcAft>
        <a:buClr>
          <a:srgbClr val="C8050A"/>
        </a:buClr>
        <a:buChar char="»"/>
        <a:defRPr sz="1400">
          <a:solidFill>
            <a:schemeClr val="tx1"/>
          </a:solidFill>
          <a:latin typeface="+mn-lt"/>
        </a:defRPr>
      </a:lvl5pPr>
      <a:lvl6pPr marL="2514600" indent="-228600" algn="l" rtl="0" fontAlgn="base">
        <a:lnSpc>
          <a:spcPct val="110000"/>
        </a:lnSpc>
        <a:spcBef>
          <a:spcPts val="400"/>
        </a:spcBef>
        <a:spcAft>
          <a:spcPct val="0"/>
        </a:spcAft>
        <a:buClr>
          <a:srgbClr val="C8050A"/>
        </a:buClr>
        <a:buChar char="»"/>
        <a:defRPr sz="1400">
          <a:solidFill>
            <a:schemeClr val="tx1"/>
          </a:solidFill>
          <a:latin typeface="+mn-lt"/>
        </a:defRPr>
      </a:lvl6pPr>
      <a:lvl7pPr marL="2971800" indent="-228600" algn="l" rtl="0" fontAlgn="base">
        <a:lnSpc>
          <a:spcPct val="110000"/>
        </a:lnSpc>
        <a:spcBef>
          <a:spcPts val="400"/>
        </a:spcBef>
        <a:spcAft>
          <a:spcPct val="0"/>
        </a:spcAft>
        <a:buClr>
          <a:srgbClr val="C8050A"/>
        </a:buClr>
        <a:buChar char="»"/>
        <a:defRPr sz="1400">
          <a:solidFill>
            <a:schemeClr val="tx1"/>
          </a:solidFill>
          <a:latin typeface="+mn-lt"/>
        </a:defRPr>
      </a:lvl7pPr>
      <a:lvl8pPr marL="3429000" indent="-228600" algn="l" rtl="0" fontAlgn="base">
        <a:lnSpc>
          <a:spcPct val="110000"/>
        </a:lnSpc>
        <a:spcBef>
          <a:spcPts val="400"/>
        </a:spcBef>
        <a:spcAft>
          <a:spcPct val="0"/>
        </a:spcAft>
        <a:buClr>
          <a:srgbClr val="C8050A"/>
        </a:buClr>
        <a:buChar char="»"/>
        <a:defRPr sz="1400">
          <a:solidFill>
            <a:schemeClr val="tx1"/>
          </a:solidFill>
          <a:latin typeface="+mn-lt"/>
        </a:defRPr>
      </a:lvl8pPr>
      <a:lvl9pPr marL="3886200" indent="-228600" algn="l" rtl="0" fontAlgn="base">
        <a:lnSpc>
          <a:spcPct val="110000"/>
        </a:lnSpc>
        <a:spcBef>
          <a:spcPts val="400"/>
        </a:spcBef>
        <a:spcAft>
          <a:spcPct val="0"/>
        </a:spcAft>
        <a:buClr>
          <a:srgbClr val="C8050A"/>
        </a:buClr>
        <a:buChar char="»"/>
        <a:defRPr sz="1400">
          <a:solidFill>
            <a:schemeClr val="tx1"/>
          </a:solidFill>
          <a:latin typeface="+mn-lt"/>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oleObject" Target="../embeddings/oleObject12.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oleObject" Target="../embeddings/oleObject13.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vmlDrawing" Target="../drawings/vmlDrawing9.vml"/><Relationship Id="rId5" Type="http://schemas.openxmlformats.org/officeDocument/2006/relationships/oleObject" Target="../embeddings/oleObject15.bin"/><Relationship Id="rId4" Type="http://schemas.openxmlformats.org/officeDocument/2006/relationships/oleObject" Target="../embeddings/oleObject14.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vmlDrawing" Target="../drawings/vmlDrawing10.vml"/><Relationship Id="rId5" Type="http://schemas.openxmlformats.org/officeDocument/2006/relationships/oleObject" Target="../embeddings/oleObject17.bin"/><Relationship Id="rId4" Type="http://schemas.openxmlformats.org/officeDocument/2006/relationships/oleObject" Target="../embeddings/oleObject16.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20.bin"/><Relationship Id="rId5" Type="http://schemas.openxmlformats.org/officeDocument/2006/relationships/oleObject" Target="../embeddings/oleObject19.bin"/><Relationship Id="rId4" Type="http://schemas.openxmlformats.org/officeDocument/2006/relationships/oleObject" Target="../embeddings/oleObject18.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vmlDrawing" Target="../drawings/vmlDrawing12.vml"/><Relationship Id="rId4" Type="http://schemas.openxmlformats.org/officeDocument/2006/relationships/oleObject" Target="../embeddings/oleObject21.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vmlDrawing" Target="../drawings/vmlDrawing13.vml"/><Relationship Id="rId4" Type="http://schemas.openxmlformats.org/officeDocument/2006/relationships/oleObject" Target="../embeddings/oleObject22.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vmlDrawing" Target="../drawings/vmlDrawing14.vml"/><Relationship Id="rId5" Type="http://schemas.openxmlformats.org/officeDocument/2006/relationships/oleObject" Target="../embeddings/oleObject24.bin"/><Relationship Id="rId4" Type="http://schemas.openxmlformats.org/officeDocument/2006/relationships/oleObject" Target="../embeddings/oleObject23.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vmlDrawing" Target="../drawings/vmlDrawing15.vml"/><Relationship Id="rId4" Type="http://schemas.openxmlformats.org/officeDocument/2006/relationships/oleObject" Target="../embeddings/oleObject25.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vmlDrawing" Target="../drawings/vmlDrawing16.vml"/><Relationship Id="rId5" Type="http://schemas.openxmlformats.org/officeDocument/2006/relationships/oleObject" Target="../embeddings/oleObject27.bin"/><Relationship Id="rId4" Type="http://schemas.openxmlformats.org/officeDocument/2006/relationships/oleObject" Target="../embeddings/oleObject26.bin"/></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vmlDrawing" Target="../drawings/vmlDrawing17.vml"/><Relationship Id="rId4" Type="http://schemas.openxmlformats.org/officeDocument/2006/relationships/oleObject" Target="../embeddings/oleObject28.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vmlDrawing" Target="../drawings/vmlDrawing18.vml"/><Relationship Id="rId5" Type="http://schemas.openxmlformats.org/officeDocument/2006/relationships/oleObject" Target="../embeddings/oleObject30.bin"/><Relationship Id="rId4" Type="http://schemas.openxmlformats.org/officeDocument/2006/relationships/oleObject" Target="../embeddings/oleObject29.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vmlDrawing" Target="../drawings/vmlDrawing19.vml"/><Relationship Id="rId4" Type="http://schemas.openxmlformats.org/officeDocument/2006/relationships/oleObject" Target="../embeddings/oleObject31.bin"/></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vmlDrawing" Target="../drawings/vmlDrawing20.vml"/><Relationship Id="rId4" Type="http://schemas.openxmlformats.org/officeDocument/2006/relationships/oleObject" Target="../embeddings/oleObject32.bin"/></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vmlDrawing" Target="../drawings/vmlDrawing21.vml"/><Relationship Id="rId5" Type="http://schemas.openxmlformats.org/officeDocument/2006/relationships/oleObject" Target="../embeddings/oleObject34.bin"/><Relationship Id="rId4" Type="http://schemas.openxmlformats.org/officeDocument/2006/relationships/oleObject" Target="../embeddings/oleObject33.bin"/></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vmlDrawing" Target="../drawings/vmlDrawing22.vml"/><Relationship Id="rId4" Type="http://schemas.openxmlformats.org/officeDocument/2006/relationships/oleObject" Target="../embeddings/oleObject35.bin"/></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vmlDrawing" Target="../drawings/vmlDrawing23.vml"/><Relationship Id="rId4" Type="http://schemas.openxmlformats.org/officeDocument/2006/relationships/oleObject" Target="../embeddings/oleObject36.bin"/></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vmlDrawing" Target="../drawings/vmlDrawing24.vml"/><Relationship Id="rId4" Type="http://schemas.openxmlformats.org/officeDocument/2006/relationships/oleObject" Target="../embeddings/oleObject37.bin"/></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vmlDrawing" Target="../drawings/vmlDrawing25.vml"/><Relationship Id="rId4" Type="http://schemas.openxmlformats.org/officeDocument/2006/relationships/oleObject" Target="../embeddings/oleObject38.bin"/></Relationships>
</file>

<file path=ppt/slides/_rels/slide3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vmlDrawing" Target="../drawings/vmlDrawing26.vml"/><Relationship Id="rId5" Type="http://schemas.openxmlformats.org/officeDocument/2006/relationships/oleObject" Target="../embeddings/oleObject40.bin"/><Relationship Id="rId4" Type="http://schemas.openxmlformats.org/officeDocument/2006/relationships/oleObject" Target="../embeddings/oleObject39.bin"/></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vmlDrawing" Target="../drawings/vmlDrawing27.vml"/><Relationship Id="rId4" Type="http://schemas.openxmlformats.org/officeDocument/2006/relationships/oleObject" Target="../embeddings/oleObject41.bin"/></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vmlDrawing" Target="../drawings/vmlDrawing28.vml"/><Relationship Id="rId5" Type="http://schemas.openxmlformats.org/officeDocument/2006/relationships/oleObject" Target="../embeddings/oleObject43.bin"/><Relationship Id="rId4" Type="http://schemas.openxmlformats.org/officeDocument/2006/relationships/oleObject" Target="../embeddings/oleObject42.bin"/></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7.xml"/><Relationship Id="rId1" Type="http://schemas.openxmlformats.org/officeDocument/2006/relationships/vmlDrawing" Target="../drawings/vmlDrawing29.vml"/><Relationship Id="rId5" Type="http://schemas.openxmlformats.org/officeDocument/2006/relationships/oleObject" Target="../embeddings/oleObject45.bin"/><Relationship Id="rId4" Type="http://schemas.openxmlformats.org/officeDocument/2006/relationships/oleObject" Target="../embeddings/oleObject44.bin"/></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7.xml"/><Relationship Id="rId1" Type="http://schemas.openxmlformats.org/officeDocument/2006/relationships/vmlDrawing" Target="../drawings/vmlDrawing30.vml"/><Relationship Id="rId5" Type="http://schemas.openxmlformats.org/officeDocument/2006/relationships/oleObject" Target="../embeddings/oleObject47.bin"/><Relationship Id="rId4" Type="http://schemas.openxmlformats.org/officeDocument/2006/relationships/oleObject" Target="../embeddings/oleObject46.bin"/></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7.xml"/><Relationship Id="rId1" Type="http://schemas.openxmlformats.org/officeDocument/2006/relationships/vmlDrawing" Target="../drawings/vmlDrawing31.vml"/><Relationship Id="rId4" Type="http://schemas.openxmlformats.org/officeDocument/2006/relationships/oleObject" Target="../embeddings/oleObject48.bin"/></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7.xml"/><Relationship Id="rId1" Type="http://schemas.openxmlformats.org/officeDocument/2006/relationships/vmlDrawing" Target="../drawings/vmlDrawing32.vml"/><Relationship Id="rId5" Type="http://schemas.openxmlformats.org/officeDocument/2006/relationships/oleObject" Target="../embeddings/oleObject50.bin"/><Relationship Id="rId4" Type="http://schemas.openxmlformats.org/officeDocument/2006/relationships/oleObject" Target="../embeddings/oleObject49.bin"/></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7.xml"/><Relationship Id="rId1" Type="http://schemas.openxmlformats.org/officeDocument/2006/relationships/vmlDrawing" Target="../drawings/vmlDrawing33.vml"/><Relationship Id="rId5" Type="http://schemas.openxmlformats.org/officeDocument/2006/relationships/oleObject" Target="../embeddings/oleObject52.bin"/><Relationship Id="rId4" Type="http://schemas.openxmlformats.org/officeDocument/2006/relationships/oleObject" Target="../embeddings/oleObject51.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7.xml"/><Relationship Id="rId1" Type="http://schemas.openxmlformats.org/officeDocument/2006/relationships/vmlDrawing" Target="../drawings/vmlDrawing34.vml"/><Relationship Id="rId4" Type="http://schemas.openxmlformats.org/officeDocument/2006/relationships/oleObject" Target="../embeddings/oleObject53.bin"/></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7.xml"/><Relationship Id="rId1" Type="http://schemas.openxmlformats.org/officeDocument/2006/relationships/vmlDrawing" Target="../drawings/vmlDrawing35.vml"/><Relationship Id="rId5" Type="http://schemas.openxmlformats.org/officeDocument/2006/relationships/oleObject" Target="../embeddings/oleObject55.bin"/><Relationship Id="rId4" Type="http://schemas.openxmlformats.org/officeDocument/2006/relationships/oleObject" Target="../embeddings/oleObject54.bin"/></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7.xml"/><Relationship Id="rId1" Type="http://schemas.openxmlformats.org/officeDocument/2006/relationships/vmlDrawing" Target="../drawings/vmlDrawing36.vml"/><Relationship Id="rId4" Type="http://schemas.openxmlformats.org/officeDocument/2006/relationships/oleObject" Target="../embeddings/oleObject56.bin"/></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7.xml"/><Relationship Id="rId1" Type="http://schemas.openxmlformats.org/officeDocument/2006/relationships/vmlDrawing" Target="../drawings/vmlDrawing37.vml"/><Relationship Id="rId4" Type="http://schemas.openxmlformats.org/officeDocument/2006/relationships/oleObject" Target="../embeddings/oleObject57.bin"/></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7.xml"/><Relationship Id="rId1" Type="http://schemas.openxmlformats.org/officeDocument/2006/relationships/vmlDrawing" Target="../drawings/vmlDrawing38.vml"/><Relationship Id="rId5" Type="http://schemas.openxmlformats.org/officeDocument/2006/relationships/oleObject" Target="../embeddings/oleObject59.bin"/><Relationship Id="rId4" Type="http://schemas.openxmlformats.org/officeDocument/2006/relationships/oleObject" Target="../embeddings/oleObject58.bin"/></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7.xml"/><Relationship Id="rId1" Type="http://schemas.openxmlformats.org/officeDocument/2006/relationships/vmlDrawing" Target="../drawings/vmlDrawing39.vml"/><Relationship Id="rId4" Type="http://schemas.openxmlformats.org/officeDocument/2006/relationships/oleObject" Target="../embeddings/oleObject60.bin"/></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7.xml"/><Relationship Id="rId1" Type="http://schemas.openxmlformats.org/officeDocument/2006/relationships/vmlDrawing" Target="../drawings/vmlDrawing40.vml"/><Relationship Id="rId5" Type="http://schemas.openxmlformats.org/officeDocument/2006/relationships/oleObject" Target="../embeddings/oleObject62.bin"/><Relationship Id="rId4" Type="http://schemas.openxmlformats.org/officeDocument/2006/relationships/oleObject" Target="../embeddings/oleObject61.bin"/></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7.xml"/><Relationship Id="rId1" Type="http://schemas.openxmlformats.org/officeDocument/2006/relationships/vmlDrawing" Target="../drawings/vmlDrawing41.vml"/><Relationship Id="rId5" Type="http://schemas.openxmlformats.org/officeDocument/2006/relationships/oleObject" Target="../embeddings/oleObject64.bin"/><Relationship Id="rId4" Type="http://schemas.openxmlformats.org/officeDocument/2006/relationships/oleObject" Target="../embeddings/oleObject63.bin"/></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7.xml"/><Relationship Id="rId1" Type="http://schemas.openxmlformats.org/officeDocument/2006/relationships/vmlDrawing" Target="../drawings/vmlDrawing42.vml"/><Relationship Id="rId4" Type="http://schemas.openxmlformats.org/officeDocument/2006/relationships/oleObject" Target="../embeddings/oleObject65.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7.xml"/><Relationship Id="rId1" Type="http://schemas.openxmlformats.org/officeDocument/2006/relationships/vmlDrawing" Target="../drawings/vmlDrawing43.vml"/><Relationship Id="rId5" Type="http://schemas.openxmlformats.org/officeDocument/2006/relationships/oleObject" Target="../embeddings/oleObject67.bin"/><Relationship Id="rId4" Type="http://schemas.openxmlformats.org/officeDocument/2006/relationships/oleObject" Target="../embeddings/oleObject66.bin"/></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7.xml"/><Relationship Id="rId1" Type="http://schemas.openxmlformats.org/officeDocument/2006/relationships/vmlDrawing" Target="../drawings/vmlDrawing44.vml"/><Relationship Id="rId5" Type="http://schemas.openxmlformats.org/officeDocument/2006/relationships/oleObject" Target="../embeddings/oleObject69.bin"/><Relationship Id="rId4" Type="http://schemas.openxmlformats.org/officeDocument/2006/relationships/oleObject" Target="../embeddings/oleObject68.bin"/></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7.xml"/><Relationship Id="rId1" Type="http://schemas.openxmlformats.org/officeDocument/2006/relationships/vmlDrawing" Target="../drawings/vmlDrawing45.vml"/><Relationship Id="rId4" Type="http://schemas.openxmlformats.org/officeDocument/2006/relationships/oleObject" Target="../embeddings/oleObject70.bin"/></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7.xml"/><Relationship Id="rId1" Type="http://schemas.openxmlformats.org/officeDocument/2006/relationships/vmlDrawing" Target="../drawings/vmlDrawing46.vml"/><Relationship Id="rId4" Type="http://schemas.openxmlformats.org/officeDocument/2006/relationships/oleObject" Target="../embeddings/oleObject71.bin"/></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7.xml"/><Relationship Id="rId1" Type="http://schemas.openxmlformats.org/officeDocument/2006/relationships/vmlDrawing" Target="../drawings/vmlDrawing47.vml"/><Relationship Id="rId4" Type="http://schemas.openxmlformats.org/officeDocument/2006/relationships/oleObject" Target="../embeddings/oleObject72.bin"/></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7.xml"/><Relationship Id="rId1" Type="http://schemas.openxmlformats.org/officeDocument/2006/relationships/vmlDrawing" Target="../drawings/vmlDrawing48.vml"/><Relationship Id="rId5" Type="http://schemas.openxmlformats.org/officeDocument/2006/relationships/oleObject" Target="../embeddings/oleObject74.bin"/><Relationship Id="rId4" Type="http://schemas.openxmlformats.org/officeDocument/2006/relationships/oleObject" Target="../embeddings/oleObject73.bin"/></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7.xml"/><Relationship Id="rId1" Type="http://schemas.openxmlformats.org/officeDocument/2006/relationships/vmlDrawing" Target="../drawings/vmlDrawing49.vml"/><Relationship Id="rId4" Type="http://schemas.openxmlformats.org/officeDocument/2006/relationships/oleObject" Target="../embeddings/oleObject75.bin"/></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7.xml"/><Relationship Id="rId1" Type="http://schemas.openxmlformats.org/officeDocument/2006/relationships/vmlDrawing" Target="../drawings/vmlDrawing50.vml"/><Relationship Id="rId4" Type="http://schemas.openxmlformats.org/officeDocument/2006/relationships/oleObject" Target="../embeddings/oleObject76.bin"/></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7.xml"/><Relationship Id="rId1" Type="http://schemas.openxmlformats.org/officeDocument/2006/relationships/vmlDrawing" Target="../drawings/vmlDrawing51.vml"/><Relationship Id="rId4" Type="http://schemas.openxmlformats.org/officeDocument/2006/relationships/oleObject" Target="../embeddings/oleObject77.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7.xml"/><Relationship Id="rId1" Type="http://schemas.openxmlformats.org/officeDocument/2006/relationships/vmlDrawing" Target="../drawings/vmlDrawing52.vml"/><Relationship Id="rId4" Type="http://schemas.openxmlformats.org/officeDocument/2006/relationships/oleObject" Target="../embeddings/oleObject78.bin"/></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7.xml"/><Relationship Id="rId1" Type="http://schemas.openxmlformats.org/officeDocument/2006/relationships/vmlDrawing" Target="../drawings/vmlDrawing53.vml"/><Relationship Id="rId5" Type="http://schemas.openxmlformats.org/officeDocument/2006/relationships/oleObject" Target="../embeddings/oleObject80.bin"/><Relationship Id="rId4" Type="http://schemas.openxmlformats.org/officeDocument/2006/relationships/oleObject" Target="../embeddings/oleObject79.bin"/></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7.xml"/><Relationship Id="rId1" Type="http://schemas.openxmlformats.org/officeDocument/2006/relationships/vmlDrawing" Target="../drawings/vmlDrawing54.vml"/><Relationship Id="rId4" Type="http://schemas.openxmlformats.org/officeDocument/2006/relationships/oleObject" Target="../embeddings/oleObject81.bin"/></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7.xml"/><Relationship Id="rId1" Type="http://schemas.openxmlformats.org/officeDocument/2006/relationships/vmlDrawing" Target="../drawings/vmlDrawing55.vml"/><Relationship Id="rId5" Type="http://schemas.openxmlformats.org/officeDocument/2006/relationships/oleObject" Target="../embeddings/oleObject83.bin"/><Relationship Id="rId4" Type="http://schemas.openxmlformats.org/officeDocument/2006/relationships/oleObject" Target="../embeddings/oleObject82.bin"/></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7.xml"/><Relationship Id="rId1" Type="http://schemas.openxmlformats.org/officeDocument/2006/relationships/vmlDrawing" Target="../drawings/vmlDrawing56.vml"/><Relationship Id="rId5" Type="http://schemas.openxmlformats.org/officeDocument/2006/relationships/oleObject" Target="../embeddings/oleObject85.bin"/><Relationship Id="rId4" Type="http://schemas.openxmlformats.org/officeDocument/2006/relationships/oleObject" Target="../embeddings/oleObject84.bin"/></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7.xml"/><Relationship Id="rId1" Type="http://schemas.openxmlformats.org/officeDocument/2006/relationships/vmlDrawing" Target="../drawings/vmlDrawing57.vml"/><Relationship Id="rId5" Type="http://schemas.openxmlformats.org/officeDocument/2006/relationships/oleObject" Target="../embeddings/oleObject87.bin"/><Relationship Id="rId4" Type="http://schemas.openxmlformats.org/officeDocument/2006/relationships/oleObject" Target="../embeddings/oleObject86.bin"/></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9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3"/>
          <p:cNvSpPr>
            <a:spLocks noGrp="1" noChangeArrowheads="1"/>
          </p:cNvSpPr>
          <p:nvPr>
            <p:ph type="sldNum" sz="quarter" idx="10"/>
          </p:nvPr>
        </p:nvSpPr>
        <p:spPr>
          <a:ln/>
        </p:spPr>
        <p:txBody>
          <a:bodyPr/>
          <a:lstStyle/>
          <a:p>
            <a:fld id="{E2B8B12E-ED31-490F-8A1F-D418E92F3DB0}" type="slidenum">
              <a:rPr lang="pl-PL"/>
              <a:pPr/>
              <a:t>1</a:t>
            </a:fld>
            <a:endParaRPr lang="pl-PL"/>
          </a:p>
        </p:txBody>
      </p:sp>
      <p:sp>
        <p:nvSpPr>
          <p:cNvPr id="161794" name="Rectangle 2"/>
          <p:cNvSpPr>
            <a:spLocks noChangeArrowheads="1"/>
          </p:cNvSpPr>
          <p:nvPr/>
        </p:nvSpPr>
        <p:spPr bwMode="auto">
          <a:xfrm>
            <a:off x="0" y="0"/>
            <a:ext cx="9906000" cy="6858000"/>
          </a:xfrm>
          <a:prstGeom prst="rect">
            <a:avLst/>
          </a:prstGeom>
          <a:noFill/>
          <a:ln w="9525">
            <a:solidFill>
              <a:schemeClr val="tx1"/>
            </a:solidFill>
            <a:miter lim="800000"/>
            <a:headEnd/>
            <a:tailEnd/>
          </a:ln>
        </p:spPr>
        <p:txBody>
          <a:bodyPr wrap="none" tIns="0" rIns="414000" bIns="0" anchor="ctr">
            <a:spAutoFit/>
          </a:bodyPr>
          <a:lstStyle/>
          <a:p>
            <a:endParaRPr lang="pl-PL"/>
          </a:p>
        </p:txBody>
      </p:sp>
      <p:sp>
        <p:nvSpPr>
          <p:cNvPr id="161795" name="Text Box 9"/>
          <p:cNvSpPr txBox="1">
            <a:spLocks noChangeArrowheads="1"/>
          </p:cNvSpPr>
          <p:nvPr/>
        </p:nvSpPr>
        <p:spPr bwMode="auto">
          <a:xfrm>
            <a:off x="1423988" y="1916113"/>
            <a:ext cx="7608887" cy="2772170"/>
          </a:xfrm>
          <a:prstGeom prst="rect">
            <a:avLst/>
          </a:prstGeom>
          <a:noFill/>
          <a:ln w="9525">
            <a:noFill/>
            <a:miter lim="800000"/>
            <a:headEnd/>
            <a:tailEnd/>
          </a:ln>
        </p:spPr>
        <p:txBody>
          <a:bodyPr lIns="0" tIns="46800" rIns="0" bIns="46800">
            <a:spAutoFit/>
          </a:bodyPr>
          <a:lstStyle/>
          <a:p>
            <a:r>
              <a:rPr lang="pl-PL" sz="3600" dirty="0">
                <a:solidFill>
                  <a:schemeClr val="tx2"/>
                </a:solidFill>
                <a:latin typeface="Arial" pitchFamily="34" charset="0"/>
              </a:rPr>
              <a:t>Raport cząstkowy</a:t>
            </a:r>
          </a:p>
          <a:p>
            <a:r>
              <a:rPr lang="pl-PL" sz="3600" dirty="0">
                <a:solidFill>
                  <a:schemeClr val="tx2"/>
                </a:solidFill>
                <a:latin typeface="Arial" pitchFamily="34" charset="0"/>
              </a:rPr>
              <a:t>z badania ilościowego</a:t>
            </a:r>
          </a:p>
          <a:p>
            <a:r>
              <a:rPr lang="pl-PL" sz="2800" dirty="0">
                <a:effectLst>
                  <a:outerShdw blurRad="38100" dist="38100" dir="2700000" algn="tl">
                    <a:srgbClr val="C0C0C0"/>
                  </a:outerShdw>
                </a:effectLst>
                <a:latin typeface="Arial" pitchFamily="34" charset="0"/>
              </a:rPr>
              <a:t>dla powiatu: </a:t>
            </a:r>
            <a:endParaRPr lang="pl-PL" sz="2800" dirty="0" smtClean="0">
              <a:effectLst>
                <a:outerShdw blurRad="38100" dist="38100" dir="2700000" algn="tl">
                  <a:srgbClr val="C0C0C0"/>
                </a:outerShdw>
              </a:effectLst>
              <a:latin typeface="Arial" pitchFamily="34" charset="0"/>
            </a:endParaRPr>
          </a:p>
          <a:p>
            <a:r>
              <a:rPr lang="pl-PL" sz="2800" dirty="0" smtClean="0">
                <a:effectLst>
                  <a:outerShdw blurRad="38100" dist="38100" dir="2700000" algn="tl">
                    <a:srgbClr val="C0C0C0"/>
                  </a:outerShdw>
                </a:effectLst>
                <a:latin typeface="Arial" pitchFamily="34" charset="0"/>
              </a:rPr>
              <a:t>IŁAWSKIEGO</a:t>
            </a:r>
            <a:endParaRPr lang="pl-PL" sz="2800" dirty="0">
              <a:effectLst>
                <a:outerShdw blurRad="38100" dist="38100" dir="2700000" algn="tl">
                  <a:srgbClr val="C0C0C0"/>
                </a:outerShdw>
              </a:effectLst>
              <a:latin typeface="Arial" pitchFamily="34" charset="0"/>
            </a:endParaRPr>
          </a:p>
        </p:txBody>
      </p:sp>
      <p:sp>
        <p:nvSpPr>
          <p:cNvPr id="161796" name="Text Box 12"/>
          <p:cNvSpPr txBox="1">
            <a:spLocks noChangeArrowheads="1"/>
          </p:cNvSpPr>
          <p:nvPr/>
        </p:nvSpPr>
        <p:spPr bwMode="auto">
          <a:xfrm>
            <a:off x="7364413" y="33338"/>
            <a:ext cx="2484437" cy="731837"/>
          </a:xfrm>
          <a:prstGeom prst="rect">
            <a:avLst/>
          </a:prstGeom>
          <a:solidFill>
            <a:schemeClr val="bg1"/>
          </a:solidFill>
          <a:ln w="12700">
            <a:noFill/>
            <a:miter lim="800000"/>
            <a:headEnd/>
            <a:tailEnd/>
          </a:ln>
        </p:spPr>
        <p:txBody>
          <a:bodyPr lIns="36000" tIns="0" rIns="36000" bIns="0">
            <a:spAutoFit/>
          </a:bodyPr>
          <a:lstStyle/>
          <a:p>
            <a:pPr algn="r"/>
            <a:endParaRPr lang="pl-PL"/>
          </a:p>
          <a:p>
            <a:pPr algn="r"/>
            <a:endParaRPr lang="pl-PL"/>
          </a:p>
          <a:p>
            <a:pPr algn="r"/>
            <a:endParaRPr lang="pl-PL"/>
          </a:p>
        </p:txBody>
      </p:sp>
      <p:sp>
        <p:nvSpPr>
          <p:cNvPr id="161797" name="Rectangle 5"/>
          <p:cNvSpPr>
            <a:spLocks noChangeArrowheads="1"/>
          </p:cNvSpPr>
          <p:nvPr/>
        </p:nvSpPr>
        <p:spPr bwMode="auto">
          <a:xfrm>
            <a:off x="1568450" y="5167313"/>
            <a:ext cx="7281863" cy="488950"/>
          </a:xfrm>
          <a:prstGeom prst="rect">
            <a:avLst/>
          </a:prstGeom>
          <a:noFill/>
          <a:ln w="12700" algn="ctr">
            <a:noFill/>
            <a:miter lim="800000"/>
            <a:headEnd/>
            <a:tailEnd/>
          </a:ln>
          <a:effectLst/>
        </p:spPr>
        <p:txBody>
          <a:bodyPr lIns="36000" tIns="0" rIns="36000" bIns="0" anchor="ctr">
            <a:spAutoFit/>
          </a:bodyPr>
          <a:lstStyle/>
          <a:p>
            <a:pPr eaLnBrk="0" hangingPunct="0"/>
            <a:r>
              <a:rPr lang="pl-PL" sz="1600" b="1" i="1" dirty="0">
                <a:latin typeface="Arial" pitchFamily="34" charset="0"/>
              </a:rPr>
              <a:t>Powrót do domu – psychospołeczne mechanizmy adaptacyjne migrantów powrotnych z terenu województwa warmińsko-mazurskiego</a:t>
            </a:r>
            <a:r>
              <a:rPr lang="pl-PL" sz="1600" dirty="0">
                <a:latin typeface="Arial" pitchFamily="34" charset="0"/>
              </a:rPr>
              <a:t> </a:t>
            </a:r>
          </a:p>
        </p:txBody>
      </p:sp>
      <p:sp>
        <p:nvSpPr>
          <p:cNvPr id="161799" name="Rectangle 7"/>
          <p:cNvSpPr>
            <a:spLocks noChangeArrowheads="1"/>
          </p:cNvSpPr>
          <p:nvPr/>
        </p:nvSpPr>
        <p:spPr bwMode="auto">
          <a:xfrm>
            <a:off x="9561513" y="6597650"/>
            <a:ext cx="344487" cy="260350"/>
          </a:xfrm>
          <a:prstGeom prst="rect">
            <a:avLst/>
          </a:prstGeom>
          <a:solidFill>
            <a:schemeClr val="bg1"/>
          </a:solidFill>
          <a:ln w="12700" algn="ctr">
            <a:noFill/>
            <a:miter lim="800000"/>
            <a:headEnd/>
            <a:tailEnd/>
          </a:ln>
          <a:effectLst/>
        </p:spPr>
        <p:txBody>
          <a:bodyPr wrap="none" lIns="36000" tIns="0" rIns="36000" bIns="0" anchor="ctr"/>
          <a:lstStyle/>
          <a:p>
            <a:endParaRPr lang="pl-PL"/>
          </a:p>
        </p:txBody>
      </p:sp>
      <p:pic>
        <p:nvPicPr>
          <p:cNvPr id="8" name="Picture 13"/>
          <p:cNvPicPr>
            <a:picLocks noChangeAspect="1" noChangeArrowheads="1"/>
          </p:cNvPicPr>
          <p:nvPr/>
        </p:nvPicPr>
        <p:blipFill>
          <a:blip r:embed="rId3" cstate="print"/>
          <a:srcRect/>
          <a:stretch>
            <a:fillRect/>
          </a:stretch>
        </p:blipFill>
        <p:spPr bwMode="auto">
          <a:xfrm>
            <a:off x="7621588" y="44450"/>
            <a:ext cx="2233612" cy="823913"/>
          </a:xfrm>
          <a:prstGeom prst="rect">
            <a:avLst/>
          </a:prstGeom>
          <a:noFill/>
          <a:ln w="12700" algn="ctr">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3"/>
          <p:cNvSpPr>
            <a:spLocks noGrp="1" noChangeArrowheads="1"/>
          </p:cNvSpPr>
          <p:nvPr>
            <p:ph type="sldNum" sz="quarter" idx="10"/>
          </p:nvPr>
        </p:nvSpPr>
        <p:spPr>
          <a:ln/>
        </p:spPr>
        <p:txBody>
          <a:bodyPr/>
          <a:lstStyle/>
          <a:p>
            <a:fld id="{0C2C8F85-A87C-42EB-90D1-F6CC556F049C}" type="slidenum">
              <a:rPr lang="pl-PL"/>
              <a:pPr/>
              <a:t>10</a:t>
            </a:fld>
            <a:endParaRPr lang="pl-PL" dirty="0"/>
          </a:p>
        </p:txBody>
      </p:sp>
      <p:graphicFrame>
        <p:nvGraphicFramePr>
          <p:cNvPr id="4098" name="Object 7"/>
          <p:cNvGraphicFramePr>
            <a:graphicFrameLocks/>
          </p:cNvGraphicFramePr>
          <p:nvPr/>
        </p:nvGraphicFramePr>
        <p:xfrm>
          <a:off x="857250" y="1571625"/>
          <a:ext cx="4429125" cy="3552825"/>
        </p:xfrm>
        <a:graphic>
          <a:graphicData uri="http://schemas.openxmlformats.org/presentationml/2006/ole">
            <p:oleObj spid="_x0000_s4098" name="Wykres" r:id="rId4" imgW="4181497" imgH="3352710" progId="MSGraph.Chart.8">
              <p:embed followColorScheme="full"/>
            </p:oleObj>
          </a:graphicData>
        </a:graphic>
      </p:graphicFrame>
      <p:sp>
        <p:nvSpPr>
          <p:cNvPr id="4100" name="Rectangle 6"/>
          <p:cNvSpPr>
            <a:spLocks noChangeArrowheads="1"/>
          </p:cNvSpPr>
          <p:nvPr/>
        </p:nvSpPr>
        <p:spPr bwMode="auto">
          <a:xfrm>
            <a:off x="1352550" y="757238"/>
            <a:ext cx="4538663" cy="230187"/>
          </a:xfrm>
          <a:prstGeom prst="rect">
            <a:avLst/>
          </a:prstGeom>
          <a:noFill/>
          <a:ln w="12700">
            <a:noFill/>
            <a:miter lim="800000"/>
            <a:headEnd/>
            <a:tailEnd/>
          </a:ln>
        </p:spPr>
        <p:txBody>
          <a:bodyPr wrap="none" lIns="36000" tIns="0" rIns="36000" bIns="0">
            <a:spAutoFit/>
          </a:bodyPr>
          <a:lstStyle/>
          <a:p>
            <a:pPr algn="l">
              <a:spcBef>
                <a:spcPct val="0"/>
              </a:spcBef>
            </a:pPr>
            <a:r>
              <a:rPr lang="pl-PL" sz="1500" b="1" dirty="0">
                <a:solidFill>
                  <a:srgbClr val="AF000A"/>
                </a:solidFill>
              </a:rPr>
              <a:t>Charakterystyka demograficzna migrantów </a:t>
            </a:r>
            <a:r>
              <a:rPr lang="pl-PL" sz="1500" b="1" dirty="0" err="1">
                <a:solidFill>
                  <a:srgbClr val="AF000A"/>
                </a:solidFill>
              </a:rPr>
              <a:t>cd</a:t>
            </a:r>
            <a:endParaRPr lang="pl-PL" sz="1500" b="1" dirty="0">
              <a:solidFill>
                <a:srgbClr val="AF000A"/>
              </a:solidFill>
            </a:endParaRPr>
          </a:p>
        </p:txBody>
      </p:sp>
      <p:sp>
        <p:nvSpPr>
          <p:cNvPr id="8197" name="Rectangle 6"/>
          <p:cNvSpPr>
            <a:spLocks noChangeArrowheads="1"/>
          </p:cNvSpPr>
          <p:nvPr/>
        </p:nvSpPr>
        <p:spPr bwMode="auto">
          <a:xfrm>
            <a:off x="5838825" y="1255713"/>
            <a:ext cx="3714750" cy="385762"/>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Osoba w gospodarstwie wnosząca największy wkład w budżet domowy </a:t>
            </a:r>
          </a:p>
        </p:txBody>
      </p:sp>
      <p:sp>
        <p:nvSpPr>
          <p:cNvPr id="4102" name="Rectangle 4"/>
          <p:cNvSpPr>
            <a:spLocks noChangeArrowheads="1"/>
          </p:cNvSpPr>
          <p:nvPr/>
        </p:nvSpPr>
        <p:spPr bwMode="auto">
          <a:xfrm>
            <a:off x="1208088" y="5462588"/>
            <a:ext cx="8524875" cy="653238"/>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sz="1100" b="1" dirty="0">
                <a:solidFill>
                  <a:srgbClr val="C00000"/>
                </a:solidFill>
              </a:rPr>
              <a:t>Większość migrantów mieszka w </a:t>
            </a:r>
            <a:r>
              <a:rPr lang="pl-PL" sz="1100" b="1" dirty="0" smtClean="0">
                <a:solidFill>
                  <a:srgbClr val="C00000"/>
                </a:solidFill>
              </a:rPr>
              <a:t>trzyosobowych (37%) gospodarstwach </a:t>
            </a:r>
            <a:r>
              <a:rPr lang="pl-PL" sz="1100" b="1" dirty="0">
                <a:solidFill>
                  <a:srgbClr val="C00000"/>
                </a:solidFill>
              </a:rPr>
              <a:t>domowych, w których osobą wnoszącą największy wkład do budżetu jest </a:t>
            </a:r>
            <a:r>
              <a:rPr lang="pl-PL" sz="1100" b="1" dirty="0" smtClean="0">
                <a:solidFill>
                  <a:srgbClr val="C00000"/>
                </a:solidFill>
              </a:rPr>
              <a:t>w równej mierze respondent, współmałżonek/ partner oraz rodzice (po 32% wskazań).</a:t>
            </a:r>
            <a:endParaRPr lang="pl-PL" sz="1100" b="1" dirty="0">
              <a:solidFill>
                <a:srgbClr val="C00000"/>
              </a:solidFill>
            </a:endParaRPr>
          </a:p>
        </p:txBody>
      </p:sp>
      <p:sp>
        <p:nvSpPr>
          <p:cNvPr id="8199" name="Rectangle 6"/>
          <p:cNvSpPr>
            <a:spLocks noChangeArrowheads="1"/>
          </p:cNvSpPr>
          <p:nvPr/>
        </p:nvSpPr>
        <p:spPr bwMode="auto">
          <a:xfrm>
            <a:off x="1338263" y="1255713"/>
            <a:ext cx="3714750" cy="192087"/>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Liczba osób w gospodarstwie domowym</a:t>
            </a:r>
          </a:p>
        </p:txBody>
      </p:sp>
      <p:sp>
        <p:nvSpPr>
          <p:cNvPr id="4104" name="Rectangle 11"/>
          <p:cNvSpPr>
            <a:spLocks noChangeArrowheads="1"/>
          </p:cNvSpPr>
          <p:nvPr/>
        </p:nvSpPr>
        <p:spPr bwMode="auto">
          <a:xfrm>
            <a:off x="881063" y="5245100"/>
            <a:ext cx="2852737"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a:t>
            </a:r>
            <a:r>
              <a:rPr lang="pl-PL" i="1" dirty="0" smtClean="0">
                <a:solidFill>
                  <a:srgbClr val="808080"/>
                </a:solidFill>
              </a:rPr>
              <a:t>cała próba  N=100</a:t>
            </a:r>
            <a:endParaRPr lang="pl-PL" i="1" dirty="0">
              <a:solidFill>
                <a:srgbClr val="808080"/>
              </a:solidFill>
            </a:endParaRPr>
          </a:p>
        </p:txBody>
      </p:sp>
      <p:sp>
        <p:nvSpPr>
          <p:cNvPr id="4105" name="Rectangle 11"/>
          <p:cNvSpPr>
            <a:spLocks noChangeArrowheads="1"/>
          </p:cNvSpPr>
          <p:nvPr/>
        </p:nvSpPr>
        <p:spPr bwMode="auto">
          <a:xfrm>
            <a:off x="1738313" y="6286500"/>
            <a:ext cx="6715125"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 Z5: Liczba osób w gospodarstwie domowym</a:t>
            </a:r>
          </a:p>
        </p:txBody>
      </p:sp>
      <p:sp>
        <p:nvSpPr>
          <p:cNvPr id="4106" name="Rectangle 11"/>
          <p:cNvSpPr>
            <a:spLocks noChangeArrowheads="1"/>
          </p:cNvSpPr>
          <p:nvPr/>
        </p:nvSpPr>
        <p:spPr bwMode="auto">
          <a:xfrm>
            <a:off x="1724025" y="6530975"/>
            <a:ext cx="6715125"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Z7. Kto w gospodarstwie domowym wnosi największy wkład w budżet domowy?</a:t>
            </a:r>
          </a:p>
        </p:txBody>
      </p:sp>
      <p:sp>
        <p:nvSpPr>
          <p:cNvPr id="4107" name="Rectangle 11"/>
          <p:cNvSpPr>
            <a:spLocks noChangeArrowheads="1"/>
          </p:cNvSpPr>
          <p:nvPr/>
        </p:nvSpPr>
        <p:spPr bwMode="auto">
          <a:xfrm>
            <a:off x="5167314" y="5245100"/>
            <a:ext cx="4643470" cy="184666"/>
          </a:xfrm>
          <a:prstGeom prst="rect">
            <a:avLst/>
          </a:prstGeom>
          <a:noFill/>
          <a:ln w="12700">
            <a:noFill/>
            <a:miter lim="800000"/>
            <a:headEnd/>
            <a:tailEnd/>
          </a:ln>
        </p:spPr>
        <p:txBody>
          <a:bodyPr wrap="square" lIns="36000" tIns="0" rIns="36000" bIns="0">
            <a:spAutoFit/>
          </a:bodyPr>
          <a:lstStyle/>
          <a:p>
            <a:pPr algn="l">
              <a:spcBef>
                <a:spcPct val="0"/>
              </a:spcBef>
            </a:pPr>
            <a:r>
              <a:rPr lang="pl-PL" i="1" dirty="0">
                <a:solidFill>
                  <a:srgbClr val="808080"/>
                </a:solidFill>
              </a:rPr>
              <a:t>Podstawa: </a:t>
            </a:r>
            <a:r>
              <a:rPr lang="pl-PL" i="1" dirty="0" smtClean="0">
                <a:solidFill>
                  <a:srgbClr val="808080"/>
                </a:solidFill>
              </a:rPr>
              <a:t>cała próba  N=91, tylko gospodarstwa wieloosobowe</a:t>
            </a:r>
            <a:endParaRPr lang="pl-PL" i="1" dirty="0">
              <a:solidFill>
                <a:srgbClr val="808080"/>
              </a:solidFill>
            </a:endParaRPr>
          </a:p>
        </p:txBody>
      </p:sp>
      <p:graphicFrame>
        <p:nvGraphicFramePr>
          <p:cNvPr id="4099" name="Object 5"/>
          <p:cNvGraphicFramePr>
            <a:graphicFrameLocks/>
          </p:cNvGraphicFramePr>
          <p:nvPr/>
        </p:nvGraphicFramePr>
        <p:xfrm>
          <a:off x="5310188" y="1571625"/>
          <a:ext cx="4429125" cy="3552825"/>
        </p:xfrm>
        <a:graphic>
          <a:graphicData uri="http://schemas.openxmlformats.org/presentationml/2006/ole">
            <p:oleObj spid="_x0000_s4099" name="Wykres" r:id="rId5" imgW="4181475" imgH="3352800" progId="MSGraph.Chart.8">
              <p:embed followColorScheme="full"/>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33" name="Object 7"/>
          <p:cNvGraphicFramePr>
            <a:graphicFrameLocks/>
          </p:cNvGraphicFramePr>
          <p:nvPr/>
        </p:nvGraphicFramePr>
        <p:xfrm>
          <a:off x="881063" y="1500174"/>
          <a:ext cx="4429125" cy="4581525"/>
        </p:xfrm>
        <a:graphic>
          <a:graphicData uri="http://schemas.openxmlformats.org/presentationml/2006/ole">
            <p:oleObj spid="_x0000_s5133" name="Wykres" r:id="rId4" imgW="4181475" imgH="4324350" progId="MSGraph.Chart.8">
              <p:embed followColorScheme="full"/>
            </p:oleObj>
          </a:graphicData>
        </a:graphic>
      </p:graphicFrame>
      <p:sp>
        <p:nvSpPr>
          <p:cNvPr id="12" name="Rectangle 13"/>
          <p:cNvSpPr>
            <a:spLocks noGrp="1" noChangeArrowheads="1"/>
          </p:cNvSpPr>
          <p:nvPr>
            <p:ph type="sldNum" sz="quarter" idx="10"/>
          </p:nvPr>
        </p:nvSpPr>
        <p:spPr>
          <a:ln/>
        </p:spPr>
        <p:txBody>
          <a:bodyPr/>
          <a:lstStyle/>
          <a:p>
            <a:fld id="{AA262C35-1C6D-4B8A-8E2D-EF3402BBB2E1}" type="slidenum">
              <a:rPr lang="pl-PL"/>
              <a:pPr/>
              <a:t>11</a:t>
            </a:fld>
            <a:endParaRPr lang="pl-PL"/>
          </a:p>
        </p:txBody>
      </p:sp>
      <p:sp>
        <p:nvSpPr>
          <p:cNvPr id="5124" name="Rectangle 6"/>
          <p:cNvSpPr>
            <a:spLocks noChangeArrowheads="1"/>
          </p:cNvSpPr>
          <p:nvPr/>
        </p:nvSpPr>
        <p:spPr bwMode="auto">
          <a:xfrm>
            <a:off x="1352550" y="762000"/>
            <a:ext cx="4538663" cy="230188"/>
          </a:xfrm>
          <a:prstGeom prst="rect">
            <a:avLst/>
          </a:prstGeom>
          <a:noFill/>
          <a:ln w="12700">
            <a:noFill/>
            <a:miter lim="800000"/>
            <a:headEnd/>
            <a:tailEnd/>
          </a:ln>
        </p:spPr>
        <p:txBody>
          <a:bodyPr wrap="none" lIns="36000" tIns="0" rIns="36000" bIns="0">
            <a:spAutoFit/>
          </a:bodyPr>
          <a:lstStyle/>
          <a:p>
            <a:pPr algn="l">
              <a:spcBef>
                <a:spcPct val="0"/>
              </a:spcBef>
            </a:pPr>
            <a:r>
              <a:rPr lang="pl-PL" sz="1500" b="1" dirty="0">
                <a:solidFill>
                  <a:srgbClr val="AF000A"/>
                </a:solidFill>
              </a:rPr>
              <a:t>Charakterystyka demograficzna migrantów </a:t>
            </a:r>
            <a:r>
              <a:rPr lang="pl-PL" sz="1500" b="1" dirty="0" err="1">
                <a:solidFill>
                  <a:srgbClr val="AF000A"/>
                </a:solidFill>
              </a:rPr>
              <a:t>cd</a:t>
            </a:r>
            <a:endParaRPr lang="pl-PL" sz="1500" b="1" dirty="0">
              <a:solidFill>
                <a:srgbClr val="AF000A"/>
              </a:solidFill>
            </a:endParaRPr>
          </a:p>
        </p:txBody>
      </p:sp>
      <p:sp>
        <p:nvSpPr>
          <p:cNvPr id="10245" name="Rectangle 6"/>
          <p:cNvSpPr>
            <a:spLocks noChangeArrowheads="1"/>
          </p:cNvSpPr>
          <p:nvPr/>
        </p:nvSpPr>
        <p:spPr bwMode="auto">
          <a:xfrm>
            <a:off x="5667375" y="1122363"/>
            <a:ext cx="3840163" cy="192087"/>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Sytuacja materialna gospodarstwa domowego</a:t>
            </a:r>
          </a:p>
        </p:txBody>
      </p:sp>
      <p:sp>
        <p:nvSpPr>
          <p:cNvPr id="10246" name="Rectangle 6"/>
          <p:cNvSpPr>
            <a:spLocks noChangeArrowheads="1"/>
          </p:cNvSpPr>
          <p:nvPr/>
        </p:nvSpPr>
        <p:spPr bwMode="auto">
          <a:xfrm>
            <a:off x="881063" y="1042975"/>
            <a:ext cx="4357687" cy="600075"/>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Przeciętne miesięczne dochody i zarobki „na rękę” wszystkich członków gospodarstwa domowego zsumowane razem</a:t>
            </a:r>
          </a:p>
        </p:txBody>
      </p:sp>
      <p:sp>
        <p:nvSpPr>
          <p:cNvPr id="5127" name="Rectangle 11"/>
          <p:cNvSpPr>
            <a:spLocks noChangeArrowheads="1"/>
          </p:cNvSpPr>
          <p:nvPr/>
        </p:nvSpPr>
        <p:spPr bwMode="auto">
          <a:xfrm>
            <a:off x="881063" y="6053138"/>
            <a:ext cx="2852737"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a:t>
            </a:r>
            <a:r>
              <a:rPr lang="pl-PL" i="1" dirty="0" smtClean="0">
                <a:solidFill>
                  <a:srgbClr val="808080"/>
                </a:solidFill>
              </a:rPr>
              <a:t>cała próba  N=100</a:t>
            </a:r>
            <a:endParaRPr lang="pl-PL" i="1" dirty="0">
              <a:solidFill>
                <a:srgbClr val="808080"/>
              </a:solidFill>
            </a:endParaRPr>
          </a:p>
        </p:txBody>
      </p:sp>
      <p:sp>
        <p:nvSpPr>
          <p:cNvPr id="5128" name="Rectangle 11"/>
          <p:cNvSpPr>
            <a:spLocks noChangeArrowheads="1"/>
          </p:cNvSpPr>
          <p:nvPr/>
        </p:nvSpPr>
        <p:spPr bwMode="auto">
          <a:xfrm>
            <a:off x="1738313" y="6276975"/>
            <a:ext cx="7429500" cy="369888"/>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 Z8. Przeciętne miesięczne dochody i zarobki „na rękę” wszystkich członków gospodarstwa domowego zsumowane razem</a:t>
            </a:r>
          </a:p>
        </p:txBody>
      </p:sp>
      <p:sp>
        <p:nvSpPr>
          <p:cNvPr id="5129" name="Rectangle 11"/>
          <p:cNvSpPr>
            <a:spLocks noChangeArrowheads="1"/>
          </p:cNvSpPr>
          <p:nvPr/>
        </p:nvSpPr>
        <p:spPr bwMode="auto">
          <a:xfrm>
            <a:off x="1724025" y="6638925"/>
            <a:ext cx="6715125"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Z9. Sytuacja materialna gospodarstwa domowego</a:t>
            </a:r>
          </a:p>
        </p:txBody>
      </p:sp>
      <p:sp>
        <p:nvSpPr>
          <p:cNvPr id="5130" name="Rectangle 11"/>
          <p:cNvSpPr>
            <a:spLocks noChangeArrowheads="1"/>
          </p:cNvSpPr>
          <p:nvPr/>
        </p:nvSpPr>
        <p:spPr bwMode="auto">
          <a:xfrm>
            <a:off x="5953125" y="5102225"/>
            <a:ext cx="2852738"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a:t>
            </a:r>
            <a:r>
              <a:rPr lang="pl-PL" i="1" dirty="0" smtClean="0">
                <a:solidFill>
                  <a:srgbClr val="808080"/>
                </a:solidFill>
              </a:rPr>
              <a:t>cała próba  N=100</a:t>
            </a:r>
            <a:endParaRPr lang="pl-PL" i="1" dirty="0">
              <a:solidFill>
                <a:srgbClr val="808080"/>
              </a:solidFill>
            </a:endParaRPr>
          </a:p>
        </p:txBody>
      </p:sp>
      <p:graphicFrame>
        <p:nvGraphicFramePr>
          <p:cNvPr id="5123" name="Object 3"/>
          <p:cNvGraphicFramePr>
            <a:graphicFrameLocks/>
          </p:cNvGraphicFramePr>
          <p:nvPr/>
        </p:nvGraphicFramePr>
        <p:xfrm>
          <a:off x="5310188" y="1571625"/>
          <a:ext cx="4429125" cy="3552825"/>
        </p:xfrm>
        <a:graphic>
          <a:graphicData uri="http://schemas.openxmlformats.org/presentationml/2006/ole">
            <p:oleObj spid="_x0000_s5123" name="Wykres" r:id="rId5" imgW="4181497" imgH="3352710" progId="MSGraph.Chart.8">
              <p:embed followColorScheme="full"/>
            </p:oleObj>
          </a:graphicData>
        </a:graphic>
      </p:graphicFrame>
      <p:sp>
        <p:nvSpPr>
          <p:cNvPr id="11" name="Rectangle 4"/>
          <p:cNvSpPr>
            <a:spLocks noChangeArrowheads="1"/>
          </p:cNvSpPr>
          <p:nvPr/>
        </p:nvSpPr>
        <p:spPr bwMode="auto">
          <a:xfrm>
            <a:off x="4024305" y="5357813"/>
            <a:ext cx="5708657" cy="630154"/>
          </a:xfrm>
          <a:prstGeom prst="rect">
            <a:avLst/>
          </a:prstGeom>
          <a:noFill/>
          <a:ln w="38100" cmpd="dbl" algn="ctr">
            <a:solidFill>
              <a:srgbClr val="777777"/>
            </a:solidFill>
            <a:miter lim="800000"/>
            <a:headEnd/>
            <a:tailEnd/>
          </a:ln>
        </p:spPr>
        <p:txBody>
          <a:bodyPr wrap="square" lIns="72000" tIns="72000" rIns="72000" bIns="72000">
            <a:spAutoFit/>
          </a:bodyPr>
          <a:lstStyle/>
          <a:p>
            <a:pPr algn="l">
              <a:spcBef>
                <a:spcPts val="0"/>
              </a:spcBef>
              <a:spcAft>
                <a:spcPts val="0"/>
              </a:spcAft>
              <a:defRPr/>
            </a:pPr>
            <a:r>
              <a:rPr lang="pl-PL" sz="1050" b="1" dirty="0" smtClean="0">
                <a:solidFill>
                  <a:srgbClr val="C00000"/>
                </a:solidFill>
              </a:rPr>
              <a:t>35% </a:t>
            </a:r>
            <a:r>
              <a:rPr lang="pl-PL" sz="1050" b="1" dirty="0">
                <a:solidFill>
                  <a:srgbClr val="C00000"/>
                </a:solidFill>
              </a:rPr>
              <a:t>migrantów deklaruje dochody wszystkich członków gospodarstwa domowego </a:t>
            </a:r>
            <a:r>
              <a:rPr lang="pl-PL" sz="1050" b="1" dirty="0" smtClean="0">
                <a:solidFill>
                  <a:srgbClr val="C00000"/>
                </a:solidFill>
              </a:rPr>
              <a:t>w przedziale do 1800 zł. 64% </a:t>
            </a:r>
            <a:r>
              <a:rPr lang="pl-PL" sz="1050" b="1" dirty="0">
                <a:solidFill>
                  <a:srgbClr val="C00000"/>
                </a:solidFill>
              </a:rPr>
              <a:t>badanych </a:t>
            </a:r>
            <a:r>
              <a:rPr lang="pl-PL" sz="1050" b="1" dirty="0" smtClean="0">
                <a:solidFill>
                  <a:srgbClr val="C00000"/>
                </a:solidFill>
              </a:rPr>
              <a:t>twierdzi, że pieniędzy starcza na co dzień, ale nie stać ich na większe wydatki.</a:t>
            </a:r>
            <a:endParaRPr lang="pl-PL" sz="1050" b="1" dirty="0">
              <a:solidFill>
                <a:srgbClr val="C0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3"/>
          <p:cNvSpPr>
            <a:spLocks noGrp="1" noChangeArrowheads="1"/>
          </p:cNvSpPr>
          <p:nvPr>
            <p:ph type="sldNum" sz="quarter" idx="10"/>
          </p:nvPr>
        </p:nvSpPr>
        <p:spPr>
          <a:ln/>
        </p:spPr>
        <p:txBody>
          <a:bodyPr/>
          <a:lstStyle/>
          <a:p>
            <a:fld id="{85DD700C-911D-4FFB-96A0-9844152AE5A4}" type="slidenum">
              <a:rPr lang="pl-PL"/>
              <a:pPr/>
              <a:t>12</a:t>
            </a:fld>
            <a:endParaRPr lang="pl-PL"/>
          </a:p>
        </p:txBody>
      </p:sp>
      <p:graphicFrame>
        <p:nvGraphicFramePr>
          <p:cNvPr id="6146" name="Object 7"/>
          <p:cNvGraphicFramePr>
            <a:graphicFrameLocks/>
          </p:cNvGraphicFramePr>
          <p:nvPr/>
        </p:nvGraphicFramePr>
        <p:xfrm>
          <a:off x="885825" y="1452563"/>
          <a:ext cx="4105275" cy="3667125"/>
        </p:xfrm>
        <a:graphic>
          <a:graphicData uri="http://schemas.openxmlformats.org/presentationml/2006/ole">
            <p:oleObj spid="_x0000_s6146" name="Wykres" r:id="rId4" imgW="3876697" imgH="3457471" progId="MSGraph.Chart.8">
              <p:embed followColorScheme="full"/>
            </p:oleObj>
          </a:graphicData>
        </a:graphic>
      </p:graphicFrame>
      <p:sp>
        <p:nvSpPr>
          <p:cNvPr id="6148" name="Rectangle 6"/>
          <p:cNvSpPr>
            <a:spLocks noChangeArrowheads="1"/>
          </p:cNvSpPr>
          <p:nvPr/>
        </p:nvSpPr>
        <p:spPr bwMode="auto">
          <a:xfrm>
            <a:off x="1352550" y="762000"/>
            <a:ext cx="4538663" cy="230188"/>
          </a:xfrm>
          <a:prstGeom prst="rect">
            <a:avLst/>
          </a:prstGeom>
          <a:noFill/>
          <a:ln w="12700">
            <a:noFill/>
            <a:miter lim="800000"/>
            <a:headEnd/>
            <a:tailEnd/>
          </a:ln>
        </p:spPr>
        <p:txBody>
          <a:bodyPr wrap="none" lIns="36000" tIns="0" rIns="36000" bIns="0">
            <a:spAutoFit/>
          </a:bodyPr>
          <a:lstStyle/>
          <a:p>
            <a:pPr algn="l">
              <a:spcBef>
                <a:spcPct val="0"/>
              </a:spcBef>
            </a:pPr>
            <a:r>
              <a:rPr lang="pl-PL" sz="1500" b="1">
                <a:solidFill>
                  <a:srgbClr val="AF000A"/>
                </a:solidFill>
              </a:rPr>
              <a:t>Charakterystyka demograficzna migrantów cd</a:t>
            </a:r>
          </a:p>
        </p:txBody>
      </p:sp>
      <p:sp>
        <p:nvSpPr>
          <p:cNvPr id="12293" name="Rectangle 6"/>
          <p:cNvSpPr>
            <a:spLocks noChangeArrowheads="1"/>
          </p:cNvSpPr>
          <p:nvPr/>
        </p:nvSpPr>
        <p:spPr bwMode="auto">
          <a:xfrm>
            <a:off x="5667375" y="1265238"/>
            <a:ext cx="3211513" cy="200025"/>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Wielkość miejscowości migranta</a:t>
            </a:r>
          </a:p>
        </p:txBody>
      </p:sp>
      <p:sp>
        <p:nvSpPr>
          <p:cNvPr id="12294" name="Rectangle 6"/>
          <p:cNvSpPr>
            <a:spLocks noChangeArrowheads="1"/>
          </p:cNvSpPr>
          <p:nvPr/>
        </p:nvSpPr>
        <p:spPr bwMode="auto">
          <a:xfrm>
            <a:off x="1312863" y="1265238"/>
            <a:ext cx="3643312" cy="400050"/>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Częstotliwość korzystania z Internetu w domu lub w pracy</a:t>
            </a:r>
          </a:p>
        </p:txBody>
      </p:sp>
      <p:sp>
        <p:nvSpPr>
          <p:cNvPr id="6151" name="Rectangle 11"/>
          <p:cNvSpPr>
            <a:spLocks noChangeArrowheads="1"/>
          </p:cNvSpPr>
          <p:nvPr/>
        </p:nvSpPr>
        <p:spPr bwMode="auto">
          <a:xfrm>
            <a:off x="1023938" y="4986338"/>
            <a:ext cx="2852737"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a:t>
            </a:r>
            <a:r>
              <a:rPr lang="pl-PL" i="1" dirty="0" smtClean="0">
                <a:solidFill>
                  <a:srgbClr val="808080"/>
                </a:solidFill>
              </a:rPr>
              <a:t>cała próba  N=100</a:t>
            </a:r>
            <a:endParaRPr lang="pl-PL" i="1" dirty="0">
              <a:solidFill>
                <a:srgbClr val="808080"/>
              </a:solidFill>
            </a:endParaRPr>
          </a:p>
        </p:txBody>
      </p:sp>
      <p:sp>
        <p:nvSpPr>
          <p:cNvPr id="6152" name="Rectangle 11"/>
          <p:cNvSpPr>
            <a:spLocks noChangeArrowheads="1"/>
          </p:cNvSpPr>
          <p:nvPr/>
        </p:nvSpPr>
        <p:spPr bwMode="auto">
          <a:xfrm>
            <a:off x="1738313" y="6324600"/>
            <a:ext cx="7429500"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 Z10. Jak często korzysta z Internetu w pracy lub w domu?</a:t>
            </a:r>
          </a:p>
        </p:txBody>
      </p:sp>
      <p:sp>
        <p:nvSpPr>
          <p:cNvPr id="6153" name="Rectangle 11"/>
          <p:cNvSpPr>
            <a:spLocks noChangeArrowheads="1"/>
          </p:cNvSpPr>
          <p:nvPr/>
        </p:nvSpPr>
        <p:spPr bwMode="auto">
          <a:xfrm>
            <a:off x="1724025" y="6572250"/>
            <a:ext cx="6715125"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Z12. Wielkość miejscowości</a:t>
            </a:r>
          </a:p>
        </p:txBody>
      </p:sp>
      <p:sp>
        <p:nvSpPr>
          <p:cNvPr id="6154" name="Rectangle 11"/>
          <p:cNvSpPr>
            <a:spLocks noChangeArrowheads="1"/>
          </p:cNvSpPr>
          <p:nvPr/>
        </p:nvSpPr>
        <p:spPr bwMode="auto">
          <a:xfrm>
            <a:off x="5953125" y="4986338"/>
            <a:ext cx="2852738"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a:t>
            </a:r>
            <a:r>
              <a:rPr lang="pl-PL" i="1" dirty="0" smtClean="0">
                <a:solidFill>
                  <a:srgbClr val="808080"/>
                </a:solidFill>
              </a:rPr>
              <a:t>cała próba  N=100</a:t>
            </a:r>
            <a:endParaRPr lang="pl-PL" i="1" dirty="0">
              <a:solidFill>
                <a:srgbClr val="808080"/>
              </a:solidFill>
            </a:endParaRPr>
          </a:p>
        </p:txBody>
      </p:sp>
      <p:graphicFrame>
        <p:nvGraphicFramePr>
          <p:cNvPr id="6147" name="Object 4"/>
          <p:cNvGraphicFramePr>
            <a:graphicFrameLocks/>
          </p:cNvGraphicFramePr>
          <p:nvPr/>
        </p:nvGraphicFramePr>
        <p:xfrm>
          <a:off x="5095875" y="1457325"/>
          <a:ext cx="4105275" cy="3667125"/>
        </p:xfrm>
        <a:graphic>
          <a:graphicData uri="http://schemas.openxmlformats.org/presentationml/2006/ole">
            <p:oleObj spid="_x0000_s6147" name="Wykres" r:id="rId5" imgW="3876697" imgH="3457471" progId="MSGraph.Chart.8">
              <p:embed followColorScheme="full"/>
            </p:oleObj>
          </a:graphicData>
        </a:graphic>
      </p:graphicFrame>
      <p:sp>
        <p:nvSpPr>
          <p:cNvPr id="6155" name="Rectangle 4"/>
          <p:cNvSpPr>
            <a:spLocks noChangeArrowheads="1"/>
          </p:cNvSpPr>
          <p:nvPr/>
        </p:nvSpPr>
        <p:spPr bwMode="auto">
          <a:xfrm>
            <a:off x="1023938" y="5300663"/>
            <a:ext cx="8709025" cy="514738"/>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0"/>
              </a:spcBef>
            </a:pPr>
            <a:r>
              <a:rPr lang="pl-PL" b="1" dirty="0" smtClean="0">
                <a:solidFill>
                  <a:srgbClr val="C00000"/>
                </a:solidFill>
              </a:rPr>
              <a:t>30% </a:t>
            </a:r>
            <a:r>
              <a:rPr lang="pl-PL" b="1" dirty="0">
                <a:solidFill>
                  <a:srgbClr val="C00000"/>
                </a:solidFill>
              </a:rPr>
              <a:t>migrantów </a:t>
            </a:r>
            <a:r>
              <a:rPr lang="pl-PL" b="1" dirty="0" smtClean="0">
                <a:solidFill>
                  <a:srgbClr val="C00000"/>
                </a:solidFill>
              </a:rPr>
              <a:t>nie korzysta </a:t>
            </a:r>
            <a:r>
              <a:rPr lang="pl-PL" b="1" dirty="0">
                <a:solidFill>
                  <a:srgbClr val="C00000"/>
                </a:solidFill>
              </a:rPr>
              <a:t>z I</a:t>
            </a:r>
            <a:r>
              <a:rPr lang="pl-PL" b="1" dirty="0" smtClean="0">
                <a:solidFill>
                  <a:srgbClr val="C00000"/>
                </a:solidFill>
              </a:rPr>
              <a:t>nternetu w ogóle, jednak 44% deklaruje, że z sieci korzysta codziennie. 80% migrantów </a:t>
            </a:r>
            <a:r>
              <a:rPr lang="pl-PL" b="1" dirty="0">
                <a:solidFill>
                  <a:srgbClr val="C00000"/>
                </a:solidFill>
              </a:rPr>
              <a:t>mieszka </a:t>
            </a:r>
            <a:r>
              <a:rPr lang="pl-PL" b="1" dirty="0" smtClean="0">
                <a:solidFill>
                  <a:srgbClr val="C00000"/>
                </a:solidFill>
              </a:rPr>
              <a:t>w miastach do 10 tys. mieszkańców.</a:t>
            </a:r>
            <a:endParaRPr lang="pl-PL" b="1" dirty="0">
              <a:solidFill>
                <a:srgbClr val="C0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sldNum" sz="quarter" idx="10"/>
          </p:nvPr>
        </p:nvSpPr>
        <p:spPr>
          <a:ln/>
        </p:spPr>
        <p:txBody>
          <a:bodyPr/>
          <a:lstStyle/>
          <a:p>
            <a:fld id="{E285BB02-74A6-4F69-8D65-95AE5FFF1E0A}" type="slidenum">
              <a:rPr lang="pl-PL"/>
              <a:pPr/>
              <a:t>13</a:t>
            </a:fld>
            <a:endParaRPr lang="pl-PL"/>
          </a:p>
        </p:txBody>
      </p:sp>
      <p:sp>
        <p:nvSpPr>
          <p:cNvPr id="3" name="Rectangle 3"/>
          <p:cNvSpPr txBox="1">
            <a:spLocks noChangeArrowheads="1"/>
          </p:cNvSpPr>
          <p:nvPr/>
        </p:nvSpPr>
        <p:spPr bwMode="auto">
          <a:xfrm>
            <a:off x="1281113" y="3284538"/>
            <a:ext cx="7848600" cy="701675"/>
          </a:xfrm>
          <a:prstGeom prst="rect">
            <a:avLst/>
          </a:prstGeom>
          <a:noFill/>
          <a:ln w="9525">
            <a:noFill/>
            <a:miter lim="800000"/>
            <a:headEnd/>
            <a:tailEnd/>
          </a:ln>
        </p:spPr>
        <p:txBody>
          <a:bodyPr rIns="414000">
            <a:spAutoFit/>
          </a:bodyPr>
          <a:lstStyle/>
          <a:p>
            <a:pPr marL="342900" indent="-342900" eaLnBrk="0" hangingPunct="0">
              <a:spcBef>
                <a:spcPct val="20000"/>
              </a:spcBef>
              <a:buClr>
                <a:srgbClr val="C8050A"/>
              </a:buClr>
            </a:pPr>
            <a:r>
              <a:rPr lang="pl-PL" sz="2400" b="1" i="1">
                <a:latin typeface="Arial" pitchFamily="34" charset="0"/>
              </a:rPr>
              <a:t>Udział segmentów w powiecie</a:t>
            </a:r>
            <a:r>
              <a:rPr lang="pl-PL" sz="4000" b="1">
                <a:latin typeface="Arial" pitchFamily="34" charset="0"/>
              </a:rPr>
              <a:t> </a:t>
            </a:r>
            <a:endParaRPr lang="pl-PL" sz="4000">
              <a:latin typeface="Arial" pitchFamily="34" charset="0"/>
            </a:endParaRPr>
          </a:p>
        </p:txBody>
      </p:sp>
    </p:spTree>
  </p:cSld>
  <p:clrMapOvr>
    <a:masterClrMapping/>
  </p:clrMapOvr>
  <p:transition>
    <p:randomBa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3"/>
          <p:cNvSpPr>
            <a:spLocks noGrp="1" noChangeArrowheads="1"/>
          </p:cNvSpPr>
          <p:nvPr>
            <p:ph type="sldNum" sz="quarter" idx="10"/>
          </p:nvPr>
        </p:nvSpPr>
        <p:spPr>
          <a:ln/>
        </p:spPr>
        <p:txBody>
          <a:bodyPr/>
          <a:lstStyle/>
          <a:p>
            <a:fld id="{7311D02F-ABBC-4CDB-9A3A-9CF6CAEC99F1}" type="slidenum">
              <a:rPr lang="pl-PL"/>
              <a:pPr/>
              <a:t>14</a:t>
            </a:fld>
            <a:endParaRPr lang="pl-PL"/>
          </a:p>
        </p:txBody>
      </p:sp>
      <p:sp>
        <p:nvSpPr>
          <p:cNvPr id="167938" name="Rectangle 6"/>
          <p:cNvSpPr>
            <a:spLocks noChangeArrowheads="1"/>
          </p:cNvSpPr>
          <p:nvPr/>
        </p:nvSpPr>
        <p:spPr bwMode="auto">
          <a:xfrm>
            <a:off x="1352550" y="765175"/>
            <a:ext cx="3170238" cy="244475"/>
          </a:xfrm>
          <a:prstGeom prst="rect">
            <a:avLst/>
          </a:prstGeom>
          <a:noFill/>
          <a:ln w="12700">
            <a:noFill/>
            <a:miter lim="800000"/>
            <a:headEnd/>
            <a:tailEnd/>
          </a:ln>
        </p:spPr>
        <p:txBody>
          <a:bodyPr wrap="none" lIns="36000" tIns="0" rIns="36000" bIns="0">
            <a:spAutoFit/>
          </a:bodyPr>
          <a:lstStyle/>
          <a:p>
            <a:pPr algn="l">
              <a:spcBef>
                <a:spcPct val="0"/>
              </a:spcBef>
            </a:pPr>
            <a:r>
              <a:rPr lang="pl-PL" sz="1600" b="1" dirty="0">
                <a:solidFill>
                  <a:srgbClr val="AF000A"/>
                </a:solidFill>
              </a:rPr>
              <a:t>Udział segmentów w powiecie</a:t>
            </a:r>
          </a:p>
        </p:txBody>
      </p:sp>
      <p:sp>
        <p:nvSpPr>
          <p:cNvPr id="167940" name="Rectangle 11"/>
          <p:cNvSpPr>
            <a:spLocks noChangeArrowheads="1"/>
          </p:cNvSpPr>
          <p:nvPr/>
        </p:nvSpPr>
        <p:spPr bwMode="auto">
          <a:xfrm>
            <a:off x="1524000" y="4959362"/>
            <a:ext cx="2852738"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a:t>
            </a:r>
            <a:r>
              <a:rPr lang="pl-PL" i="1" dirty="0" smtClean="0">
                <a:solidFill>
                  <a:srgbClr val="808080"/>
                </a:solidFill>
              </a:rPr>
              <a:t>cała próba  N=100</a:t>
            </a:r>
            <a:endParaRPr lang="pl-PL" i="1" dirty="0">
              <a:solidFill>
                <a:srgbClr val="808080"/>
              </a:solidFill>
            </a:endParaRPr>
          </a:p>
        </p:txBody>
      </p:sp>
      <p:sp>
        <p:nvSpPr>
          <p:cNvPr id="7" name="Rectangle 6"/>
          <p:cNvSpPr>
            <a:spLocks noChangeArrowheads="1"/>
          </p:cNvSpPr>
          <p:nvPr/>
        </p:nvSpPr>
        <p:spPr bwMode="auto">
          <a:xfrm>
            <a:off x="4882584" y="1196975"/>
            <a:ext cx="4928200" cy="184666"/>
          </a:xfrm>
          <a:prstGeom prst="rect">
            <a:avLst/>
          </a:prstGeom>
          <a:noFill/>
          <a:ln w="12700">
            <a:noFill/>
            <a:miter lim="800000"/>
            <a:headEnd/>
            <a:tailEnd/>
          </a:ln>
        </p:spPr>
        <p:txBody>
          <a:bodyPr wrap="none" lIns="36000" tIns="0" rIns="36000" bIns="0">
            <a:spAutoFit/>
          </a:bodyPr>
          <a:lstStyle/>
          <a:p>
            <a:pPr algn="l">
              <a:spcBef>
                <a:spcPct val="0"/>
              </a:spcBef>
            </a:pPr>
            <a:r>
              <a:rPr lang="pl-PL" b="1" i="1" dirty="0" smtClean="0">
                <a:solidFill>
                  <a:srgbClr val="AF000A"/>
                </a:solidFill>
              </a:rPr>
              <a:t>*Dokładna charakterystyka segmentów znajduje się w aneksie</a:t>
            </a:r>
            <a:endParaRPr lang="pl-PL" b="1" i="1" dirty="0">
              <a:solidFill>
                <a:srgbClr val="AF000A"/>
              </a:solidFill>
            </a:endParaRPr>
          </a:p>
        </p:txBody>
      </p:sp>
      <p:sp>
        <p:nvSpPr>
          <p:cNvPr id="9" name="Rectangle 4"/>
          <p:cNvSpPr>
            <a:spLocks noChangeArrowheads="1"/>
          </p:cNvSpPr>
          <p:nvPr/>
        </p:nvSpPr>
        <p:spPr bwMode="auto">
          <a:xfrm>
            <a:off x="1208088" y="5500688"/>
            <a:ext cx="8524875" cy="514350"/>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a:solidFill>
                  <a:srgbClr val="AF000A"/>
                </a:solidFill>
              </a:rPr>
              <a:t>Segment Zdesperowanych to </a:t>
            </a:r>
            <a:r>
              <a:rPr lang="pl-PL" b="1" dirty="0" smtClean="0">
                <a:solidFill>
                  <a:srgbClr val="AF000A"/>
                </a:solidFill>
              </a:rPr>
              <a:t>60% </a:t>
            </a:r>
            <a:r>
              <a:rPr lang="pl-PL" b="1" dirty="0">
                <a:solidFill>
                  <a:srgbClr val="AF000A"/>
                </a:solidFill>
              </a:rPr>
              <a:t>migrantów z powiatu </a:t>
            </a:r>
            <a:r>
              <a:rPr lang="pl-PL" b="1" dirty="0" smtClean="0">
                <a:solidFill>
                  <a:srgbClr val="AF000A"/>
                </a:solidFill>
              </a:rPr>
              <a:t>Iławskiego. Zachowawczy </a:t>
            </a:r>
            <a:r>
              <a:rPr lang="pl-PL" b="1" dirty="0">
                <a:solidFill>
                  <a:srgbClr val="AF000A"/>
                </a:solidFill>
              </a:rPr>
              <a:t>stanowią </a:t>
            </a:r>
            <a:r>
              <a:rPr lang="pl-PL" b="1" dirty="0" smtClean="0">
                <a:solidFill>
                  <a:srgbClr val="AF000A"/>
                </a:solidFill>
              </a:rPr>
              <a:t>30% </a:t>
            </a:r>
            <a:r>
              <a:rPr lang="pl-PL" b="1" dirty="0">
                <a:solidFill>
                  <a:srgbClr val="AF000A"/>
                </a:solidFill>
              </a:rPr>
              <a:t>wszystkich migrantów , Rozwojowi to </a:t>
            </a:r>
            <a:r>
              <a:rPr lang="pl-PL" b="1" dirty="0" smtClean="0">
                <a:solidFill>
                  <a:srgbClr val="AF000A"/>
                </a:solidFill>
              </a:rPr>
              <a:t>10% </a:t>
            </a:r>
            <a:r>
              <a:rPr lang="pl-PL" b="1" dirty="0">
                <a:solidFill>
                  <a:srgbClr val="AF000A"/>
                </a:solidFill>
              </a:rPr>
              <a:t>ogółu. </a:t>
            </a:r>
          </a:p>
        </p:txBody>
      </p:sp>
      <p:graphicFrame>
        <p:nvGraphicFramePr>
          <p:cNvPr id="167945" name="Object 8"/>
          <p:cNvGraphicFramePr>
            <a:graphicFrameLocks/>
          </p:cNvGraphicFramePr>
          <p:nvPr/>
        </p:nvGraphicFramePr>
        <p:xfrm>
          <a:off x="1282700" y="1625600"/>
          <a:ext cx="7899400" cy="3454400"/>
        </p:xfrm>
        <a:graphic>
          <a:graphicData uri="http://schemas.openxmlformats.org/presentationml/2006/ole">
            <p:oleObj spid="_x0000_s167945" name="Wykres" r:id="rId4" imgW="9553535" imgH="4181404" progId="MSGraph.Chart.8">
              <p:embed followColorScheme="full"/>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3"/>
          <p:cNvSpPr>
            <a:spLocks noGrp="1" noChangeArrowheads="1"/>
          </p:cNvSpPr>
          <p:nvPr>
            <p:ph type="sldNum" sz="quarter" idx="10"/>
          </p:nvPr>
        </p:nvSpPr>
        <p:spPr>
          <a:ln/>
        </p:spPr>
        <p:txBody>
          <a:bodyPr/>
          <a:lstStyle/>
          <a:p>
            <a:fld id="{A3D12655-1DCE-4F86-BA58-DFE56ABE31EF}" type="slidenum">
              <a:rPr lang="pl-PL"/>
              <a:pPr/>
              <a:t>15</a:t>
            </a:fld>
            <a:endParaRPr lang="pl-PL"/>
          </a:p>
        </p:txBody>
      </p:sp>
      <p:sp>
        <p:nvSpPr>
          <p:cNvPr id="172034" name="Rectangle 3"/>
          <p:cNvSpPr>
            <a:spLocks noGrp="1" noChangeArrowheads="1"/>
          </p:cNvSpPr>
          <p:nvPr>
            <p:ph type="body" idx="4294967295"/>
          </p:nvPr>
        </p:nvSpPr>
        <p:spPr>
          <a:xfrm>
            <a:off x="1281113" y="3284538"/>
            <a:ext cx="7848600" cy="701675"/>
          </a:xfrm>
        </p:spPr>
        <p:txBody>
          <a:bodyPr>
            <a:spAutoFit/>
          </a:bodyPr>
          <a:lstStyle/>
          <a:p>
            <a:pPr algn="ctr">
              <a:buFontTx/>
              <a:buNone/>
            </a:pPr>
            <a:r>
              <a:rPr lang="pl-PL" sz="4000" b="1" smtClean="0">
                <a:latin typeface="Arial" pitchFamily="34" charset="0"/>
              </a:rPr>
              <a:t>WYJAZDY </a:t>
            </a:r>
            <a:endParaRPr lang="pl-PL" sz="4000" smtClean="0">
              <a:latin typeface="Arial" pitchFamily="34" charset="0"/>
            </a:endParaRPr>
          </a:p>
        </p:txBody>
      </p:sp>
    </p:spTree>
  </p:cSld>
  <p:clrMapOvr>
    <a:masterClrMapping/>
  </p:clrMapOvr>
  <p:transition>
    <p:randomBa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sldNum" sz="quarter" idx="10"/>
          </p:nvPr>
        </p:nvSpPr>
        <p:spPr>
          <a:ln/>
        </p:spPr>
        <p:txBody>
          <a:bodyPr/>
          <a:lstStyle/>
          <a:p>
            <a:fld id="{54E55C36-D1AF-4266-80C1-7DF0CF358DBF}" type="slidenum">
              <a:rPr lang="pl-PL"/>
              <a:pPr/>
              <a:t>16</a:t>
            </a:fld>
            <a:endParaRPr lang="pl-PL"/>
          </a:p>
        </p:txBody>
      </p:sp>
      <p:sp>
        <p:nvSpPr>
          <p:cNvPr id="68610" name="Rectangle 4"/>
          <p:cNvSpPr>
            <a:spLocks noChangeArrowheads="1"/>
          </p:cNvSpPr>
          <p:nvPr/>
        </p:nvSpPr>
        <p:spPr bwMode="auto">
          <a:xfrm>
            <a:off x="1245767" y="913281"/>
            <a:ext cx="8321675" cy="4992887"/>
          </a:xfrm>
          <a:prstGeom prst="rect">
            <a:avLst/>
          </a:prstGeom>
          <a:noFill/>
          <a:ln w="38100" cmpd="dbl" algn="ctr">
            <a:solidFill>
              <a:srgbClr val="777777"/>
            </a:solidFill>
            <a:miter lim="800000"/>
            <a:headEnd/>
            <a:tailEnd/>
          </a:ln>
        </p:spPr>
        <p:txBody>
          <a:bodyPr wrap="square" lIns="72000" tIns="72000" rIns="72000" bIns="72000">
            <a:spAutoFit/>
          </a:bodyPr>
          <a:lstStyle/>
          <a:p>
            <a:pPr marL="342900" lvl="0" indent="-342900" algn="l" eaLnBrk="0" hangingPunct="0">
              <a:lnSpc>
                <a:spcPct val="150000"/>
              </a:lnSpc>
              <a:spcBef>
                <a:spcPts val="0"/>
              </a:spcBef>
              <a:spcAft>
                <a:spcPts val="0"/>
              </a:spcAft>
              <a:buClr>
                <a:srgbClr val="C8050A"/>
              </a:buClr>
              <a:buFontTx/>
              <a:buChar char="•"/>
              <a:defRPr/>
            </a:pPr>
            <a:r>
              <a:rPr lang="pl-PL" sz="1050" b="1" dirty="0" smtClean="0">
                <a:solidFill>
                  <a:srgbClr val="C00000"/>
                </a:solidFill>
              </a:rPr>
              <a:t>W powiecie Iławskim przeważają migracje zewnętrzne (89%). </a:t>
            </a:r>
          </a:p>
          <a:p>
            <a:pPr marL="342900" indent="-342900" algn="l" eaLnBrk="0" hangingPunct="0">
              <a:lnSpc>
                <a:spcPct val="150000"/>
              </a:lnSpc>
              <a:spcBef>
                <a:spcPts val="0"/>
              </a:spcBef>
              <a:spcAft>
                <a:spcPts val="0"/>
              </a:spcAft>
              <a:buClr>
                <a:srgbClr val="C8050A"/>
              </a:buClr>
              <a:buFontTx/>
              <a:buChar char="•"/>
              <a:defRPr/>
            </a:pPr>
            <a:r>
              <a:rPr lang="pl-PL" sz="1050" b="1" dirty="0" smtClean="0">
                <a:solidFill>
                  <a:srgbClr val="C00000"/>
                </a:solidFill>
              </a:rPr>
              <a:t>Migrują głównie osoby do 30 roku życia (36%), w równym stopniu kobiety i mężczyźni z wykształceniem głównie zasadniczym zawodowym (36%) lub ukończonym średnim zawodowym/technicznym (32%), żyjący w stałych związkach (49%), głównie posiadający stałą pracę (39%) lub zarejestrowani jako bezrobotni (29%). Badane osoby najczęściej deklarują, że głównymi osobami w zakresie wkładów finansowych do budżetu domowego są: oni sami,  partner/ małżonek oraz rodzice (po 32% wskazań).</a:t>
            </a:r>
          </a:p>
          <a:p>
            <a:pPr marL="342900" lvl="0" indent="-342900" algn="l" eaLnBrk="0" hangingPunct="0">
              <a:lnSpc>
                <a:spcPct val="150000"/>
              </a:lnSpc>
              <a:spcBef>
                <a:spcPts val="0"/>
              </a:spcBef>
              <a:spcAft>
                <a:spcPts val="0"/>
              </a:spcAft>
              <a:buClr>
                <a:srgbClr val="C8050A"/>
              </a:buClr>
              <a:buFontTx/>
              <a:buChar char="•"/>
              <a:defRPr/>
            </a:pPr>
            <a:r>
              <a:rPr lang="pl-PL" sz="1050" b="1" dirty="0" smtClean="0">
                <a:solidFill>
                  <a:srgbClr val="C00000"/>
                </a:solidFill>
              </a:rPr>
              <a:t>35% migrantów deklaruje, że suma wszystkich dochodów gospodarstwa domowego wynosi do 1800 zł.</a:t>
            </a:r>
          </a:p>
          <a:p>
            <a:pPr marL="342900" lvl="0" indent="-342900" algn="l" eaLnBrk="0" hangingPunct="0">
              <a:lnSpc>
                <a:spcPct val="150000"/>
              </a:lnSpc>
              <a:spcBef>
                <a:spcPts val="0"/>
              </a:spcBef>
              <a:spcAft>
                <a:spcPts val="0"/>
              </a:spcAft>
              <a:buClr>
                <a:srgbClr val="C8050A"/>
              </a:buClr>
              <a:buFontTx/>
              <a:buChar char="•"/>
              <a:defRPr/>
            </a:pPr>
            <a:r>
              <a:rPr lang="pl-PL" sz="1050" b="1" dirty="0" smtClean="0">
                <a:solidFill>
                  <a:srgbClr val="C00000"/>
                </a:solidFill>
              </a:rPr>
              <a:t>Głównym kierunkiem wyjazdów migrantów z powiatu Iławskiego są Niemcy (41%), na drugim miejscu Szwecja (12%). Są to wyjazdy głównie trzymiesięczne (40%).</a:t>
            </a:r>
          </a:p>
          <a:p>
            <a:pPr marL="342900" lvl="0" indent="-342900" algn="l" eaLnBrk="0" hangingPunct="0">
              <a:lnSpc>
                <a:spcPct val="150000"/>
              </a:lnSpc>
              <a:spcBef>
                <a:spcPts val="0"/>
              </a:spcBef>
              <a:spcAft>
                <a:spcPts val="0"/>
              </a:spcAft>
              <a:buClr>
                <a:srgbClr val="C8050A"/>
              </a:buClr>
              <a:buFontTx/>
              <a:buChar char="•"/>
              <a:defRPr/>
            </a:pPr>
            <a:r>
              <a:rPr lang="pl-PL" sz="1050" b="1" dirty="0" smtClean="0">
                <a:solidFill>
                  <a:srgbClr val="C00000"/>
                </a:solidFill>
              </a:rPr>
              <a:t>Najczęściej badani w latach 2005-2010 wyjeżdżali w celach zarobkowych (88%), w mniejszym stopniu dlatego, że chcieli mieć lepszą pensję (67%), jednokrotnie (68%), w miesiącach wiosennych (od kwietnia do czerwca – 50%), do pracy sezonowej w rolnictwie/ sadownictwie (33%).</a:t>
            </a:r>
          </a:p>
          <a:p>
            <a:pPr marL="342900" indent="-342900" algn="l" eaLnBrk="0" hangingPunct="0">
              <a:lnSpc>
                <a:spcPct val="150000"/>
              </a:lnSpc>
              <a:spcBef>
                <a:spcPts val="0"/>
              </a:spcBef>
              <a:spcAft>
                <a:spcPts val="0"/>
              </a:spcAft>
              <a:buClr>
                <a:srgbClr val="C8050A"/>
              </a:buClr>
              <a:buFontTx/>
              <a:buChar char="•"/>
              <a:defRPr/>
            </a:pPr>
            <a:r>
              <a:rPr lang="pl-PL" sz="1050" b="1" dirty="0" smtClean="0">
                <a:solidFill>
                  <a:srgbClr val="C00000"/>
                </a:solidFill>
              </a:rPr>
              <a:t>68% migrantów, którzy nie mieli pracy w swoim regionie przed podjęciem decyzji o wyjeździe szukało zatrudnienia, głównie w swoim województwie (71%), 1/4 badanych szukała pracy w województwie i w kraju. Zajmowało im to przeważnie od kilku miesięcy (23%) do pół roku (27%). Migranci pytali o pracę głównie w PUP (87%).</a:t>
            </a:r>
          </a:p>
          <a:p>
            <a:pPr marL="342900" lvl="0" indent="-342900" algn="l" eaLnBrk="0" hangingPunct="0">
              <a:lnSpc>
                <a:spcPct val="150000"/>
              </a:lnSpc>
              <a:spcBef>
                <a:spcPts val="0"/>
              </a:spcBef>
              <a:spcAft>
                <a:spcPts val="0"/>
              </a:spcAft>
              <a:buClr>
                <a:srgbClr val="C8050A"/>
              </a:buClr>
              <a:buFontTx/>
              <a:buChar char="•"/>
              <a:defRPr/>
            </a:pPr>
            <a:r>
              <a:rPr lang="pl-PL" sz="1050" b="1" dirty="0" smtClean="0">
                <a:solidFill>
                  <a:srgbClr val="C00000"/>
                </a:solidFill>
              </a:rPr>
              <a:t>Najczęściej zarobione na wyjeździe środki migranci planują przeznaczyć na życie, bieżące potrzeby (65%) oraz remont mieszkania (33%).</a:t>
            </a:r>
          </a:p>
          <a:p>
            <a:pPr marL="342900" indent="-342900" algn="l" eaLnBrk="0" hangingPunct="0">
              <a:lnSpc>
                <a:spcPct val="150000"/>
              </a:lnSpc>
              <a:spcBef>
                <a:spcPts val="0"/>
              </a:spcBef>
              <a:spcAft>
                <a:spcPts val="0"/>
              </a:spcAft>
              <a:buClr>
                <a:srgbClr val="C8050A"/>
              </a:buClr>
              <a:buFontTx/>
              <a:buChar char="•"/>
              <a:defRPr/>
            </a:pPr>
            <a:r>
              <a:rPr lang="pl-PL" sz="1050" b="1" dirty="0" smtClean="0">
                <a:solidFill>
                  <a:srgbClr val="C00000"/>
                </a:solidFill>
              </a:rPr>
              <a:t>Najważniejszym czynnikiem branym pod uwagę przy wyjeździe jest jak najmniejsze ryzyko związane z wyjazdem oraz dobra praca (po 94% wskazań) – czynniki spełnione. W najmniejszym stopniu spełniane możliwość nauczenia się języka obcego, zdobycia doświadczenia zawodowego oraz zdobycia nowych kwalifikacji.</a:t>
            </a:r>
          </a:p>
        </p:txBody>
      </p:sp>
      <p:sp>
        <p:nvSpPr>
          <p:cNvPr id="68611" name="Rectangle 6"/>
          <p:cNvSpPr>
            <a:spLocks noChangeArrowheads="1"/>
          </p:cNvSpPr>
          <p:nvPr/>
        </p:nvSpPr>
        <p:spPr bwMode="auto">
          <a:xfrm>
            <a:off x="1312410" y="637555"/>
            <a:ext cx="2481262" cy="230188"/>
          </a:xfrm>
          <a:prstGeom prst="rect">
            <a:avLst/>
          </a:prstGeom>
          <a:noFill/>
          <a:ln w="12700">
            <a:noFill/>
            <a:miter lim="800000"/>
            <a:headEnd/>
            <a:tailEnd/>
          </a:ln>
        </p:spPr>
        <p:txBody>
          <a:bodyPr wrap="none" lIns="36000" tIns="0" rIns="36000" bIns="0">
            <a:spAutoFit/>
          </a:bodyPr>
          <a:lstStyle/>
          <a:p>
            <a:pPr algn="l">
              <a:spcBef>
                <a:spcPct val="0"/>
              </a:spcBef>
            </a:pPr>
            <a:r>
              <a:rPr lang="pl-PL" sz="1500" b="1" dirty="0">
                <a:solidFill>
                  <a:srgbClr val="AF000A"/>
                </a:solidFill>
              </a:rPr>
              <a:t>Wyjazdy podsumowanie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3"/>
          <p:cNvSpPr>
            <a:spLocks noGrp="1" noChangeArrowheads="1"/>
          </p:cNvSpPr>
          <p:nvPr>
            <p:ph type="sldNum" sz="quarter" idx="10"/>
          </p:nvPr>
        </p:nvSpPr>
        <p:spPr>
          <a:ln/>
        </p:spPr>
        <p:txBody>
          <a:bodyPr/>
          <a:lstStyle/>
          <a:p>
            <a:fld id="{710AC974-5448-4CF0-983F-AD5048203912}" type="slidenum">
              <a:rPr lang="pl-PL"/>
              <a:pPr/>
              <a:t>17</a:t>
            </a:fld>
            <a:endParaRPr lang="pl-PL"/>
          </a:p>
        </p:txBody>
      </p:sp>
      <p:sp>
        <p:nvSpPr>
          <p:cNvPr id="69634" name="Rectangle 3"/>
          <p:cNvSpPr>
            <a:spLocks noGrp="1" noChangeArrowheads="1"/>
          </p:cNvSpPr>
          <p:nvPr>
            <p:ph type="body" idx="4294967295"/>
          </p:nvPr>
        </p:nvSpPr>
        <p:spPr>
          <a:xfrm>
            <a:off x="1281113" y="3284538"/>
            <a:ext cx="7848600" cy="1200329"/>
          </a:xfrm>
          <a:noFill/>
        </p:spPr>
        <p:txBody>
          <a:bodyPr>
            <a:spAutoFit/>
          </a:bodyPr>
          <a:lstStyle/>
          <a:p>
            <a:pPr algn="ctr">
              <a:buFontTx/>
              <a:buNone/>
            </a:pPr>
            <a:r>
              <a:rPr lang="pl-PL" sz="2400" b="1" i="1" dirty="0" smtClean="0">
                <a:latin typeface="Arial" pitchFamily="34" charset="0"/>
              </a:rPr>
              <a:t>Charakterystyka wyjazdów zarobkowych mieszkańców powiatu IŁAWSKIEGO na przestrzeni ostatnich 5 lat</a:t>
            </a:r>
            <a:endParaRPr lang="pl-PL" sz="2400" i="1" dirty="0" smtClean="0">
              <a:latin typeface="Arial" pitchFamily="34" charset="0"/>
            </a:endParaRPr>
          </a:p>
        </p:txBody>
      </p:sp>
    </p:spTree>
  </p:cSld>
  <p:clrMapOvr>
    <a:masterClrMapping/>
  </p:clrMapOvr>
  <p:transition>
    <p:randomBa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3"/>
          <p:cNvSpPr>
            <a:spLocks noGrp="1" noChangeArrowheads="1"/>
          </p:cNvSpPr>
          <p:nvPr>
            <p:ph type="sldNum" sz="quarter" idx="10"/>
          </p:nvPr>
        </p:nvSpPr>
        <p:spPr>
          <a:ln/>
        </p:spPr>
        <p:txBody>
          <a:bodyPr/>
          <a:lstStyle/>
          <a:p>
            <a:fld id="{FC16839C-EE7D-4C83-9D59-0AFEB61AD9BE}" type="slidenum">
              <a:rPr lang="pl-PL"/>
              <a:pPr/>
              <a:t>18</a:t>
            </a:fld>
            <a:endParaRPr lang="pl-PL"/>
          </a:p>
        </p:txBody>
      </p:sp>
      <p:sp>
        <p:nvSpPr>
          <p:cNvPr id="8195" name="Rectangle 2"/>
          <p:cNvSpPr>
            <a:spLocks noGrp="1" noChangeArrowheads="1"/>
          </p:cNvSpPr>
          <p:nvPr>
            <p:ph type="title" idx="4294967295"/>
          </p:nvPr>
        </p:nvSpPr>
        <p:spPr>
          <a:xfrm>
            <a:off x="1346200" y="758825"/>
            <a:ext cx="8229600" cy="323850"/>
          </a:xfrm>
          <a:noFill/>
        </p:spPr>
        <p:txBody>
          <a:bodyPr wrap="square">
            <a:spAutoFit/>
          </a:bodyPr>
          <a:lstStyle/>
          <a:p>
            <a:r>
              <a:rPr lang="pl-PL" sz="1500" b="1" smtClean="0"/>
              <a:t>Ogółem migracje zagraniczne versus migracje wewnętrzne w latach 2005-2010</a:t>
            </a:r>
          </a:p>
        </p:txBody>
      </p:sp>
      <p:sp>
        <p:nvSpPr>
          <p:cNvPr id="8196" name="Rectangle 11"/>
          <p:cNvSpPr>
            <a:spLocks noChangeArrowheads="1"/>
          </p:cNvSpPr>
          <p:nvPr/>
        </p:nvSpPr>
        <p:spPr bwMode="auto">
          <a:xfrm>
            <a:off x="1652588" y="6061075"/>
            <a:ext cx="4059237" cy="185738"/>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wszystkie migracje 2005-2010 </a:t>
            </a:r>
            <a:r>
              <a:rPr lang="pl-PL" i="1" dirty="0" smtClean="0">
                <a:solidFill>
                  <a:srgbClr val="808080"/>
                </a:solidFill>
              </a:rPr>
              <a:t>N=160</a:t>
            </a:r>
            <a:endParaRPr lang="pl-PL" i="1" dirty="0">
              <a:solidFill>
                <a:srgbClr val="808080"/>
              </a:solidFill>
            </a:endParaRPr>
          </a:p>
        </p:txBody>
      </p:sp>
      <p:sp>
        <p:nvSpPr>
          <p:cNvPr id="8197" name="Rectangle 4"/>
          <p:cNvSpPr>
            <a:spLocks noChangeArrowheads="1"/>
          </p:cNvSpPr>
          <p:nvPr/>
        </p:nvSpPr>
        <p:spPr bwMode="auto">
          <a:xfrm>
            <a:off x="1109663" y="5259388"/>
            <a:ext cx="8307387" cy="514350"/>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a:solidFill>
                  <a:srgbClr val="C00000"/>
                </a:solidFill>
              </a:rPr>
              <a:t>Większość wszystkich migracji w ciągu ostatnich pięciu lat stanowią migracje </a:t>
            </a:r>
            <a:r>
              <a:rPr lang="pl-PL" b="1" dirty="0" smtClean="0">
                <a:solidFill>
                  <a:srgbClr val="C00000"/>
                </a:solidFill>
              </a:rPr>
              <a:t>zagraniczne. 89% badanych migrowało do </a:t>
            </a:r>
            <a:r>
              <a:rPr lang="pl-PL" b="1" dirty="0">
                <a:solidFill>
                  <a:srgbClr val="C00000"/>
                </a:solidFill>
              </a:rPr>
              <a:t>innego regionu kraju.</a:t>
            </a:r>
          </a:p>
        </p:txBody>
      </p:sp>
      <p:graphicFrame>
        <p:nvGraphicFramePr>
          <p:cNvPr id="8194" name="Object 18"/>
          <p:cNvGraphicFramePr>
            <a:graphicFrameLocks/>
          </p:cNvGraphicFramePr>
          <p:nvPr/>
        </p:nvGraphicFramePr>
        <p:xfrm>
          <a:off x="1639888" y="1384300"/>
          <a:ext cx="6464300" cy="3581400"/>
        </p:xfrm>
        <a:graphic>
          <a:graphicData uri="http://schemas.openxmlformats.org/presentationml/2006/ole">
            <p:oleObj spid="_x0000_s8194" name="Wykres" r:id="rId4" imgW="6467497" imgH="3581377" progId="MSGraph.Chart.8">
              <p:embed followColorScheme="full"/>
            </p:oleObj>
          </a:graphicData>
        </a:graphic>
      </p:graphicFrame>
      <p:sp>
        <p:nvSpPr>
          <p:cNvPr id="8198" name="Rectangle 11"/>
          <p:cNvSpPr>
            <a:spLocks noChangeArrowheads="1"/>
          </p:cNvSpPr>
          <p:nvPr/>
        </p:nvSpPr>
        <p:spPr bwMode="auto">
          <a:xfrm>
            <a:off x="1652588" y="6565900"/>
            <a:ext cx="6396037" cy="185738"/>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P2. Dokąd </a:t>
            </a:r>
            <a:r>
              <a:rPr lang="pl-PL" i="1" dirty="0" smtClean="0">
                <a:solidFill>
                  <a:srgbClr val="808080"/>
                </a:solidFill>
              </a:rPr>
              <a:t>wyjeżdżał(a</a:t>
            </a:r>
            <a:r>
              <a:rPr lang="pl-PL" i="1" dirty="0">
                <a:solidFill>
                  <a:srgbClr val="808080"/>
                </a:solidFill>
              </a:rPr>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3"/>
          <p:cNvSpPr>
            <a:spLocks noGrp="1" noChangeArrowheads="1"/>
          </p:cNvSpPr>
          <p:nvPr>
            <p:ph type="sldNum" sz="quarter" idx="10"/>
          </p:nvPr>
        </p:nvSpPr>
        <p:spPr>
          <a:ln/>
        </p:spPr>
        <p:txBody>
          <a:bodyPr/>
          <a:lstStyle/>
          <a:p>
            <a:fld id="{D6FC21D5-FB1F-412A-96B7-4642FA8EAB85}" type="slidenum">
              <a:rPr lang="pl-PL"/>
              <a:pPr/>
              <a:t>19</a:t>
            </a:fld>
            <a:endParaRPr lang="pl-PL"/>
          </a:p>
        </p:txBody>
      </p:sp>
      <p:sp>
        <p:nvSpPr>
          <p:cNvPr id="7172" name="Rectangle 2"/>
          <p:cNvSpPr>
            <a:spLocks noGrp="1" noChangeArrowheads="1"/>
          </p:cNvSpPr>
          <p:nvPr>
            <p:ph type="title" idx="4294967295"/>
          </p:nvPr>
        </p:nvSpPr>
        <p:spPr>
          <a:xfrm>
            <a:off x="1346200" y="758825"/>
            <a:ext cx="7229475" cy="323850"/>
          </a:xfrm>
          <a:noFill/>
        </p:spPr>
        <p:txBody>
          <a:bodyPr wrap="square">
            <a:spAutoFit/>
          </a:bodyPr>
          <a:lstStyle/>
          <a:p>
            <a:r>
              <a:rPr lang="pl-PL" sz="1500" b="1" smtClean="0"/>
              <a:t>Ogółem kierunki migracji w latach 2005-2010</a:t>
            </a:r>
          </a:p>
        </p:txBody>
      </p:sp>
      <p:sp>
        <p:nvSpPr>
          <p:cNvPr id="7173" name="Rectangle 11"/>
          <p:cNvSpPr>
            <a:spLocks noChangeArrowheads="1"/>
          </p:cNvSpPr>
          <p:nvPr/>
        </p:nvSpPr>
        <p:spPr bwMode="auto">
          <a:xfrm>
            <a:off x="3656013" y="5983288"/>
            <a:ext cx="4059237"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wszystkie migracje 2005-2010 </a:t>
            </a:r>
            <a:r>
              <a:rPr lang="pl-PL" i="1" dirty="0" smtClean="0">
                <a:solidFill>
                  <a:srgbClr val="808080"/>
                </a:solidFill>
              </a:rPr>
              <a:t>N=160</a:t>
            </a:r>
            <a:endParaRPr lang="pl-PL" i="1" dirty="0">
              <a:solidFill>
                <a:srgbClr val="808080"/>
              </a:solidFill>
            </a:endParaRPr>
          </a:p>
        </p:txBody>
      </p:sp>
      <p:graphicFrame>
        <p:nvGraphicFramePr>
          <p:cNvPr id="7170" name="Object 7"/>
          <p:cNvGraphicFramePr>
            <a:graphicFrameLocks/>
          </p:cNvGraphicFramePr>
          <p:nvPr/>
        </p:nvGraphicFramePr>
        <p:xfrm>
          <a:off x="920750" y="1562100"/>
          <a:ext cx="4737100" cy="4572000"/>
        </p:xfrm>
        <a:graphic>
          <a:graphicData uri="http://schemas.openxmlformats.org/presentationml/2006/ole">
            <p:oleObj spid="_x0000_s7170" name="Wykres" r:id="rId4" imgW="4495979" imgH="4333850" progId="MSGraph.Chart.8">
              <p:embed followColorScheme="full"/>
            </p:oleObj>
          </a:graphicData>
        </a:graphic>
      </p:graphicFrame>
      <p:graphicFrame>
        <p:nvGraphicFramePr>
          <p:cNvPr id="7171" name="Object 5"/>
          <p:cNvGraphicFramePr>
            <a:graphicFrameLocks/>
          </p:cNvGraphicFramePr>
          <p:nvPr/>
        </p:nvGraphicFramePr>
        <p:xfrm>
          <a:off x="5387975" y="1604963"/>
          <a:ext cx="4422775" cy="3254375"/>
        </p:xfrm>
        <a:graphic>
          <a:graphicData uri="http://schemas.openxmlformats.org/presentationml/2006/ole">
            <p:oleObj spid="_x0000_s7171" name="Wykres" r:id="rId5" imgW="4219508" imgH="3105257" progId="MSGraph.Chart.8">
              <p:embed followColorScheme="full"/>
            </p:oleObj>
          </a:graphicData>
        </a:graphic>
      </p:graphicFrame>
      <p:sp>
        <p:nvSpPr>
          <p:cNvPr id="14342" name="Rectangle 6"/>
          <p:cNvSpPr>
            <a:spLocks noChangeArrowheads="1"/>
          </p:cNvSpPr>
          <p:nvPr/>
        </p:nvSpPr>
        <p:spPr bwMode="auto">
          <a:xfrm>
            <a:off x="1595438" y="1335088"/>
            <a:ext cx="1963737" cy="192087"/>
          </a:xfrm>
          <a:prstGeom prst="rect">
            <a:avLst/>
          </a:prstGeom>
          <a:noFill/>
          <a:ln w="12700">
            <a:noFill/>
            <a:miter lim="800000"/>
            <a:headEnd/>
            <a:tailEnd/>
          </a:ln>
        </p:spPr>
        <p:txBody>
          <a:bodyPr wrap="none" lIns="36000" tIns="0" rIns="36000" bIns="0">
            <a:spAutoFit/>
          </a:bodyPr>
          <a:lstStyle/>
          <a:p>
            <a:pPr algn="l">
              <a:defRPr/>
            </a:pPr>
            <a:r>
              <a:rPr lang="pl-PL" sz="1250" b="1" dirty="0">
                <a:solidFill>
                  <a:srgbClr val="AF000A"/>
                </a:solidFill>
              </a:rPr>
              <a:t>Migracje zagraniczne    </a:t>
            </a:r>
          </a:p>
        </p:txBody>
      </p:sp>
      <p:sp>
        <p:nvSpPr>
          <p:cNvPr id="14343" name="Rectangle 6"/>
          <p:cNvSpPr>
            <a:spLocks noChangeArrowheads="1"/>
          </p:cNvSpPr>
          <p:nvPr/>
        </p:nvSpPr>
        <p:spPr bwMode="auto">
          <a:xfrm>
            <a:off x="5595938" y="1336675"/>
            <a:ext cx="1808162" cy="192088"/>
          </a:xfrm>
          <a:prstGeom prst="rect">
            <a:avLst/>
          </a:prstGeom>
          <a:noFill/>
          <a:ln w="12700">
            <a:noFill/>
            <a:miter lim="800000"/>
            <a:headEnd/>
            <a:tailEnd/>
          </a:ln>
        </p:spPr>
        <p:txBody>
          <a:bodyPr wrap="none" lIns="36000" tIns="0" rIns="36000" bIns="0">
            <a:spAutoFit/>
          </a:bodyPr>
          <a:lstStyle/>
          <a:p>
            <a:pPr algn="l">
              <a:defRPr/>
            </a:pPr>
            <a:r>
              <a:rPr lang="pl-PL" sz="1250" b="1" dirty="0">
                <a:solidFill>
                  <a:srgbClr val="AF000A"/>
                </a:solidFill>
              </a:rPr>
              <a:t>Migracje wewnętrzne</a:t>
            </a:r>
          </a:p>
        </p:txBody>
      </p:sp>
      <p:sp>
        <p:nvSpPr>
          <p:cNvPr id="7176" name="Rectangle 4"/>
          <p:cNvSpPr>
            <a:spLocks noChangeArrowheads="1"/>
          </p:cNvSpPr>
          <p:nvPr/>
        </p:nvSpPr>
        <p:spPr bwMode="auto">
          <a:xfrm>
            <a:off x="3238488" y="5000636"/>
            <a:ext cx="6494475" cy="699404"/>
          </a:xfrm>
          <a:prstGeom prst="rect">
            <a:avLst/>
          </a:prstGeom>
          <a:noFill/>
          <a:ln w="38100" cmpd="dbl" algn="ctr">
            <a:solidFill>
              <a:srgbClr val="777777"/>
            </a:solidFill>
            <a:miter lim="800000"/>
            <a:headEnd/>
            <a:tailEnd/>
          </a:ln>
        </p:spPr>
        <p:txBody>
          <a:bodyPr wrap="square" lIns="72000" tIns="72000" rIns="72000" bIns="72000">
            <a:spAutoFit/>
          </a:bodyPr>
          <a:lstStyle/>
          <a:p>
            <a:pPr algn="l">
              <a:spcBef>
                <a:spcPct val="20000"/>
              </a:spcBef>
              <a:spcAft>
                <a:spcPct val="20000"/>
              </a:spcAft>
            </a:pPr>
            <a:r>
              <a:rPr lang="pl-PL" b="1" dirty="0">
                <a:solidFill>
                  <a:srgbClr val="C00000"/>
                </a:solidFill>
              </a:rPr>
              <a:t>Zdecydowana większość migrantów wyjeżdżających za granicę wyjeżdża do Niemiec </a:t>
            </a:r>
            <a:r>
              <a:rPr lang="pl-PL" b="1" dirty="0" smtClean="0">
                <a:solidFill>
                  <a:srgbClr val="C00000"/>
                </a:solidFill>
              </a:rPr>
              <a:t>(41%), mniej do Szwecji (12%). </a:t>
            </a:r>
            <a:r>
              <a:rPr lang="pl-PL" b="1" dirty="0">
                <a:solidFill>
                  <a:srgbClr val="C00000"/>
                </a:solidFill>
              </a:rPr>
              <a:t>Wśród migracji </a:t>
            </a:r>
            <a:r>
              <a:rPr lang="pl-PL" b="1" dirty="0" smtClean="0">
                <a:solidFill>
                  <a:srgbClr val="C00000"/>
                </a:solidFill>
              </a:rPr>
              <a:t>wewnętrznych 4% osób wspomniało o Warszawie, 3% o Gdańsku.</a:t>
            </a:r>
            <a:endParaRPr lang="pl-PL" b="1" dirty="0">
              <a:solidFill>
                <a:srgbClr val="C00000"/>
              </a:solidFill>
            </a:endParaRPr>
          </a:p>
        </p:txBody>
      </p:sp>
      <p:sp>
        <p:nvSpPr>
          <p:cNvPr id="7177" name="Rectangle 11"/>
          <p:cNvSpPr>
            <a:spLocks noChangeArrowheads="1"/>
          </p:cNvSpPr>
          <p:nvPr/>
        </p:nvSpPr>
        <p:spPr bwMode="auto">
          <a:xfrm>
            <a:off x="1652588" y="6583363"/>
            <a:ext cx="6396037"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P2. Dokąd wyjeżdzał(a)?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13"/>
          <p:cNvSpPr>
            <a:spLocks noGrp="1" noChangeArrowheads="1"/>
          </p:cNvSpPr>
          <p:nvPr>
            <p:ph type="sldNum" sz="quarter" idx="10"/>
          </p:nvPr>
        </p:nvSpPr>
        <p:spPr>
          <a:noFill/>
        </p:spPr>
        <p:txBody>
          <a:bodyPr/>
          <a:lstStyle/>
          <a:p>
            <a:fld id="{631E9506-4F6C-4B26-93DA-35629098C1AB}" type="slidenum">
              <a:rPr lang="pl-PL"/>
              <a:pPr/>
              <a:t>2</a:t>
            </a:fld>
            <a:endParaRPr lang="pl-PL"/>
          </a:p>
        </p:txBody>
      </p:sp>
      <p:sp>
        <p:nvSpPr>
          <p:cNvPr id="61444" name="Rectangle 2"/>
          <p:cNvSpPr>
            <a:spLocks noGrp="1" noChangeArrowheads="1"/>
          </p:cNvSpPr>
          <p:nvPr>
            <p:ph type="title"/>
          </p:nvPr>
        </p:nvSpPr>
        <p:spPr>
          <a:xfrm>
            <a:off x="966788" y="531813"/>
            <a:ext cx="7540625" cy="520700"/>
          </a:xfrm>
        </p:spPr>
        <p:txBody>
          <a:bodyPr/>
          <a:lstStyle/>
          <a:p>
            <a:r>
              <a:rPr lang="pl-PL" sz="1600" b="1" smtClean="0"/>
              <a:t>Spis treści</a:t>
            </a:r>
          </a:p>
        </p:txBody>
      </p:sp>
      <p:sp>
        <p:nvSpPr>
          <p:cNvPr id="61447" name="Text Box 13"/>
          <p:cNvSpPr txBox="1">
            <a:spLocks noChangeArrowheads="1"/>
          </p:cNvSpPr>
          <p:nvPr/>
        </p:nvSpPr>
        <p:spPr bwMode="auto">
          <a:xfrm>
            <a:off x="952500" y="1125538"/>
            <a:ext cx="8393113" cy="5134739"/>
          </a:xfrm>
          <a:prstGeom prst="rect">
            <a:avLst/>
          </a:prstGeom>
          <a:noFill/>
          <a:ln w="9525">
            <a:noFill/>
            <a:miter lim="800000"/>
            <a:headEnd/>
            <a:tailEnd/>
          </a:ln>
        </p:spPr>
        <p:txBody>
          <a:bodyPr wrap="square" tIns="0" rIns="414000" bIns="0">
            <a:spAutoFit/>
          </a:bodyPr>
          <a:lstStyle/>
          <a:p>
            <a:pPr marL="228600" indent="-228600" algn="l">
              <a:lnSpc>
                <a:spcPts val="1800"/>
              </a:lnSpc>
            </a:pPr>
            <a:r>
              <a:rPr lang="pl-PL" b="1" dirty="0">
                <a:solidFill>
                  <a:schemeClr val="tx2"/>
                </a:solidFill>
                <a:latin typeface="Arial" charset="0"/>
              </a:rPr>
              <a:t>Metodologia badania……………………………………………………………………………………………………….......3</a:t>
            </a:r>
          </a:p>
          <a:p>
            <a:pPr marL="228600" indent="-228600" algn="l">
              <a:lnSpc>
                <a:spcPts val="1800"/>
              </a:lnSpc>
            </a:pPr>
            <a:r>
              <a:rPr lang="pl-PL" b="1" dirty="0">
                <a:solidFill>
                  <a:schemeClr val="tx2"/>
                </a:solidFill>
                <a:latin typeface="Arial" charset="0"/>
              </a:rPr>
              <a:t>Charakterystyka powiatu………………………………………………………………………………………………………4</a:t>
            </a:r>
          </a:p>
          <a:p>
            <a:pPr marL="228600" indent="-228600" algn="l">
              <a:lnSpc>
                <a:spcPts val="1800"/>
              </a:lnSpc>
            </a:pPr>
            <a:r>
              <a:rPr lang="pl-PL" b="1" dirty="0">
                <a:solidFill>
                  <a:schemeClr val="tx2"/>
                </a:solidFill>
                <a:latin typeface="Arial" charset="0"/>
              </a:rPr>
              <a:t>Kluczowe wnioski……………………………………………………………………………………………………………….5</a:t>
            </a:r>
          </a:p>
          <a:p>
            <a:pPr marL="228600" indent="-228600" algn="l">
              <a:lnSpc>
                <a:spcPts val="1800"/>
              </a:lnSpc>
            </a:pPr>
            <a:r>
              <a:rPr lang="pl-PL" b="1" dirty="0">
                <a:solidFill>
                  <a:schemeClr val="tx2"/>
                </a:solidFill>
                <a:latin typeface="Arial" charset="0"/>
              </a:rPr>
              <a:t>Charakterystyka demograficzna migrantów w </a:t>
            </a:r>
            <a:r>
              <a:rPr lang="pl-PL" b="1" dirty="0" smtClean="0">
                <a:solidFill>
                  <a:schemeClr val="tx2"/>
                </a:solidFill>
                <a:latin typeface="Arial" charset="0"/>
              </a:rPr>
              <a:t>powiecie</a:t>
            </a:r>
            <a:r>
              <a:rPr lang="pl-PL" b="1" dirty="0">
                <a:solidFill>
                  <a:schemeClr val="tx2"/>
                </a:solidFill>
                <a:latin typeface="Arial" charset="0"/>
              </a:rPr>
              <a:t>………………………………………………………………..6</a:t>
            </a:r>
          </a:p>
          <a:p>
            <a:pPr marL="228600" indent="-228600" algn="l">
              <a:lnSpc>
                <a:spcPts val="1800"/>
              </a:lnSpc>
            </a:pPr>
            <a:r>
              <a:rPr lang="pl-PL" b="1" dirty="0">
                <a:solidFill>
                  <a:schemeClr val="tx2"/>
                </a:solidFill>
                <a:latin typeface="Arial" charset="0"/>
              </a:rPr>
              <a:t>Udział poszczególnych segmentów w powiecie………………………………………………………………….……...13</a:t>
            </a:r>
          </a:p>
          <a:p>
            <a:pPr marL="228600" indent="-228600" algn="l">
              <a:lnSpc>
                <a:spcPts val="1800"/>
              </a:lnSpc>
            </a:pPr>
            <a:r>
              <a:rPr lang="pl-PL" b="1" dirty="0">
                <a:solidFill>
                  <a:schemeClr val="tx2"/>
                </a:solidFill>
                <a:latin typeface="Arial" charset="0"/>
              </a:rPr>
              <a:t>Wyjazdy </a:t>
            </a:r>
            <a:r>
              <a:rPr lang="pl-PL" b="1" dirty="0">
                <a:solidFill>
                  <a:schemeClr val="tx2"/>
                </a:solidFill>
              </a:rPr>
              <a:t>–</a:t>
            </a:r>
            <a:r>
              <a:rPr lang="pl-PL" b="1" dirty="0">
                <a:solidFill>
                  <a:schemeClr val="tx2"/>
                </a:solidFill>
                <a:latin typeface="Arial" charset="0"/>
              </a:rPr>
              <a:t> podsumowanie…………………………………………………………………………………………………..16</a:t>
            </a:r>
          </a:p>
          <a:p>
            <a:pPr marL="228600" indent="-228600" algn="l">
              <a:lnSpc>
                <a:spcPts val="1800"/>
              </a:lnSpc>
              <a:spcBef>
                <a:spcPts val="200"/>
              </a:spcBef>
            </a:pPr>
            <a:r>
              <a:rPr lang="pl-PL" b="1" dirty="0">
                <a:solidFill>
                  <a:schemeClr val="tx2"/>
                </a:solidFill>
                <a:latin typeface="Arial" charset="0"/>
              </a:rPr>
              <a:t>Charakterystyka wyjazdów zarobkowych mieszkańców </a:t>
            </a:r>
          </a:p>
          <a:p>
            <a:pPr marL="228600" indent="-228600" algn="l">
              <a:lnSpc>
                <a:spcPts val="1800"/>
              </a:lnSpc>
              <a:spcBef>
                <a:spcPts val="200"/>
              </a:spcBef>
            </a:pPr>
            <a:r>
              <a:rPr lang="pl-PL" b="1" dirty="0">
                <a:solidFill>
                  <a:schemeClr val="tx2"/>
                </a:solidFill>
                <a:latin typeface="Arial" charset="0"/>
              </a:rPr>
              <a:t>województwa warmińsko-mazurskiego na przestrzeni ostatnich 5 lat…………………………………………..…..17</a:t>
            </a:r>
          </a:p>
          <a:p>
            <a:pPr marL="228600" indent="-228600" algn="l">
              <a:lnSpc>
                <a:spcPts val="1800"/>
              </a:lnSpc>
              <a:spcBef>
                <a:spcPts val="200"/>
              </a:spcBef>
            </a:pPr>
            <a:r>
              <a:rPr lang="pl-PL" b="1" dirty="0">
                <a:solidFill>
                  <a:schemeClr val="tx2"/>
                </a:solidFill>
                <a:latin typeface="Arial" charset="0"/>
              </a:rPr>
              <a:t>Motywy i historia poszukiwania pracy przez migrantów przed wyjazdem………..…………………………….…..27</a:t>
            </a:r>
          </a:p>
          <a:p>
            <a:pPr marL="228600" indent="-228600" algn="l">
              <a:lnSpc>
                <a:spcPts val="1800"/>
              </a:lnSpc>
              <a:spcBef>
                <a:spcPts val="200"/>
              </a:spcBef>
            </a:pPr>
            <a:r>
              <a:rPr lang="pl-PL" b="1" dirty="0">
                <a:solidFill>
                  <a:schemeClr val="tx2"/>
                </a:solidFill>
                <a:latin typeface="Arial" charset="0"/>
              </a:rPr>
              <a:t>Motywy decyzji o migracji………………………………………………………………………………………….…………34</a:t>
            </a:r>
          </a:p>
          <a:p>
            <a:pPr marL="228600" indent="-228600" algn="l">
              <a:lnSpc>
                <a:spcPts val="1800"/>
              </a:lnSpc>
            </a:pPr>
            <a:r>
              <a:rPr lang="pl-PL" b="1" dirty="0">
                <a:solidFill>
                  <a:schemeClr val="tx2"/>
                </a:solidFill>
                <a:latin typeface="Arial" charset="0"/>
              </a:rPr>
              <a:t>Powroty – podsumowanie…………………………………………………………………………………..………….…….40 </a:t>
            </a:r>
          </a:p>
          <a:p>
            <a:pPr marL="228600" indent="-228600" algn="l">
              <a:lnSpc>
                <a:spcPts val="1800"/>
              </a:lnSpc>
            </a:pPr>
            <a:r>
              <a:rPr lang="pl-PL" b="1" dirty="0">
                <a:solidFill>
                  <a:schemeClr val="tx2"/>
                </a:solidFill>
                <a:latin typeface="Arial" charset="0"/>
              </a:rPr>
              <a:t>Migracja powrotna i sytuacja zawodowa migrantów po powrocie…………………………………………………....41</a:t>
            </a:r>
          </a:p>
          <a:p>
            <a:pPr marL="228600" indent="-228600" algn="l">
              <a:lnSpc>
                <a:spcPts val="1800"/>
              </a:lnSpc>
            </a:pPr>
            <a:r>
              <a:rPr lang="pl-PL" b="1" dirty="0">
                <a:solidFill>
                  <a:schemeClr val="tx2"/>
                </a:solidFill>
                <a:latin typeface="Arial" charset="0"/>
              </a:rPr>
              <a:t>Współpraca z </a:t>
            </a:r>
            <a:r>
              <a:rPr lang="pl-PL" b="1" dirty="0" smtClean="0">
                <a:solidFill>
                  <a:schemeClr val="tx2"/>
                </a:solidFill>
                <a:latin typeface="Arial" charset="0"/>
              </a:rPr>
              <a:t>Urzędem Pracy..…………………………………………………………………...…………………………</a:t>
            </a:r>
            <a:r>
              <a:rPr lang="pl-PL" b="1" dirty="0">
                <a:solidFill>
                  <a:schemeClr val="tx2"/>
                </a:solidFill>
                <a:latin typeface="Arial" charset="0"/>
              </a:rPr>
              <a:t>54</a:t>
            </a:r>
          </a:p>
          <a:p>
            <a:pPr marL="228600" indent="-228600" algn="l">
              <a:lnSpc>
                <a:spcPts val="1800"/>
              </a:lnSpc>
            </a:pPr>
            <a:r>
              <a:rPr lang="pl-PL" b="1" dirty="0">
                <a:solidFill>
                  <a:schemeClr val="tx2"/>
                </a:solidFill>
                <a:latin typeface="Arial" charset="0"/>
              </a:rPr>
              <a:t>Problemy związane z adaptacją w regionie po powrocie……………………………………………………………….63</a:t>
            </a:r>
          </a:p>
          <a:p>
            <a:pPr marL="228600" indent="-228600" algn="l">
              <a:lnSpc>
                <a:spcPts val="1800"/>
              </a:lnSpc>
            </a:pPr>
            <a:r>
              <a:rPr lang="pl-PL" b="1" dirty="0">
                <a:solidFill>
                  <a:schemeClr val="tx2"/>
                </a:solidFill>
                <a:latin typeface="Arial" charset="0"/>
              </a:rPr>
              <a:t>Programy pomocowe………………………………………………………………………………………………………….71</a:t>
            </a:r>
          </a:p>
          <a:p>
            <a:pPr marL="228600" indent="-228600" algn="l">
              <a:lnSpc>
                <a:spcPts val="1800"/>
              </a:lnSpc>
            </a:pPr>
            <a:r>
              <a:rPr lang="pl-PL" b="1" dirty="0">
                <a:solidFill>
                  <a:schemeClr val="tx2"/>
                </a:solidFill>
                <a:latin typeface="Arial" charset="0"/>
              </a:rPr>
              <a:t>Ogólna opinia o migracji………………………………………………………………………………………………..…….</a:t>
            </a:r>
            <a:r>
              <a:rPr lang="pl-PL" b="1" dirty="0" smtClean="0">
                <a:solidFill>
                  <a:schemeClr val="tx2"/>
                </a:solidFill>
                <a:latin typeface="Arial" charset="0"/>
              </a:rPr>
              <a:t>77</a:t>
            </a:r>
          </a:p>
          <a:p>
            <a:pPr marL="228600" indent="-228600" algn="l">
              <a:lnSpc>
                <a:spcPts val="1800"/>
              </a:lnSpc>
            </a:pPr>
            <a:r>
              <a:rPr lang="pl-PL" b="1" dirty="0" smtClean="0">
                <a:solidFill>
                  <a:schemeClr val="tx2"/>
                </a:solidFill>
                <a:latin typeface="Arial" charset="0"/>
              </a:rPr>
              <a:t>ANEKS……………………………………………………………………………………………………………………………79</a:t>
            </a:r>
            <a:endParaRPr lang="pl-PL" b="1" dirty="0">
              <a:solidFill>
                <a:schemeClr val="tx2"/>
              </a:solidFill>
              <a:latin typeface="Arial" charset="0"/>
            </a:endParaRPr>
          </a:p>
        </p:txBody>
      </p:sp>
      <p:sp>
        <p:nvSpPr>
          <p:cNvPr id="61448" name="Text Box 13"/>
          <p:cNvSpPr txBox="1">
            <a:spLocks noChangeArrowheads="1"/>
          </p:cNvSpPr>
          <p:nvPr/>
        </p:nvSpPr>
        <p:spPr bwMode="auto">
          <a:xfrm>
            <a:off x="5141913" y="1101725"/>
            <a:ext cx="4597400" cy="152400"/>
          </a:xfrm>
          <a:prstGeom prst="rect">
            <a:avLst/>
          </a:prstGeom>
          <a:noFill/>
          <a:ln w="9525">
            <a:noFill/>
            <a:miter lim="800000"/>
            <a:headEnd/>
            <a:tailEnd/>
          </a:ln>
        </p:spPr>
        <p:txBody>
          <a:bodyPr tIns="0" rIns="414000" bIns="0">
            <a:spAutoFit/>
          </a:bodyPr>
          <a:lstStyle/>
          <a:p>
            <a:pPr marL="228600" indent="-228600" algn="l">
              <a:lnSpc>
                <a:spcPts val="1200"/>
              </a:lnSpc>
              <a:spcBef>
                <a:spcPts val="200"/>
              </a:spcBef>
            </a:pPr>
            <a:r>
              <a:rPr lang="pl-PL" dirty="0">
                <a:latin typeface="Arial" charset="0"/>
              </a:rPr>
              <a:t>  </a:t>
            </a:r>
          </a:p>
        </p:txBody>
      </p:sp>
      <p:sp>
        <p:nvSpPr>
          <p:cNvPr id="61449" name="Text Box 9"/>
          <p:cNvSpPr txBox="1">
            <a:spLocks noChangeArrowheads="1"/>
          </p:cNvSpPr>
          <p:nvPr/>
        </p:nvSpPr>
        <p:spPr bwMode="auto">
          <a:xfrm>
            <a:off x="8561388" y="942975"/>
            <a:ext cx="495300" cy="182563"/>
          </a:xfrm>
          <a:prstGeom prst="rect">
            <a:avLst/>
          </a:prstGeom>
          <a:noFill/>
          <a:ln w="12700" algn="ctr">
            <a:noFill/>
            <a:miter lim="800000"/>
            <a:headEnd/>
            <a:tailEnd/>
          </a:ln>
          <a:effectLst/>
        </p:spPr>
        <p:txBody>
          <a:bodyPr wrap="none" lIns="36000" tIns="0" rIns="36000" bIns="0">
            <a:spAutoFit/>
          </a:bodyPr>
          <a:lstStyle/>
          <a:p>
            <a:r>
              <a:rPr lang="pl-PL">
                <a:solidFill>
                  <a:schemeClr val="tx2"/>
                </a:solidFill>
              </a:rPr>
              <a:t>strona</a:t>
            </a:r>
          </a:p>
        </p:txBody>
      </p:sp>
    </p:spTree>
  </p:cSld>
  <p:clrMapOvr>
    <a:masterClrMapping/>
  </p:clrMapOvr>
  <p:transition>
    <p:randomBa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a:spLocks noGrp="1" noChangeArrowheads="1"/>
          </p:cNvSpPr>
          <p:nvPr>
            <p:ph type="sldNum" sz="quarter" idx="10"/>
          </p:nvPr>
        </p:nvSpPr>
        <p:spPr>
          <a:ln/>
        </p:spPr>
        <p:txBody>
          <a:bodyPr/>
          <a:lstStyle/>
          <a:p>
            <a:fld id="{27FF33D9-F35A-412F-8CDA-39EBA433F0C6}" type="slidenum">
              <a:rPr lang="pl-PL"/>
              <a:pPr/>
              <a:t>20</a:t>
            </a:fld>
            <a:endParaRPr lang="pl-PL"/>
          </a:p>
        </p:txBody>
      </p:sp>
      <p:graphicFrame>
        <p:nvGraphicFramePr>
          <p:cNvPr id="10242" name="Object 7"/>
          <p:cNvGraphicFramePr>
            <a:graphicFrameLocks/>
          </p:cNvGraphicFramePr>
          <p:nvPr/>
        </p:nvGraphicFramePr>
        <p:xfrm>
          <a:off x="952472" y="1628775"/>
          <a:ext cx="4737100" cy="3530600"/>
        </p:xfrm>
        <a:graphic>
          <a:graphicData uri="http://schemas.openxmlformats.org/presentationml/2006/ole">
            <p:oleObj spid="_x0000_s10242" name="Wykres" r:id="rId4" imgW="4495979" imgH="3352710" progId="MSGraph.Chart.8">
              <p:embed followColorScheme="full"/>
            </p:oleObj>
          </a:graphicData>
        </a:graphic>
      </p:graphicFrame>
      <p:sp>
        <p:nvSpPr>
          <p:cNvPr id="10244" name="Rectangle 4"/>
          <p:cNvSpPr>
            <a:spLocks noChangeArrowheads="1"/>
          </p:cNvSpPr>
          <p:nvPr/>
        </p:nvSpPr>
        <p:spPr bwMode="auto">
          <a:xfrm>
            <a:off x="1065213" y="5259388"/>
            <a:ext cx="8524875" cy="330072"/>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smtClean="0">
                <a:solidFill>
                  <a:srgbClr val="C00000"/>
                </a:solidFill>
              </a:rPr>
              <a:t>W </a:t>
            </a:r>
            <a:r>
              <a:rPr lang="pl-PL" b="1" dirty="0">
                <a:solidFill>
                  <a:srgbClr val="C00000"/>
                </a:solidFill>
              </a:rPr>
              <a:t>ciągu ostatnich 5 lat </a:t>
            </a:r>
            <a:r>
              <a:rPr lang="pl-PL" b="1" dirty="0" smtClean="0">
                <a:solidFill>
                  <a:srgbClr val="C00000"/>
                </a:solidFill>
              </a:rPr>
              <a:t>migranci wyjeżdżali głównie na 3 miesiące (40%). </a:t>
            </a:r>
            <a:endParaRPr lang="pl-PL" b="1" dirty="0">
              <a:solidFill>
                <a:srgbClr val="C00000"/>
              </a:solidFill>
            </a:endParaRPr>
          </a:p>
        </p:txBody>
      </p:sp>
      <p:sp>
        <p:nvSpPr>
          <p:cNvPr id="10245" name="Rectangle 11"/>
          <p:cNvSpPr>
            <a:spLocks noChangeArrowheads="1"/>
          </p:cNvSpPr>
          <p:nvPr/>
        </p:nvSpPr>
        <p:spPr bwMode="auto">
          <a:xfrm>
            <a:off x="1352550" y="5876925"/>
            <a:ext cx="3482975"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wszystkie migracje 2005-2010 </a:t>
            </a:r>
            <a:r>
              <a:rPr lang="pl-PL" i="1" dirty="0" smtClean="0">
                <a:solidFill>
                  <a:srgbClr val="808080"/>
                </a:solidFill>
              </a:rPr>
              <a:t>N=160</a:t>
            </a:r>
            <a:endParaRPr lang="pl-PL" i="1" dirty="0">
              <a:solidFill>
                <a:srgbClr val="808080"/>
              </a:solidFill>
            </a:endParaRPr>
          </a:p>
        </p:txBody>
      </p:sp>
      <p:sp>
        <p:nvSpPr>
          <p:cNvPr id="10246" name="Rectangle 11"/>
          <p:cNvSpPr>
            <a:spLocks noChangeArrowheads="1"/>
          </p:cNvSpPr>
          <p:nvPr/>
        </p:nvSpPr>
        <p:spPr bwMode="auto">
          <a:xfrm>
            <a:off x="6381760" y="5876925"/>
            <a:ext cx="3482975"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ostatnia migracja </a:t>
            </a:r>
            <a:r>
              <a:rPr lang="pl-PL" i="1" dirty="0" smtClean="0">
                <a:solidFill>
                  <a:srgbClr val="808080"/>
                </a:solidFill>
              </a:rPr>
              <a:t>N=100</a:t>
            </a:r>
            <a:endParaRPr lang="pl-PL" i="1" dirty="0">
              <a:solidFill>
                <a:srgbClr val="808080"/>
              </a:solidFill>
            </a:endParaRPr>
          </a:p>
        </p:txBody>
      </p:sp>
      <p:sp>
        <p:nvSpPr>
          <p:cNvPr id="10247" name="Rectangle 11"/>
          <p:cNvSpPr>
            <a:spLocks noChangeArrowheads="1"/>
          </p:cNvSpPr>
          <p:nvPr/>
        </p:nvSpPr>
        <p:spPr bwMode="auto">
          <a:xfrm>
            <a:off x="1652588" y="6530975"/>
            <a:ext cx="6396037"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P3. Na jak długo wyjeżdzał(a)? </a:t>
            </a:r>
          </a:p>
        </p:txBody>
      </p:sp>
      <p:sp>
        <p:nvSpPr>
          <p:cNvPr id="11" name="Rectangle 2"/>
          <p:cNvSpPr txBox="1">
            <a:spLocks noChangeArrowheads="1"/>
          </p:cNvSpPr>
          <p:nvPr/>
        </p:nvSpPr>
        <p:spPr bwMode="auto">
          <a:xfrm>
            <a:off x="1347788" y="758825"/>
            <a:ext cx="7831137" cy="322263"/>
          </a:xfrm>
          <a:prstGeom prst="rect">
            <a:avLst/>
          </a:prstGeom>
          <a:noFill/>
          <a:ln w="9525">
            <a:noFill/>
            <a:miter lim="800000"/>
            <a:headEnd/>
            <a:tailEnd/>
          </a:ln>
        </p:spPr>
        <p:txBody>
          <a:bodyPr lIns="0" rIns="414000" anchor="b">
            <a:spAutoFit/>
          </a:bodyPr>
          <a:lstStyle/>
          <a:p>
            <a:pPr algn="l" eaLnBrk="0" hangingPunct="0">
              <a:spcBef>
                <a:spcPct val="0"/>
              </a:spcBef>
              <a:defRPr/>
            </a:pPr>
            <a:r>
              <a:rPr lang="pl-PL" sz="1500" b="1" kern="0" dirty="0">
                <a:solidFill>
                  <a:srgbClr val="AF000A"/>
                </a:solidFill>
                <a:latin typeface="+mj-lt"/>
                <a:ea typeface="+mj-ea"/>
                <a:cs typeface="+mj-cs"/>
              </a:rPr>
              <a:t>Czas trwania migracji w podziale na segmenty</a:t>
            </a:r>
          </a:p>
        </p:txBody>
      </p:sp>
      <p:sp>
        <p:nvSpPr>
          <p:cNvPr id="12" name="Rectangle 6"/>
          <p:cNvSpPr>
            <a:spLocks noChangeArrowheads="1"/>
          </p:cNvSpPr>
          <p:nvPr/>
        </p:nvSpPr>
        <p:spPr bwMode="auto">
          <a:xfrm>
            <a:off x="6453198" y="1341438"/>
            <a:ext cx="1281112" cy="192087"/>
          </a:xfrm>
          <a:prstGeom prst="rect">
            <a:avLst/>
          </a:prstGeom>
          <a:noFill/>
          <a:ln w="12700">
            <a:noFill/>
            <a:miter lim="800000"/>
            <a:headEnd/>
            <a:tailEnd/>
          </a:ln>
        </p:spPr>
        <p:txBody>
          <a:bodyPr wrap="none" lIns="36000" tIns="0" rIns="36000" bIns="0">
            <a:spAutoFit/>
          </a:bodyPr>
          <a:lstStyle/>
          <a:p>
            <a:pPr algn="l">
              <a:defRPr/>
            </a:pPr>
            <a:r>
              <a:rPr lang="pl-PL" sz="1250" b="1" dirty="0">
                <a:solidFill>
                  <a:srgbClr val="AF000A"/>
                </a:solidFill>
              </a:rPr>
              <a:t>Ostatni wyjazd</a:t>
            </a:r>
          </a:p>
        </p:txBody>
      </p:sp>
      <p:sp>
        <p:nvSpPr>
          <p:cNvPr id="13" name="Rectangle 6"/>
          <p:cNvSpPr>
            <a:spLocks noChangeArrowheads="1"/>
          </p:cNvSpPr>
          <p:nvPr/>
        </p:nvSpPr>
        <p:spPr bwMode="auto">
          <a:xfrm>
            <a:off x="1692277" y="1335088"/>
            <a:ext cx="3546475" cy="192087"/>
          </a:xfrm>
          <a:prstGeom prst="rect">
            <a:avLst/>
          </a:prstGeom>
          <a:noFill/>
          <a:ln w="12700">
            <a:noFill/>
            <a:miter lim="800000"/>
            <a:headEnd/>
            <a:tailEnd/>
          </a:ln>
        </p:spPr>
        <p:txBody>
          <a:bodyPr wrap="none" lIns="36000" tIns="0" rIns="36000" bIns="0">
            <a:spAutoFit/>
          </a:bodyPr>
          <a:lstStyle/>
          <a:p>
            <a:pPr algn="l">
              <a:defRPr/>
            </a:pPr>
            <a:r>
              <a:rPr lang="pl-PL" sz="1250" b="1" dirty="0">
                <a:solidFill>
                  <a:srgbClr val="AF000A"/>
                </a:solidFill>
              </a:rPr>
              <a:t>Wszystkie wyjazdy w latach 2005-2010      </a:t>
            </a:r>
          </a:p>
        </p:txBody>
      </p:sp>
      <p:graphicFrame>
        <p:nvGraphicFramePr>
          <p:cNvPr id="2" name="Object 7"/>
          <p:cNvGraphicFramePr>
            <a:graphicFrameLocks/>
          </p:cNvGraphicFramePr>
          <p:nvPr/>
        </p:nvGraphicFramePr>
        <p:xfrm>
          <a:off x="5073684" y="1629402"/>
          <a:ext cx="4737100" cy="3530600"/>
        </p:xfrm>
        <a:graphic>
          <a:graphicData uri="http://schemas.openxmlformats.org/presentationml/2006/ole">
            <p:oleObj spid="_x0000_s10244" name="Wykres" r:id="rId5" imgW="4495979" imgH="3352710" progId="MSGraph.Chart.8">
              <p:embed followColorScheme="full"/>
            </p:oleObj>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3"/>
          <p:cNvSpPr>
            <a:spLocks noGrp="1" noChangeArrowheads="1"/>
          </p:cNvSpPr>
          <p:nvPr>
            <p:ph type="sldNum" sz="quarter" idx="10"/>
          </p:nvPr>
        </p:nvSpPr>
        <p:spPr>
          <a:ln/>
        </p:spPr>
        <p:txBody>
          <a:bodyPr/>
          <a:lstStyle/>
          <a:p>
            <a:fld id="{4094F5AF-29D4-4C62-A34B-0C178486477F}" type="slidenum">
              <a:rPr lang="pl-PL"/>
              <a:pPr/>
              <a:t>21</a:t>
            </a:fld>
            <a:endParaRPr lang="pl-PL"/>
          </a:p>
        </p:txBody>
      </p:sp>
      <p:graphicFrame>
        <p:nvGraphicFramePr>
          <p:cNvPr id="11266" name="Object 7"/>
          <p:cNvGraphicFramePr>
            <a:graphicFrameLocks/>
          </p:cNvGraphicFramePr>
          <p:nvPr/>
        </p:nvGraphicFramePr>
        <p:xfrm>
          <a:off x="849313" y="1628775"/>
          <a:ext cx="4737100" cy="3530600"/>
        </p:xfrm>
        <a:graphic>
          <a:graphicData uri="http://schemas.openxmlformats.org/presentationml/2006/ole">
            <p:oleObj spid="_x0000_s11266" name="Wykres" r:id="rId4" imgW="4495979" imgH="3352710" progId="MSGraph.Chart.8">
              <p:embed followColorScheme="full"/>
            </p:oleObj>
          </a:graphicData>
        </a:graphic>
      </p:graphicFrame>
      <p:sp>
        <p:nvSpPr>
          <p:cNvPr id="11269" name="Rectangle 6"/>
          <p:cNvSpPr>
            <a:spLocks noChangeArrowheads="1"/>
          </p:cNvSpPr>
          <p:nvPr/>
        </p:nvSpPr>
        <p:spPr bwMode="auto">
          <a:xfrm>
            <a:off x="3440113" y="2997200"/>
            <a:ext cx="1774825" cy="385763"/>
          </a:xfrm>
          <a:prstGeom prst="rect">
            <a:avLst/>
          </a:prstGeom>
          <a:noFill/>
          <a:ln w="12700">
            <a:noFill/>
            <a:miter lim="800000"/>
            <a:headEnd/>
            <a:tailEnd/>
          </a:ln>
        </p:spPr>
        <p:txBody>
          <a:bodyPr lIns="36000" tIns="0" rIns="36000" bIns="0">
            <a:spAutoFit/>
          </a:bodyPr>
          <a:lstStyle/>
          <a:p>
            <a:pPr>
              <a:lnSpc>
                <a:spcPct val="70000"/>
              </a:lnSpc>
            </a:pPr>
            <a:r>
              <a:rPr lang="pl-PL" b="1">
                <a:solidFill>
                  <a:srgbClr val="AF000A"/>
                </a:solidFill>
              </a:rPr>
              <a:t>Osoby, które wyjeżdżały więcej niż 1 raz</a:t>
            </a:r>
          </a:p>
        </p:txBody>
      </p:sp>
      <p:sp>
        <p:nvSpPr>
          <p:cNvPr id="11270" name="Rectangle 4"/>
          <p:cNvSpPr>
            <a:spLocks noChangeArrowheads="1"/>
          </p:cNvSpPr>
          <p:nvPr/>
        </p:nvSpPr>
        <p:spPr bwMode="auto">
          <a:xfrm>
            <a:off x="1208088" y="5146675"/>
            <a:ext cx="8524875" cy="700088"/>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a:solidFill>
                  <a:srgbClr val="C00000"/>
                </a:solidFill>
              </a:rPr>
              <a:t>Większość migrantów ma na swoim koncie tylko jeden wyjazd </a:t>
            </a:r>
            <a:r>
              <a:rPr lang="pl-PL" b="1" dirty="0" smtClean="0">
                <a:solidFill>
                  <a:srgbClr val="C00000"/>
                </a:solidFill>
              </a:rPr>
              <a:t>(68%). 50% osób</a:t>
            </a:r>
            <a:r>
              <a:rPr lang="pl-PL" b="1" dirty="0">
                <a:solidFill>
                  <a:srgbClr val="C00000"/>
                </a:solidFill>
              </a:rPr>
              <a:t>, które wyjeżdżały więcej niż 1 raz </a:t>
            </a:r>
            <a:r>
              <a:rPr lang="pl-PL" b="1" dirty="0" smtClean="0">
                <a:solidFill>
                  <a:srgbClr val="C00000"/>
                </a:solidFill>
              </a:rPr>
              <a:t>wyjeżdżało co roku. Wyjazdy w 37% wskazań różniły się od siebie długością pobytu. 97% badanych podczas </a:t>
            </a:r>
            <a:r>
              <a:rPr lang="pl-PL" b="1" dirty="0">
                <a:solidFill>
                  <a:srgbClr val="C00000"/>
                </a:solidFill>
              </a:rPr>
              <a:t>kolejnych wyjazdów </a:t>
            </a:r>
            <a:r>
              <a:rPr lang="pl-PL" b="1" dirty="0" smtClean="0">
                <a:solidFill>
                  <a:srgbClr val="C00000"/>
                </a:solidFill>
              </a:rPr>
              <a:t>wykonywało tę </a:t>
            </a:r>
            <a:r>
              <a:rPr lang="pl-PL" b="1" dirty="0">
                <a:solidFill>
                  <a:srgbClr val="C00000"/>
                </a:solidFill>
              </a:rPr>
              <a:t>samą </a:t>
            </a:r>
            <a:r>
              <a:rPr lang="pl-PL" b="1" dirty="0" smtClean="0">
                <a:solidFill>
                  <a:srgbClr val="C00000"/>
                </a:solidFill>
              </a:rPr>
              <a:t>pracę.</a:t>
            </a:r>
            <a:endParaRPr lang="pl-PL" b="1" dirty="0">
              <a:solidFill>
                <a:srgbClr val="C00000"/>
              </a:solidFill>
            </a:endParaRPr>
          </a:p>
        </p:txBody>
      </p:sp>
      <p:sp>
        <p:nvSpPr>
          <p:cNvPr id="11271" name="Rectangle 11"/>
          <p:cNvSpPr>
            <a:spLocks noChangeArrowheads="1"/>
          </p:cNvSpPr>
          <p:nvPr/>
        </p:nvSpPr>
        <p:spPr bwMode="auto">
          <a:xfrm>
            <a:off x="1646238" y="5929313"/>
            <a:ext cx="3090862" cy="369887"/>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wszystkie migracje 2005-2010 </a:t>
            </a:r>
            <a:r>
              <a:rPr lang="pl-PL" i="1" dirty="0" smtClean="0">
                <a:solidFill>
                  <a:srgbClr val="808080"/>
                </a:solidFill>
              </a:rPr>
              <a:t>N=160</a:t>
            </a:r>
            <a:endParaRPr lang="pl-PL" i="1" dirty="0">
              <a:solidFill>
                <a:srgbClr val="808080"/>
              </a:solidFill>
            </a:endParaRPr>
          </a:p>
        </p:txBody>
      </p:sp>
      <p:sp>
        <p:nvSpPr>
          <p:cNvPr id="11272" name="Rectangle 11"/>
          <p:cNvSpPr>
            <a:spLocks noChangeArrowheads="1"/>
          </p:cNvSpPr>
          <p:nvPr/>
        </p:nvSpPr>
        <p:spPr bwMode="auto">
          <a:xfrm>
            <a:off x="5435600" y="5908675"/>
            <a:ext cx="3090863" cy="369888"/>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migranci, którzy wyjeżdżali więcej niż 1 raz  </a:t>
            </a:r>
            <a:r>
              <a:rPr lang="pl-PL" i="1" dirty="0" smtClean="0">
                <a:solidFill>
                  <a:srgbClr val="808080"/>
                </a:solidFill>
              </a:rPr>
              <a:t>N=32</a:t>
            </a:r>
            <a:endParaRPr lang="pl-PL" i="1" dirty="0">
              <a:solidFill>
                <a:srgbClr val="808080"/>
              </a:solidFill>
            </a:endParaRPr>
          </a:p>
        </p:txBody>
      </p:sp>
      <p:sp>
        <p:nvSpPr>
          <p:cNvPr id="11273" name="Nawias klamrowy zamykający 12"/>
          <p:cNvSpPr>
            <a:spLocks/>
          </p:cNvSpPr>
          <p:nvPr/>
        </p:nvSpPr>
        <p:spPr bwMode="auto">
          <a:xfrm>
            <a:off x="3081338" y="2492375"/>
            <a:ext cx="357187" cy="2449513"/>
          </a:xfrm>
          <a:prstGeom prst="rightBrace">
            <a:avLst>
              <a:gd name="adj1" fmla="val 6509"/>
              <a:gd name="adj2" fmla="val 50000"/>
            </a:avLst>
          </a:prstGeom>
          <a:noFill/>
          <a:ln w="12700" algn="ctr">
            <a:solidFill>
              <a:srgbClr val="800000"/>
            </a:solidFill>
            <a:round/>
            <a:headEnd/>
            <a:tailEnd/>
          </a:ln>
        </p:spPr>
        <p:txBody>
          <a:bodyPr wrap="none" lIns="36000" tIns="0" rIns="36000" bIns="0" anchor="ctr"/>
          <a:lstStyle/>
          <a:p>
            <a:pPr algn="r"/>
            <a:endParaRPr lang="pl-PL"/>
          </a:p>
        </p:txBody>
      </p:sp>
      <p:sp>
        <p:nvSpPr>
          <p:cNvPr id="11274" name="AutoShape 12"/>
          <p:cNvSpPr>
            <a:spLocks noChangeArrowheads="1"/>
          </p:cNvSpPr>
          <p:nvPr/>
        </p:nvSpPr>
        <p:spPr bwMode="auto">
          <a:xfrm>
            <a:off x="3800475" y="3448050"/>
            <a:ext cx="976313" cy="485775"/>
          </a:xfrm>
          <a:prstGeom prst="rightArrow">
            <a:avLst>
              <a:gd name="adj1" fmla="val 50000"/>
              <a:gd name="adj2" fmla="val 50245"/>
            </a:avLst>
          </a:prstGeom>
          <a:solidFill>
            <a:schemeClr val="accent1">
              <a:alpha val="85881"/>
            </a:schemeClr>
          </a:solidFill>
          <a:ln w="12700" algn="ctr">
            <a:noFill/>
            <a:miter lim="800000"/>
            <a:headEnd/>
            <a:tailEnd/>
          </a:ln>
        </p:spPr>
        <p:txBody>
          <a:bodyPr wrap="none" lIns="36000" tIns="0" rIns="36000" bIns="0" anchor="ctr"/>
          <a:lstStyle/>
          <a:p>
            <a:endParaRPr lang="pl-PL"/>
          </a:p>
        </p:txBody>
      </p:sp>
      <p:graphicFrame>
        <p:nvGraphicFramePr>
          <p:cNvPr id="11267" name="Object 3"/>
          <p:cNvGraphicFramePr>
            <a:graphicFrameLocks noChangeAspect="1"/>
          </p:cNvGraphicFramePr>
          <p:nvPr/>
        </p:nvGraphicFramePr>
        <p:xfrm>
          <a:off x="5529263" y="3175000"/>
          <a:ext cx="4267200" cy="2070100"/>
        </p:xfrm>
        <a:graphic>
          <a:graphicData uri="http://schemas.openxmlformats.org/presentationml/2006/ole">
            <p:oleObj spid="_x0000_s11267" name="Wykres" r:id="rId5" imgW="4152810" imgH="2019356" progId="MSGraph.Chart.8">
              <p:embed followColorScheme="full"/>
            </p:oleObj>
          </a:graphicData>
        </a:graphic>
      </p:graphicFrame>
      <p:graphicFrame>
        <p:nvGraphicFramePr>
          <p:cNvPr id="11268" name="Object 14"/>
          <p:cNvGraphicFramePr>
            <a:graphicFrameLocks/>
          </p:cNvGraphicFramePr>
          <p:nvPr/>
        </p:nvGraphicFramePr>
        <p:xfrm>
          <a:off x="5745163" y="1023938"/>
          <a:ext cx="3975100" cy="2044700"/>
        </p:xfrm>
        <a:graphic>
          <a:graphicData uri="http://schemas.openxmlformats.org/presentationml/2006/ole">
            <p:oleObj spid="_x0000_s11268" name="Wykres" r:id="rId6" imgW="3771990" imgH="1943134" progId="MSGraph.Chart.8">
              <p:embed followColorScheme="full"/>
            </p:oleObj>
          </a:graphicData>
        </a:graphic>
      </p:graphicFrame>
      <p:sp>
        <p:nvSpPr>
          <p:cNvPr id="11275" name="Rectangle 11"/>
          <p:cNvSpPr>
            <a:spLocks noChangeArrowheads="1"/>
          </p:cNvSpPr>
          <p:nvPr/>
        </p:nvSpPr>
        <p:spPr bwMode="auto">
          <a:xfrm>
            <a:off x="1652588" y="6572250"/>
            <a:ext cx="6396037"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P1 Kiedy wyjechał(a)? P3. Jak długo? P8. Rodzaj pracy</a:t>
            </a:r>
          </a:p>
        </p:txBody>
      </p:sp>
      <p:sp>
        <p:nvSpPr>
          <p:cNvPr id="16" name="Rectangle 2"/>
          <p:cNvSpPr txBox="1">
            <a:spLocks noChangeArrowheads="1"/>
          </p:cNvSpPr>
          <p:nvPr/>
        </p:nvSpPr>
        <p:spPr bwMode="auto">
          <a:xfrm>
            <a:off x="1338263" y="765175"/>
            <a:ext cx="4586287" cy="322263"/>
          </a:xfrm>
          <a:prstGeom prst="rect">
            <a:avLst/>
          </a:prstGeom>
          <a:noFill/>
          <a:ln w="9525">
            <a:noFill/>
            <a:miter lim="800000"/>
            <a:headEnd/>
            <a:tailEnd/>
          </a:ln>
        </p:spPr>
        <p:txBody>
          <a:bodyPr lIns="0" rIns="414000" anchor="b">
            <a:spAutoFit/>
          </a:bodyPr>
          <a:lstStyle/>
          <a:p>
            <a:pPr algn="l" eaLnBrk="0" hangingPunct="0">
              <a:spcBef>
                <a:spcPct val="0"/>
              </a:spcBef>
              <a:defRPr/>
            </a:pPr>
            <a:r>
              <a:rPr lang="pl-PL" sz="1500" b="1" kern="0" dirty="0">
                <a:solidFill>
                  <a:srgbClr val="AF000A"/>
                </a:solidFill>
                <a:latin typeface="+mj-lt"/>
                <a:ea typeface="+mj-ea"/>
                <a:cs typeface="+mj-cs"/>
              </a:rPr>
              <a:t>Cykliczność migracji</a:t>
            </a:r>
            <a:endParaRPr lang="pl-PL" sz="1500" kern="0" dirty="0">
              <a:solidFill>
                <a:srgbClr val="AF000A"/>
              </a:solidFill>
              <a:latin typeface="+mj-lt"/>
              <a:ea typeface="+mj-ea"/>
              <a:cs typeface="+mj-cs"/>
            </a:endParaRPr>
          </a:p>
        </p:txBody>
      </p:sp>
      <p:sp>
        <p:nvSpPr>
          <p:cNvPr id="17" name="Rectangle 6"/>
          <p:cNvSpPr>
            <a:spLocks noChangeArrowheads="1"/>
          </p:cNvSpPr>
          <p:nvPr/>
        </p:nvSpPr>
        <p:spPr bwMode="auto">
          <a:xfrm>
            <a:off x="1352550" y="1412875"/>
            <a:ext cx="3171825" cy="384175"/>
          </a:xfrm>
          <a:prstGeom prst="rect">
            <a:avLst/>
          </a:prstGeom>
          <a:noFill/>
          <a:ln w="12700">
            <a:noFill/>
            <a:miter lim="800000"/>
            <a:headEnd/>
            <a:tailEnd/>
          </a:ln>
        </p:spPr>
        <p:txBody>
          <a:bodyPr lIns="36000" tIns="0" rIns="36000" bIns="0">
            <a:spAutoFit/>
          </a:bodyPr>
          <a:lstStyle/>
          <a:p>
            <a:pPr algn="l">
              <a:defRPr/>
            </a:pPr>
            <a:r>
              <a:rPr lang="pl-PL" sz="1250" b="1" dirty="0">
                <a:solidFill>
                  <a:srgbClr val="AF000A"/>
                </a:solidFill>
              </a:rPr>
              <a:t>Liczba wyjazdów przypadająca na jednego migranta w latach 2005-2010      </a:t>
            </a:r>
          </a:p>
        </p:txBody>
      </p:sp>
      <p:sp>
        <p:nvSpPr>
          <p:cNvPr id="18" name="Rectangle 6"/>
          <p:cNvSpPr>
            <a:spLocks noChangeArrowheads="1"/>
          </p:cNvSpPr>
          <p:nvPr/>
        </p:nvSpPr>
        <p:spPr bwMode="auto">
          <a:xfrm>
            <a:off x="6096008" y="888983"/>
            <a:ext cx="2135187" cy="182563"/>
          </a:xfrm>
          <a:prstGeom prst="rect">
            <a:avLst/>
          </a:prstGeom>
          <a:noFill/>
          <a:ln w="12700">
            <a:noFill/>
            <a:miter lim="800000"/>
            <a:headEnd/>
            <a:tailEnd/>
          </a:ln>
        </p:spPr>
        <p:txBody>
          <a:bodyPr lIns="36000" tIns="0" rIns="36000" bIns="0">
            <a:spAutoFit/>
          </a:bodyPr>
          <a:lstStyle/>
          <a:p>
            <a:pPr algn="l">
              <a:defRPr/>
            </a:pPr>
            <a:r>
              <a:rPr lang="pl-PL" sz="1250" b="1" dirty="0">
                <a:solidFill>
                  <a:srgbClr val="AF000A"/>
                </a:solidFill>
              </a:rPr>
              <a:t>Częstotliwość wyjazdów </a:t>
            </a:r>
          </a:p>
        </p:txBody>
      </p:sp>
      <p:sp>
        <p:nvSpPr>
          <p:cNvPr id="19" name="Rectangle 6"/>
          <p:cNvSpPr>
            <a:spLocks noChangeArrowheads="1"/>
          </p:cNvSpPr>
          <p:nvPr/>
        </p:nvSpPr>
        <p:spPr bwMode="auto">
          <a:xfrm>
            <a:off x="6073775" y="2973388"/>
            <a:ext cx="3416300" cy="365125"/>
          </a:xfrm>
          <a:prstGeom prst="rect">
            <a:avLst/>
          </a:prstGeom>
          <a:noFill/>
          <a:ln w="12700">
            <a:noFill/>
            <a:miter lim="800000"/>
            <a:headEnd/>
            <a:tailEnd/>
          </a:ln>
        </p:spPr>
        <p:txBody>
          <a:bodyPr lIns="36000" tIns="0" rIns="36000" bIns="0">
            <a:spAutoFit/>
          </a:bodyPr>
          <a:lstStyle/>
          <a:p>
            <a:pPr algn="l">
              <a:spcAft>
                <a:spcPct val="50000"/>
              </a:spcAft>
              <a:defRPr/>
            </a:pPr>
            <a:r>
              <a:rPr lang="pl-PL" sz="1250" b="1" dirty="0">
                <a:solidFill>
                  <a:srgbClr val="AF000A"/>
                </a:solidFill>
              </a:rPr>
              <a:t>Długość pobytu i rodzaj wykonywanej pracy podczas kolejnych wyjazdów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3"/>
          <p:cNvSpPr>
            <a:spLocks noGrp="1" noChangeArrowheads="1"/>
          </p:cNvSpPr>
          <p:nvPr>
            <p:ph type="sldNum" sz="quarter" idx="10"/>
          </p:nvPr>
        </p:nvSpPr>
        <p:spPr>
          <a:ln/>
        </p:spPr>
        <p:txBody>
          <a:bodyPr/>
          <a:lstStyle/>
          <a:p>
            <a:fld id="{8BD80609-FF1D-4E8A-99FD-C4299F1B2E22}" type="slidenum">
              <a:rPr lang="pl-PL"/>
              <a:pPr/>
              <a:t>22</a:t>
            </a:fld>
            <a:endParaRPr lang="pl-PL"/>
          </a:p>
        </p:txBody>
      </p:sp>
      <p:graphicFrame>
        <p:nvGraphicFramePr>
          <p:cNvPr id="12290" name="Object 12"/>
          <p:cNvGraphicFramePr>
            <a:graphicFrameLocks/>
          </p:cNvGraphicFramePr>
          <p:nvPr/>
        </p:nvGraphicFramePr>
        <p:xfrm>
          <a:off x="1104900" y="1054100"/>
          <a:ext cx="8636000" cy="4406900"/>
        </p:xfrm>
        <a:graphic>
          <a:graphicData uri="http://schemas.openxmlformats.org/presentationml/2006/ole">
            <p:oleObj spid="_x0000_s12290" name="Wykres" r:id="rId4" imgW="8200913" imgH="4181404" progId="MSGraph.Chart.8">
              <p:embed followColorScheme="full"/>
            </p:oleObj>
          </a:graphicData>
        </a:graphic>
      </p:graphicFrame>
      <p:sp>
        <p:nvSpPr>
          <p:cNvPr id="12291" name="Rectangle 2"/>
          <p:cNvSpPr>
            <a:spLocks noGrp="1" noChangeArrowheads="1"/>
          </p:cNvSpPr>
          <p:nvPr>
            <p:ph type="title" idx="4294967295"/>
          </p:nvPr>
        </p:nvSpPr>
        <p:spPr>
          <a:xfrm>
            <a:off x="1341438" y="758825"/>
            <a:ext cx="7402512" cy="323850"/>
          </a:xfrm>
          <a:noFill/>
        </p:spPr>
        <p:txBody>
          <a:bodyPr wrap="square">
            <a:spAutoFit/>
          </a:bodyPr>
          <a:lstStyle/>
          <a:p>
            <a:r>
              <a:rPr lang="pl-PL" sz="1500" b="1" dirty="0" smtClean="0"/>
              <a:t>Sezonowość migracji  </a:t>
            </a:r>
            <a:endParaRPr lang="pl-PL" sz="1500" dirty="0" smtClean="0"/>
          </a:p>
        </p:txBody>
      </p:sp>
      <p:sp>
        <p:nvSpPr>
          <p:cNvPr id="12292" name="Rectangle 6"/>
          <p:cNvSpPr>
            <a:spLocks noChangeArrowheads="1"/>
          </p:cNvSpPr>
          <p:nvPr/>
        </p:nvSpPr>
        <p:spPr bwMode="auto">
          <a:xfrm>
            <a:off x="1341438" y="1265238"/>
            <a:ext cx="4537075" cy="184150"/>
          </a:xfrm>
          <a:prstGeom prst="rect">
            <a:avLst/>
          </a:prstGeom>
          <a:noFill/>
          <a:ln w="12700">
            <a:noFill/>
            <a:miter lim="800000"/>
            <a:headEnd/>
            <a:tailEnd/>
          </a:ln>
        </p:spPr>
        <p:txBody>
          <a:bodyPr lIns="36000" tIns="0" rIns="36000" bIns="0">
            <a:spAutoFit/>
          </a:bodyPr>
          <a:lstStyle/>
          <a:p>
            <a:pPr algn="l"/>
            <a:r>
              <a:rPr lang="pl-PL" b="1">
                <a:solidFill>
                  <a:srgbClr val="AF000A"/>
                </a:solidFill>
              </a:rPr>
              <a:t>Miesiąc wyjazdu - wszystkie wyjazdy w latach 2005-2010</a:t>
            </a:r>
            <a:r>
              <a:rPr lang="pl-PL"/>
              <a:t> </a:t>
            </a:r>
          </a:p>
        </p:txBody>
      </p:sp>
      <p:sp>
        <p:nvSpPr>
          <p:cNvPr id="12293" name="Rectangle 4"/>
          <p:cNvSpPr>
            <a:spLocks noChangeArrowheads="1"/>
          </p:cNvSpPr>
          <p:nvPr/>
        </p:nvSpPr>
        <p:spPr bwMode="auto">
          <a:xfrm>
            <a:off x="1208088" y="5214950"/>
            <a:ext cx="8524875" cy="653238"/>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sz="1100" b="1" dirty="0">
                <a:solidFill>
                  <a:srgbClr val="C00000"/>
                </a:solidFill>
              </a:rPr>
              <a:t>Najwięcej osób wyjeżdża w miesiącach </a:t>
            </a:r>
            <a:r>
              <a:rPr lang="pl-PL" sz="1100" b="1" dirty="0" smtClean="0">
                <a:solidFill>
                  <a:srgbClr val="C00000"/>
                </a:solidFill>
              </a:rPr>
              <a:t>wiosennych – od kwietnia do czerwca (50%), nieco mniej w miesiącach letnich. Czwarty kwartał </a:t>
            </a:r>
            <a:r>
              <a:rPr lang="pl-PL" sz="1100" b="1" dirty="0">
                <a:solidFill>
                  <a:srgbClr val="C00000"/>
                </a:solidFill>
              </a:rPr>
              <a:t>roku </a:t>
            </a:r>
            <a:r>
              <a:rPr lang="pl-PL" sz="1100" b="1" dirty="0" smtClean="0">
                <a:solidFill>
                  <a:srgbClr val="C00000"/>
                </a:solidFill>
              </a:rPr>
              <a:t>charakteryzuje się najmniejszym odsetkiem wyjazdów (zaledwie 6%). Kwartały pierwszy i trzeci mają podobną ilość wskazań (odpowiednio 20% i 24%).</a:t>
            </a:r>
            <a:endParaRPr lang="pl-PL" sz="1100" b="1" dirty="0">
              <a:solidFill>
                <a:srgbClr val="C00000"/>
              </a:solidFill>
            </a:endParaRPr>
          </a:p>
        </p:txBody>
      </p:sp>
      <p:sp>
        <p:nvSpPr>
          <p:cNvPr id="12294" name="Rectangle 11"/>
          <p:cNvSpPr>
            <a:spLocks noChangeArrowheads="1"/>
          </p:cNvSpPr>
          <p:nvPr/>
        </p:nvSpPr>
        <p:spPr bwMode="auto">
          <a:xfrm>
            <a:off x="1652588" y="6072206"/>
            <a:ext cx="4537075" cy="185737"/>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wszystkie migracje 2005-2010 </a:t>
            </a:r>
            <a:r>
              <a:rPr lang="pl-PL" i="1" dirty="0" smtClean="0">
                <a:solidFill>
                  <a:srgbClr val="808080"/>
                </a:solidFill>
              </a:rPr>
              <a:t>N=160</a:t>
            </a:r>
            <a:endParaRPr lang="pl-PL" i="1" dirty="0">
              <a:solidFill>
                <a:srgbClr val="808080"/>
              </a:solidFill>
            </a:endParaRPr>
          </a:p>
        </p:txBody>
      </p:sp>
      <p:sp>
        <p:nvSpPr>
          <p:cNvPr id="12295" name="Rectangle 11"/>
          <p:cNvSpPr>
            <a:spLocks noChangeArrowheads="1"/>
          </p:cNvSpPr>
          <p:nvPr/>
        </p:nvSpPr>
        <p:spPr bwMode="auto">
          <a:xfrm>
            <a:off x="1652588" y="6565900"/>
            <a:ext cx="6396037" cy="185738"/>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P1 Kiedy wyjechał(a)?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3"/>
          <p:cNvSpPr>
            <a:spLocks noGrp="1" noChangeArrowheads="1"/>
          </p:cNvSpPr>
          <p:nvPr>
            <p:ph type="sldNum" sz="quarter" idx="10"/>
          </p:nvPr>
        </p:nvSpPr>
        <p:spPr>
          <a:ln/>
        </p:spPr>
        <p:txBody>
          <a:bodyPr/>
          <a:lstStyle/>
          <a:p>
            <a:fld id="{DB30C16A-CA5A-4B31-9222-708CD3B5803F}" type="slidenum">
              <a:rPr lang="pl-PL"/>
              <a:pPr/>
              <a:t>23</a:t>
            </a:fld>
            <a:endParaRPr lang="pl-PL"/>
          </a:p>
        </p:txBody>
      </p:sp>
      <p:sp>
        <p:nvSpPr>
          <p:cNvPr id="13315" name="Rectangle 11"/>
          <p:cNvSpPr>
            <a:spLocks noChangeArrowheads="1"/>
          </p:cNvSpPr>
          <p:nvPr/>
        </p:nvSpPr>
        <p:spPr bwMode="auto">
          <a:xfrm>
            <a:off x="1652588" y="6297613"/>
            <a:ext cx="4059237"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wszystkie migracje 2005-2010 </a:t>
            </a:r>
            <a:r>
              <a:rPr lang="pl-PL" i="1" dirty="0" smtClean="0">
                <a:solidFill>
                  <a:srgbClr val="808080"/>
                </a:solidFill>
              </a:rPr>
              <a:t>N=160</a:t>
            </a:r>
            <a:endParaRPr lang="pl-PL" i="1" dirty="0">
              <a:solidFill>
                <a:srgbClr val="808080"/>
              </a:solidFill>
            </a:endParaRPr>
          </a:p>
        </p:txBody>
      </p:sp>
      <p:graphicFrame>
        <p:nvGraphicFramePr>
          <p:cNvPr id="13314" name="Object 7"/>
          <p:cNvGraphicFramePr>
            <a:graphicFrameLocks/>
          </p:cNvGraphicFramePr>
          <p:nvPr/>
        </p:nvGraphicFramePr>
        <p:xfrm>
          <a:off x="850900" y="1550988"/>
          <a:ext cx="7467600" cy="4038600"/>
        </p:xfrm>
        <a:graphic>
          <a:graphicData uri="http://schemas.openxmlformats.org/presentationml/2006/ole">
            <p:oleObj spid="_x0000_s13314" name="Wykres" r:id="rId4" imgW="7086600" imgH="3838575" progId="MSGraph.Chart.8">
              <p:embed followColorScheme="full"/>
            </p:oleObj>
          </a:graphicData>
        </a:graphic>
      </p:graphicFrame>
      <p:sp>
        <p:nvSpPr>
          <p:cNvPr id="13316" name="Rectangle 4"/>
          <p:cNvSpPr>
            <a:spLocks noChangeArrowheads="1"/>
          </p:cNvSpPr>
          <p:nvPr/>
        </p:nvSpPr>
        <p:spPr bwMode="auto">
          <a:xfrm>
            <a:off x="1208088" y="5580063"/>
            <a:ext cx="8281987" cy="653238"/>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sz="1100" b="1" dirty="0">
                <a:solidFill>
                  <a:srgbClr val="C00000"/>
                </a:solidFill>
              </a:rPr>
              <a:t>Najczęściej na migracji podejmowana jest praca </a:t>
            </a:r>
            <a:r>
              <a:rPr lang="pl-PL" sz="1100" b="1" dirty="0" smtClean="0">
                <a:solidFill>
                  <a:srgbClr val="C00000"/>
                </a:solidFill>
              </a:rPr>
              <a:t>sezonowa w rolnictwie/sadownictwie (33%). 1/5 badanych zatrudnia się w branży budowlanej, po 13% wskazań mają branża gastronomiczna oraz praca jako ochroniarz/ dozorca.</a:t>
            </a:r>
            <a:endParaRPr lang="pl-PL" sz="1100" b="1" dirty="0">
              <a:solidFill>
                <a:srgbClr val="C00000"/>
              </a:solidFill>
            </a:endParaRPr>
          </a:p>
        </p:txBody>
      </p:sp>
      <p:sp>
        <p:nvSpPr>
          <p:cNvPr id="13317" name="Rectangle 11"/>
          <p:cNvSpPr>
            <a:spLocks noChangeArrowheads="1"/>
          </p:cNvSpPr>
          <p:nvPr/>
        </p:nvSpPr>
        <p:spPr bwMode="auto">
          <a:xfrm>
            <a:off x="1652588" y="6553200"/>
            <a:ext cx="6396037"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P8. Rodzaj pracy </a:t>
            </a:r>
          </a:p>
        </p:txBody>
      </p:sp>
      <p:sp>
        <p:nvSpPr>
          <p:cNvPr id="8" name="Rectangle 2"/>
          <p:cNvSpPr txBox="1">
            <a:spLocks noChangeArrowheads="1"/>
          </p:cNvSpPr>
          <p:nvPr/>
        </p:nvSpPr>
        <p:spPr bwMode="auto">
          <a:xfrm>
            <a:off x="1346200" y="765175"/>
            <a:ext cx="7015163" cy="322263"/>
          </a:xfrm>
          <a:prstGeom prst="rect">
            <a:avLst/>
          </a:prstGeom>
          <a:noFill/>
          <a:ln w="9525">
            <a:noFill/>
            <a:miter lim="800000"/>
            <a:headEnd/>
            <a:tailEnd/>
          </a:ln>
        </p:spPr>
        <p:txBody>
          <a:bodyPr lIns="0" rIns="414000" anchor="b">
            <a:spAutoFit/>
          </a:bodyPr>
          <a:lstStyle/>
          <a:p>
            <a:pPr algn="l" eaLnBrk="0" hangingPunct="0">
              <a:spcBef>
                <a:spcPct val="0"/>
              </a:spcBef>
              <a:defRPr/>
            </a:pPr>
            <a:r>
              <a:rPr lang="pl-PL" sz="1500" b="1" kern="0" dirty="0">
                <a:solidFill>
                  <a:srgbClr val="AF000A"/>
                </a:solidFill>
                <a:latin typeface="+mj-lt"/>
                <a:ea typeface="+mj-ea"/>
                <a:cs typeface="+mj-cs"/>
              </a:rPr>
              <a:t>Rodzaj wykonywanej pracy na migracji</a:t>
            </a:r>
          </a:p>
        </p:txBody>
      </p:sp>
      <p:sp>
        <p:nvSpPr>
          <p:cNvPr id="9" name="Rectangle 6"/>
          <p:cNvSpPr>
            <a:spLocks noChangeArrowheads="1"/>
          </p:cNvSpPr>
          <p:nvPr/>
        </p:nvSpPr>
        <p:spPr bwMode="auto">
          <a:xfrm>
            <a:off x="1341438" y="1214438"/>
            <a:ext cx="3546475" cy="192087"/>
          </a:xfrm>
          <a:prstGeom prst="rect">
            <a:avLst/>
          </a:prstGeom>
          <a:noFill/>
          <a:ln w="12700">
            <a:noFill/>
            <a:miter lim="800000"/>
            <a:headEnd/>
            <a:tailEnd/>
          </a:ln>
        </p:spPr>
        <p:txBody>
          <a:bodyPr wrap="none" lIns="36000" tIns="0" rIns="36000" bIns="0">
            <a:spAutoFit/>
          </a:bodyPr>
          <a:lstStyle/>
          <a:p>
            <a:pPr algn="r">
              <a:defRPr/>
            </a:pPr>
            <a:r>
              <a:rPr lang="pl-PL" sz="1250" b="1" dirty="0">
                <a:solidFill>
                  <a:srgbClr val="AF000A"/>
                </a:solidFill>
              </a:rPr>
              <a:t>Wszystkie wyjazdy w latach 2005-2010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3"/>
          <p:cNvSpPr>
            <a:spLocks noGrp="1" noChangeArrowheads="1"/>
          </p:cNvSpPr>
          <p:nvPr>
            <p:ph type="sldNum" sz="quarter" idx="10"/>
          </p:nvPr>
        </p:nvSpPr>
        <p:spPr>
          <a:ln/>
        </p:spPr>
        <p:txBody>
          <a:bodyPr/>
          <a:lstStyle/>
          <a:p>
            <a:fld id="{93BCE40A-D8B0-412B-98BC-0D8A8FE31D31}" type="slidenum">
              <a:rPr lang="pl-PL"/>
              <a:pPr/>
              <a:t>24</a:t>
            </a:fld>
            <a:endParaRPr lang="pl-PL"/>
          </a:p>
        </p:txBody>
      </p:sp>
      <p:sp>
        <p:nvSpPr>
          <p:cNvPr id="14340" name="Rectangle 11"/>
          <p:cNvSpPr>
            <a:spLocks noChangeArrowheads="1"/>
          </p:cNvSpPr>
          <p:nvPr/>
        </p:nvSpPr>
        <p:spPr bwMode="auto">
          <a:xfrm>
            <a:off x="1347787" y="4857760"/>
            <a:ext cx="3586163" cy="184666"/>
          </a:xfrm>
          <a:prstGeom prst="rect">
            <a:avLst/>
          </a:prstGeom>
          <a:noFill/>
          <a:ln w="12700">
            <a:noFill/>
            <a:miter lim="800000"/>
            <a:headEnd/>
            <a:tailEnd/>
          </a:ln>
        </p:spPr>
        <p:txBody>
          <a:bodyPr wrap="square" lIns="36000" tIns="0" rIns="36000" bIns="0">
            <a:spAutoFit/>
          </a:bodyPr>
          <a:lstStyle/>
          <a:p>
            <a:pPr algn="l">
              <a:spcBef>
                <a:spcPct val="0"/>
              </a:spcBef>
            </a:pPr>
            <a:r>
              <a:rPr lang="pl-PL" i="1" dirty="0">
                <a:solidFill>
                  <a:srgbClr val="808080"/>
                </a:solidFill>
              </a:rPr>
              <a:t>Podstawa: wszystkie migracje 2005-2010 </a:t>
            </a:r>
            <a:r>
              <a:rPr lang="pl-PL" i="1" dirty="0" smtClean="0">
                <a:solidFill>
                  <a:srgbClr val="808080"/>
                </a:solidFill>
              </a:rPr>
              <a:t>N=160</a:t>
            </a:r>
            <a:endParaRPr lang="pl-PL" i="1" dirty="0">
              <a:solidFill>
                <a:srgbClr val="808080"/>
              </a:solidFill>
            </a:endParaRPr>
          </a:p>
        </p:txBody>
      </p:sp>
      <p:sp>
        <p:nvSpPr>
          <p:cNvPr id="14341" name="Rectangle 4"/>
          <p:cNvSpPr>
            <a:spLocks noChangeArrowheads="1"/>
          </p:cNvSpPr>
          <p:nvPr/>
        </p:nvSpPr>
        <p:spPr bwMode="auto">
          <a:xfrm>
            <a:off x="1065213" y="5218113"/>
            <a:ext cx="8307387" cy="330072"/>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smtClean="0">
                <a:solidFill>
                  <a:srgbClr val="C00000"/>
                </a:solidFill>
              </a:rPr>
              <a:t>68% </a:t>
            </a:r>
            <a:r>
              <a:rPr lang="pl-PL" b="1" dirty="0">
                <a:solidFill>
                  <a:srgbClr val="C00000"/>
                </a:solidFill>
              </a:rPr>
              <a:t>prac podejmowanych na migracji to prace legalne. </a:t>
            </a:r>
          </a:p>
        </p:txBody>
      </p:sp>
      <p:graphicFrame>
        <p:nvGraphicFramePr>
          <p:cNvPr id="14338" name="Object 18"/>
          <p:cNvGraphicFramePr>
            <a:graphicFrameLocks/>
          </p:cNvGraphicFramePr>
          <p:nvPr/>
        </p:nvGraphicFramePr>
        <p:xfrm>
          <a:off x="166654" y="1947872"/>
          <a:ext cx="5581650" cy="2838450"/>
        </p:xfrm>
        <a:graphic>
          <a:graphicData uri="http://schemas.openxmlformats.org/presentationml/2006/ole">
            <p:oleObj spid="_x0000_s14338" name="Wykres" r:id="rId4" imgW="5562779" imgH="2828905" progId="MSGraph.Chart.8">
              <p:embed followColorScheme="full"/>
            </p:oleObj>
          </a:graphicData>
        </a:graphic>
      </p:graphicFrame>
      <p:sp>
        <p:nvSpPr>
          <p:cNvPr id="14342" name="Rectangle 11"/>
          <p:cNvSpPr>
            <a:spLocks noChangeArrowheads="1"/>
          </p:cNvSpPr>
          <p:nvPr/>
        </p:nvSpPr>
        <p:spPr bwMode="auto">
          <a:xfrm>
            <a:off x="1652588" y="6553200"/>
            <a:ext cx="6396037"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P9 . Czy praca legalna?  </a:t>
            </a:r>
          </a:p>
        </p:txBody>
      </p:sp>
      <p:sp>
        <p:nvSpPr>
          <p:cNvPr id="10" name="Rectangle 2"/>
          <p:cNvSpPr txBox="1">
            <a:spLocks noChangeArrowheads="1"/>
          </p:cNvSpPr>
          <p:nvPr/>
        </p:nvSpPr>
        <p:spPr bwMode="auto">
          <a:xfrm>
            <a:off x="1346200" y="765175"/>
            <a:ext cx="7086600" cy="322263"/>
          </a:xfrm>
          <a:prstGeom prst="rect">
            <a:avLst/>
          </a:prstGeom>
          <a:noFill/>
          <a:ln w="9525">
            <a:noFill/>
            <a:miter lim="800000"/>
            <a:headEnd/>
            <a:tailEnd/>
          </a:ln>
        </p:spPr>
        <p:txBody>
          <a:bodyPr lIns="0" rIns="414000" anchor="b">
            <a:spAutoFit/>
          </a:bodyPr>
          <a:lstStyle/>
          <a:p>
            <a:pPr algn="l" eaLnBrk="0" hangingPunct="0">
              <a:spcBef>
                <a:spcPct val="0"/>
              </a:spcBef>
              <a:defRPr/>
            </a:pPr>
            <a:r>
              <a:rPr lang="pl-PL" sz="1500" b="1" kern="0" dirty="0">
                <a:solidFill>
                  <a:srgbClr val="AF000A"/>
                </a:solidFill>
                <a:latin typeface="+mj-lt"/>
                <a:ea typeface="+mj-ea"/>
                <a:cs typeface="+mj-cs"/>
              </a:rPr>
              <a:t>Legalność wykonywanej pracy na migracji</a:t>
            </a:r>
          </a:p>
        </p:txBody>
      </p:sp>
      <p:sp>
        <p:nvSpPr>
          <p:cNvPr id="11" name="Rectangle 6"/>
          <p:cNvSpPr>
            <a:spLocks noChangeArrowheads="1"/>
          </p:cNvSpPr>
          <p:nvPr/>
        </p:nvSpPr>
        <p:spPr bwMode="auto">
          <a:xfrm>
            <a:off x="6337300" y="1617663"/>
            <a:ext cx="1281113" cy="192087"/>
          </a:xfrm>
          <a:prstGeom prst="rect">
            <a:avLst/>
          </a:prstGeom>
          <a:noFill/>
          <a:ln w="12700">
            <a:noFill/>
            <a:miter lim="800000"/>
            <a:headEnd/>
            <a:tailEnd/>
          </a:ln>
        </p:spPr>
        <p:txBody>
          <a:bodyPr wrap="none" lIns="36000" tIns="0" rIns="36000" bIns="0">
            <a:spAutoFit/>
          </a:bodyPr>
          <a:lstStyle/>
          <a:p>
            <a:pPr algn="l">
              <a:defRPr/>
            </a:pPr>
            <a:r>
              <a:rPr lang="pl-PL" sz="1250" b="1" dirty="0">
                <a:solidFill>
                  <a:srgbClr val="AF000A"/>
                </a:solidFill>
              </a:rPr>
              <a:t>Ostatni wyjazd</a:t>
            </a:r>
          </a:p>
        </p:txBody>
      </p:sp>
      <p:sp>
        <p:nvSpPr>
          <p:cNvPr id="12" name="Rectangle 6"/>
          <p:cNvSpPr>
            <a:spLocks noChangeArrowheads="1"/>
          </p:cNvSpPr>
          <p:nvPr/>
        </p:nvSpPr>
        <p:spPr bwMode="auto">
          <a:xfrm>
            <a:off x="1309662" y="1617663"/>
            <a:ext cx="3546475" cy="192087"/>
          </a:xfrm>
          <a:prstGeom prst="rect">
            <a:avLst/>
          </a:prstGeom>
          <a:noFill/>
          <a:ln w="12700">
            <a:noFill/>
            <a:miter lim="800000"/>
            <a:headEnd/>
            <a:tailEnd/>
          </a:ln>
        </p:spPr>
        <p:txBody>
          <a:bodyPr wrap="none" lIns="36000" tIns="0" rIns="36000" bIns="0">
            <a:spAutoFit/>
          </a:bodyPr>
          <a:lstStyle/>
          <a:p>
            <a:pPr algn="l">
              <a:defRPr/>
            </a:pPr>
            <a:r>
              <a:rPr lang="pl-PL" sz="1250" b="1" dirty="0">
                <a:solidFill>
                  <a:srgbClr val="AF000A"/>
                </a:solidFill>
              </a:rPr>
              <a:t>Wszystkie wyjazdy w latach 2005-2010      </a:t>
            </a:r>
          </a:p>
        </p:txBody>
      </p:sp>
      <p:graphicFrame>
        <p:nvGraphicFramePr>
          <p:cNvPr id="2" name="Object 18"/>
          <p:cNvGraphicFramePr>
            <a:graphicFrameLocks/>
          </p:cNvGraphicFramePr>
          <p:nvPr/>
        </p:nvGraphicFramePr>
        <p:xfrm>
          <a:off x="4229134" y="1928802"/>
          <a:ext cx="5581650" cy="2838450"/>
        </p:xfrm>
        <a:graphic>
          <a:graphicData uri="http://schemas.openxmlformats.org/presentationml/2006/ole">
            <p:oleObj spid="_x0000_s14340" name="Wykres" r:id="rId5" imgW="5562779" imgH="2828905" progId="MSGraph.Chart.8">
              <p:embed followColorScheme="full"/>
            </p:oleObj>
          </a:graphicData>
        </a:graphic>
      </p:graphicFrame>
      <p:sp>
        <p:nvSpPr>
          <p:cNvPr id="14" name="Rectangle 11"/>
          <p:cNvSpPr>
            <a:spLocks noChangeArrowheads="1"/>
          </p:cNvSpPr>
          <p:nvPr/>
        </p:nvSpPr>
        <p:spPr bwMode="auto">
          <a:xfrm>
            <a:off x="5672143" y="4857760"/>
            <a:ext cx="3482975"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ostatnia migracja </a:t>
            </a:r>
            <a:r>
              <a:rPr lang="pl-PL" i="1" dirty="0" smtClean="0">
                <a:solidFill>
                  <a:srgbClr val="808080"/>
                </a:solidFill>
              </a:rPr>
              <a:t>N=100</a:t>
            </a:r>
            <a:endParaRPr lang="pl-PL" i="1" dirty="0">
              <a:solidFill>
                <a:srgbClr val="80808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3"/>
          <p:cNvSpPr>
            <a:spLocks noGrp="1" noChangeArrowheads="1"/>
          </p:cNvSpPr>
          <p:nvPr>
            <p:ph type="sldNum" sz="quarter" idx="10"/>
          </p:nvPr>
        </p:nvSpPr>
        <p:spPr>
          <a:ln/>
        </p:spPr>
        <p:txBody>
          <a:bodyPr/>
          <a:lstStyle/>
          <a:p>
            <a:fld id="{61B7AFAB-EA75-43AE-A33A-97466655DAC5}" type="slidenum">
              <a:rPr lang="pl-PL"/>
              <a:pPr/>
              <a:t>25</a:t>
            </a:fld>
            <a:endParaRPr lang="pl-PL"/>
          </a:p>
        </p:txBody>
      </p:sp>
      <p:graphicFrame>
        <p:nvGraphicFramePr>
          <p:cNvPr id="15362" name="Object 7"/>
          <p:cNvGraphicFramePr>
            <a:graphicFrameLocks/>
          </p:cNvGraphicFramePr>
          <p:nvPr/>
        </p:nvGraphicFramePr>
        <p:xfrm>
          <a:off x="992188" y="1628775"/>
          <a:ext cx="8305800" cy="3683000"/>
        </p:xfrm>
        <a:graphic>
          <a:graphicData uri="http://schemas.openxmlformats.org/presentationml/2006/ole">
            <p:oleObj spid="_x0000_s15362" name="Wykres" r:id="rId4" imgW="7886700" imgH="3495675" progId="MSGraph.Chart.8">
              <p:embed followColorScheme="full"/>
            </p:oleObj>
          </a:graphicData>
        </a:graphic>
      </p:graphicFrame>
      <p:sp>
        <p:nvSpPr>
          <p:cNvPr id="15363" name="Rectangle 11"/>
          <p:cNvSpPr>
            <a:spLocks noChangeArrowheads="1"/>
          </p:cNvSpPr>
          <p:nvPr/>
        </p:nvSpPr>
        <p:spPr bwMode="auto">
          <a:xfrm>
            <a:off x="1652588" y="6215063"/>
            <a:ext cx="4059237"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wszystkie migracje 2005-2010 </a:t>
            </a:r>
            <a:r>
              <a:rPr lang="pl-PL" i="1" dirty="0" smtClean="0">
                <a:solidFill>
                  <a:srgbClr val="808080"/>
                </a:solidFill>
              </a:rPr>
              <a:t>N=160</a:t>
            </a:r>
            <a:endParaRPr lang="pl-PL" i="1" dirty="0">
              <a:solidFill>
                <a:srgbClr val="808080"/>
              </a:solidFill>
            </a:endParaRPr>
          </a:p>
        </p:txBody>
      </p:sp>
      <p:sp>
        <p:nvSpPr>
          <p:cNvPr id="15364" name="Rectangle 4"/>
          <p:cNvSpPr>
            <a:spLocks noChangeArrowheads="1"/>
          </p:cNvSpPr>
          <p:nvPr/>
        </p:nvSpPr>
        <p:spPr bwMode="auto">
          <a:xfrm>
            <a:off x="1065213" y="5311775"/>
            <a:ext cx="8307387" cy="514350"/>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a:solidFill>
                  <a:srgbClr val="C00000"/>
                </a:solidFill>
              </a:rPr>
              <a:t>W większości migranci wyjeżdżają </a:t>
            </a:r>
            <a:r>
              <a:rPr lang="pl-PL" b="1" dirty="0" smtClean="0">
                <a:solidFill>
                  <a:srgbClr val="C00000"/>
                </a:solidFill>
              </a:rPr>
              <a:t>sami (53%). Blisko 1/5 </a:t>
            </a:r>
            <a:r>
              <a:rPr lang="pl-PL" b="1" dirty="0">
                <a:solidFill>
                  <a:srgbClr val="C00000"/>
                </a:solidFill>
              </a:rPr>
              <a:t>badanych </a:t>
            </a:r>
            <a:r>
              <a:rPr lang="pl-PL" b="1" dirty="0" smtClean="0">
                <a:solidFill>
                  <a:srgbClr val="C00000"/>
                </a:solidFill>
              </a:rPr>
              <a:t>deklaruje, że </a:t>
            </a:r>
            <a:r>
              <a:rPr lang="pl-PL" b="1" dirty="0">
                <a:solidFill>
                  <a:srgbClr val="C00000"/>
                </a:solidFill>
              </a:rPr>
              <a:t>wyjeżdża ze znajomymi z tej samej miejscowości</a:t>
            </a:r>
            <a:r>
              <a:rPr lang="pl-PL" b="1" dirty="0" smtClean="0">
                <a:solidFill>
                  <a:srgbClr val="C00000"/>
                </a:solidFill>
              </a:rPr>
              <a:t>.</a:t>
            </a:r>
            <a:endParaRPr lang="pl-PL" b="1" dirty="0">
              <a:solidFill>
                <a:srgbClr val="C00000"/>
              </a:solidFill>
            </a:endParaRPr>
          </a:p>
        </p:txBody>
      </p:sp>
      <p:sp>
        <p:nvSpPr>
          <p:cNvPr id="15365" name="Rectangle 11"/>
          <p:cNvSpPr>
            <a:spLocks noChangeArrowheads="1"/>
          </p:cNvSpPr>
          <p:nvPr/>
        </p:nvSpPr>
        <p:spPr bwMode="auto">
          <a:xfrm>
            <a:off x="1652588" y="6575425"/>
            <a:ext cx="6396037"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P4. Z kim wyjeżdzał(a)? </a:t>
            </a:r>
          </a:p>
        </p:txBody>
      </p:sp>
      <p:sp>
        <p:nvSpPr>
          <p:cNvPr id="15366" name="Rectangle 2"/>
          <p:cNvSpPr>
            <a:spLocks noChangeArrowheads="1"/>
          </p:cNvSpPr>
          <p:nvPr/>
        </p:nvSpPr>
        <p:spPr bwMode="auto">
          <a:xfrm>
            <a:off x="1346200" y="765175"/>
            <a:ext cx="7372350" cy="322263"/>
          </a:xfrm>
          <a:prstGeom prst="rect">
            <a:avLst/>
          </a:prstGeom>
          <a:noFill/>
          <a:ln w="9525">
            <a:noFill/>
            <a:miter lim="800000"/>
            <a:headEnd/>
            <a:tailEnd/>
          </a:ln>
        </p:spPr>
        <p:txBody>
          <a:bodyPr lIns="0" rIns="414000" anchor="b">
            <a:spAutoFit/>
          </a:bodyPr>
          <a:lstStyle/>
          <a:p>
            <a:pPr algn="l" eaLnBrk="0" hangingPunct="0">
              <a:spcBef>
                <a:spcPct val="0"/>
              </a:spcBef>
            </a:pPr>
            <a:r>
              <a:rPr lang="pl-PL" sz="1500" b="1">
                <a:solidFill>
                  <a:srgbClr val="AF000A"/>
                </a:solidFill>
              </a:rPr>
              <a:t>Kontakty z bliskimi w miejscu zamieszkania w trakcie migracji</a:t>
            </a:r>
          </a:p>
        </p:txBody>
      </p:sp>
      <p:sp>
        <p:nvSpPr>
          <p:cNvPr id="10" name="Rectangle 6"/>
          <p:cNvSpPr>
            <a:spLocks noChangeArrowheads="1"/>
          </p:cNvSpPr>
          <p:nvPr/>
        </p:nvSpPr>
        <p:spPr bwMode="auto">
          <a:xfrm>
            <a:off x="1346200" y="1633538"/>
            <a:ext cx="3546475" cy="192087"/>
          </a:xfrm>
          <a:prstGeom prst="rect">
            <a:avLst/>
          </a:prstGeom>
          <a:noFill/>
          <a:ln w="12700">
            <a:noFill/>
            <a:miter lim="800000"/>
            <a:headEnd/>
            <a:tailEnd/>
          </a:ln>
        </p:spPr>
        <p:txBody>
          <a:bodyPr wrap="none" lIns="36000" tIns="0" rIns="36000" bIns="0">
            <a:spAutoFit/>
          </a:bodyPr>
          <a:lstStyle/>
          <a:p>
            <a:pPr algn="l">
              <a:defRPr/>
            </a:pPr>
            <a:r>
              <a:rPr lang="pl-PL" sz="1250" b="1" dirty="0">
                <a:solidFill>
                  <a:srgbClr val="AF000A"/>
                </a:solidFill>
              </a:rPr>
              <a:t>Wszystkie wyjazdy w latach 2005-2010      </a:t>
            </a:r>
          </a:p>
        </p:txBody>
      </p:sp>
      <p:sp>
        <p:nvSpPr>
          <p:cNvPr id="11" name="Rectangle 6"/>
          <p:cNvSpPr>
            <a:spLocks noChangeArrowheads="1"/>
          </p:cNvSpPr>
          <p:nvPr/>
        </p:nvSpPr>
        <p:spPr bwMode="auto">
          <a:xfrm>
            <a:off x="1346200" y="1408113"/>
            <a:ext cx="2976563" cy="192087"/>
          </a:xfrm>
          <a:prstGeom prst="rect">
            <a:avLst/>
          </a:prstGeom>
          <a:noFill/>
          <a:ln w="12700">
            <a:noFill/>
            <a:miter lim="800000"/>
            <a:headEnd/>
            <a:tailEnd/>
          </a:ln>
        </p:spPr>
        <p:txBody>
          <a:bodyPr lIns="36000" tIns="0" rIns="36000" bIns="0">
            <a:spAutoFit/>
          </a:bodyPr>
          <a:lstStyle/>
          <a:p>
            <a:pPr algn="l">
              <a:defRPr/>
            </a:pPr>
            <a:r>
              <a:rPr lang="pl-PL" sz="1250" b="1" dirty="0">
                <a:solidFill>
                  <a:srgbClr val="AF000A"/>
                </a:solidFill>
              </a:rPr>
              <a:t>Z kim wyjechał(a) do pracy?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3"/>
          <p:cNvSpPr>
            <a:spLocks noGrp="1" noChangeArrowheads="1"/>
          </p:cNvSpPr>
          <p:nvPr>
            <p:ph type="sldNum" sz="quarter" idx="10"/>
          </p:nvPr>
        </p:nvSpPr>
        <p:spPr>
          <a:ln/>
        </p:spPr>
        <p:txBody>
          <a:bodyPr/>
          <a:lstStyle/>
          <a:p>
            <a:fld id="{516DEEC4-8BDC-48E4-A8D7-5B3541899B0D}" type="slidenum">
              <a:rPr lang="pl-PL"/>
              <a:pPr/>
              <a:t>26</a:t>
            </a:fld>
            <a:endParaRPr lang="pl-PL"/>
          </a:p>
        </p:txBody>
      </p:sp>
      <p:graphicFrame>
        <p:nvGraphicFramePr>
          <p:cNvPr id="16386" name="Object 12"/>
          <p:cNvGraphicFramePr>
            <a:graphicFrameLocks/>
          </p:cNvGraphicFramePr>
          <p:nvPr/>
        </p:nvGraphicFramePr>
        <p:xfrm>
          <a:off x="981075" y="3071810"/>
          <a:ext cx="8258175" cy="1885950"/>
        </p:xfrm>
        <a:graphic>
          <a:graphicData uri="http://schemas.openxmlformats.org/presentationml/2006/ole">
            <p:oleObj spid="_x0000_s16386" name="Wykres" r:id="rId4" imgW="7867784" imgH="1800081" progId="MSGraph.Chart.8">
              <p:embed followColorScheme="full"/>
            </p:oleObj>
          </a:graphicData>
        </a:graphic>
      </p:graphicFrame>
      <p:graphicFrame>
        <p:nvGraphicFramePr>
          <p:cNvPr id="16387" name="Object 7"/>
          <p:cNvGraphicFramePr>
            <a:graphicFrameLocks/>
          </p:cNvGraphicFramePr>
          <p:nvPr/>
        </p:nvGraphicFramePr>
        <p:xfrm>
          <a:off x="1238250" y="1343025"/>
          <a:ext cx="8001000" cy="1952625"/>
        </p:xfrm>
        <a:graphic>
          <a:graphicData uri="http://schemas.openxmlformats.org/presentationml/2006/ole">
            <p:oleObj spid="_x0000_s16387" name="Wykres" r:id="rId5" imgW="7620000" imgH="1857519" progId="MSGraph.Chart.8">
              <p:embed followColorScheme="full"/>
            </p:oleObj>
          </a:graphicData>
        </a:graphic>
      </p:graphicFrame>
      <p:sp>
        <p:nvSpPr>
          <p:cNvPr id="16389" name="Rectangle 11"/>
          <p:cNvSpPr>
            <a:spLocks noChangeArrowheads="1"/>
          </p:cNvSpPr>
          <p:nvPr/>
        </p:nvSpPr>
        <p:spPr bwMode="auto">
          <a:xfrm>
            <a:off x="1652588" y="5961063"/>
            <a:ext cx="4059237"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a:t>
            </a:r>
            <a:r>
              <a:rPr lang="pl-PL" i="1" dirty="0" smtClean="0">
                <a:solidFill>
                  <a:srgbClr val="808080"/>
                </a:solidFill>
              </a:rPr>
              <a:t>cała próba  N=100</a:t>
            </a:r>
            <a:endParaRPr lang="pl-PL" i="1" dirty="0">
              <a:solidFill>
                <a:srgbClr val="808080"/>
              </a:solidFill>
            </a:endParaRPr>
          </a:p>
        </p:txBody>
      </p:sp>
      <p:sp>
        <p:nvSpPr>
          <p:cNvPr id="16390" name="Rectangle 4"/>
          <p:cNvSpPr>
            <a:spLocks noChangeArrowheads="1"/>
          </p:cNvSpPr>
          <p:nvPr/>
        </p:nvSpPr>
        <p:spPr bwMode="auto">
          <a:xfrm>
            <a:off x="1065213" y="5013325"/>
            <a:ext cx="8307387" cy="884070"/>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smtClean="0">
                <a:solidFill>
                  <a:srgbClr val="C00000"/>
                </a:solidFill>
              </a:rPr>
              <a:t>Blisko połowa migrantów </a:t>
            </a:r>
            <a:r>
              <a:rPr lang="pl-PL" b="1" dirty="0">
                <a:solidFill>
                  <a:srgbClr val="C00000"/>
                </a:solidFill>
              </a:rPr>
              <a:t>nie odwiedzała domu w czasie pobytu na </a:t>
            </a:r>
            <a:r>
              <a:rPr lang="pl-PL" b="1" dirty="0" smtClean="0">
                <a:solidFill>
                  <a:srgbClr val="C00000"/>
                </a:solidFill>
              </a:rPr>
              <a:t>migracji. </a:t>
            </a:r>
            <a:r>
              <a:rPr lang="pl-PL" b="1" dirty="0">
                <a:solidFill>
                  <a:srgbClr val="C00000"/>
                </a:solidFill>
              </a:rPr>
              <a:t>Wśród tych, którzy mieli możliwość odwiedzenia swojego miejsca zamieszkania najwięcej było osób, które przyjeżdżały </a:t>
            </a:r>
            <a:r>
              <a:rPr lang="pl-PL" b="1" dirty="0" smtClean="0">
                <a:solidFill>
                  <a:srgbClr val="C00000"/>
                </a:solidFill>
              </a:rPr>
              <a:t>co miesiąc (12%), dwa (9%) lub trzy miesiące (11%), z reguły na weekend (21%) lub w mniejszym stopniu - tydzień (14%).</a:t>
            </a:r>
            <a:endParaRPr lang="pl-PL" b="1" dirty="0">
              <a:solidFill>
                <a:srgbClr val="C00000"/>
              </a:solidFill>
            </a:endParaRPr>
          </a:p>
        </p:txBody>
      </p:sp>
      <p:sp>
        <p:nvSpPr>
          <p:cNvPr id="16391" name="Rectangle 11"/>
          <p:cNvSpPr>
            <a:spLocks noChangeArrowheads="1"/>
          </p:cNvSpPr>
          <p:nvPr/>
        </p:nvSpPr>
        <p:spPr bwMode="auto">
          <a:xfrm>
            <a:off x="1652588" y="6388100"/>
            <a:ext cx="6396037" cy="369888"/>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P5. Czy przyjeżdżał do domu w czasie migracji? </a:t>
            </a:r>
          </a:p>
          <a:p>
            <a:pPr algn="l">
              <a:spcBef>
                <a:spcPct val="0"/>
              </a:spcBef>
            </a:pPr>
            <a:r>
              <a:rPr lang="pl-PL" i="1">
                <a:solidFill>
                  <a:srgbClr val="808080"/>
                </a:solidFill>
              </a:rPr>
              <a:t>P6. Jak często? P7. Na jak długo?</a:t>
            </a:r>
          </a:p>
        </p:txBody>
      </p:sp>
      <p:sp>
        <p:nvSpPr>
          <p:cNvPr id="12" name="Rectangle 6"/>
          <p:cNvSpPr>
            <a:spLocks noChangeArrowheads="1"/>
          </p:cNvSpPr>
          <p:nvPr/>
        </p:nvSpPr>
        <p:spPr bwMode="auto">
          <a:xfrm>
            <a:off x="1347762" y="3357562"/>
            <a:ext cx="4819684" cy="192360"/>
          </a:xfrm>
          <a:prstGeom prst="rect">
            <a:avLst/>
          </a:prstGeom>
          <a:noFill/>
          <a:ln w="12700">
            <a:noFill/>
            <a:miter lim="800000"/>
            <a:headEnd/>
            <a:tailEnd/>
          </a:ln>
        </p:spPr>
        <p:txBody>
          <a:bodyPr wrap="square" lIns="36000" tIns="0" rIns="36000" bIns="0">
            <a:spAutoFit/>
          </a:bodyPr>
          <a:lstStyle/>
          <a:p>
            <a:pPr algn="l">
              <a:defRPr/>
            </a:pPr>
            <a:r>
              <a:rPr lang="pl-PL" sz="1250" b="1" dirty="0">
                <a:solidFill>
                  <a:srgbClr val="AF000A"/>
                </a:solidFill>
              </a:rPr>
              <a:t>Na jak </a:t>
            </a:r>
            <a:r>
              <a:rPr lang="pl-PL" sz="1250" b="1" dirty="0" smtClean="0">
                <a:solidFill>
                  <a:srgbClr val="AF000A"/>
                </a:solidFill>
              </a:rPr>
              <a:t>długo do domu podczas ostatniej podróży?      </a:t>
            </a:r>
            <a:endParaRPr lang="pl-PL" sz="1250" b="1" dirty="0">
              <a:solidFill>
                <a:srgbClr val="AF000A"/>
              </a:solidFill>
            </a:endParaRPr>
          </a:p>
        </p:txBody>
      </p:sp>
      <p:sp>
        <p:nvSpPr>
          <p:cNvPr id="16393" name="Rectangle 2"/>
          <p:cNvSpPr>
            <a:spLocks noChangeArrowheads="1"/>
          </p:cNvSpPr>
          <p:nvPr/>
        </p:nvSpPr>
        <p:spPr bwMode="auto">
          <a:xfrm>
            <a:off x="1330325" y="765175"/>
            <a:ext cx="6929438" cy="322263"/>
          </a:xfrm>
          <a:prstGeom prst="rect">
            <a:avLst/>
          </a:prstGeom>
          <a:noFill/>
          <a:ln w="9525">
            <a:noFill/>
            <a:miter lim="800000"/>
            <a:headEnd/>
            <a:tailEnd/>
          </a:ln>
        </p:spPr>
        <p:txBody>
          <a:bodyPr lIns="0" rIns="414000" anchor="b">
            <a:spAutoFit/>
          </a:bodyPr>
          <a:lstStyle/>
          <a:p>
            <a:pPr algn="l" eaLnBrk="0" hangingPunct="0">
              <a:spcBef>
                <a:spcPct val="0"/>
              </a:spcBef>
            </a:pPr>
            <a:r>
              <a:rPr lang="pl-PL" sz="1500" b="1">
                <a:solidFill>
                  <a:srgbClr val="AF000A"/>
                </a:solidFill>
              </a:rPr>
              <a:t>Kontakty z bliskimi w miejscu zamieszkania w trakcie migracji</a:t>
            </a:r>
          </a:p>
        </p:txBody>
      </p:sp>
      <p:sp>
        <p:nvSpPr>
          <p:cNvPr id="14" name="Rectangle 6"/>
          <p:cNvSpPr>
            <a:spLocks noChangeArrowheads="1"/>
          </p:cNvSpPr>
          <p:nvPr/>
        </p:nvSpPr>
        <p:spPr bwMode="auto">
          <a:xfrm>
            <a:off x="1347762" y="1236376"/>
            <a:ext cx="4819684" cy="192360"/>
          </a:xfrm>
          <a:prstGeom prst="rect">
            <a:avLst/>
          </a:prstGeom>
          <a:noFill/>
          <a:ln w="12700">
            <a:noFill/>
            <a:miter lim="800000"/>
            <a:headEnd/>
            <a:tailEnd/>
          </a:ln>
        </p:spPr>
        <p:txBody>
          <a:bodyPr wrap="square" lIns="36000" tIns="0" rIns="36000" bIns="0">
            <a:spAutoFit/>
          </a:bodyPr>
          <a:lstStyle/>
          <a:p>
            <a:pPr algn="l">
              <a:defRPr/>
            </a:pPr>
            <a:r>
              <a:rPr lang="pl-PL" sz="1250" b="1" dirty="0">
                <a:solidFill>
                  <a:srgbClr val="AF000A"/>
                </a:solidFill>
              </a:rPr>
              <a:t>Jak </a:t>
            </a:r>
            <a:r>
              <a:rPr lang="pl-PL" sz="1250" b="1" dirty="0" smtClean="0">
                <a:solidFill>
                  <a:srgbClr val="AF000A"/>
                </a:solidFill>
              </a:rPr>
              <a:t>często przyjeżdżał do domu podczas ostatniej podróży?       </a:t>
            </a:r>
            <a:endParaRPr lang="pl-PL" sz="1250" b="1" dirty="0">
              <a:solidFill>
                <a:srgbClr val="AF000A"/>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3"/>
          <p:cNvSpPr>
            <a:spLocks noGrp="1" noChangeArrowheads="1"/>
          </p:cNvSpPr>
          <p:nvPr>
            <p:ph type="sldNum" sz="quarter" idx="10"/>
          </p:nvPr>
        </p:nvSpPr>
        <p:spPr>
          <a:ln/>
        </p:spPr>
        <p:txBody>
          <a:bodyPr/>
          <a:lstStyle/>
          <a:p>
            <a:fld id="{B32E8858-6D30-40F1-85F6-14759353E8F2}" type="slidenum">
              <a:rPr lang="pl-PL"/>
              <a:pPr/>
              <a:t>27</a:t>
            </a:fld>
            <a:endParaRPr lang="pl-PL"/>
          </a:p>
        </p:txBody>
      </p:sp>
      <p:sp>
        <p:nvSpPr>
          <p:cNvPr id="70658" name="Rectangle 3"/>
          <p:cNvSpPr>
            <a:spLocks noGrp="1" noChangeArrowheads="1"/>
          </p:cNvSpPr>
          <p:nvPr>
            <p:ph type="body" idx="4294967295"/>
          </p:nvPr>
        </p:nvSpPr>
        <p:spPr>
          <a:xfrm>
            <a:off x="1281113" y="3284538"/>
            <a:ext cx="7848600" cy="833437"/>
          </a:xfrm>
          <a:noFill/>
        </p:spPr>
        <p:txBody>
          <a:bodyPr/>
          <a:lstStyle/>
          <a:p>
            <a:pPr algn="ctr">
              <a:buFontTx/>
              <a:buNone/>
            </a:pPr>
            <a:r>
              <a:rPr lang="pl-PL" sz="2400" b="1" i="1" dirty="0" smtClean="0">
                <a:latin typeface="Arial" pitchFamily="34" charset="0"/>
              </a:rPr>
              <a:t> Motywy i historia poszukiwania pracy przez migrantów przed wyjazdem   </a:t>
            </a:r>
          </a:p>
        </p:txBody>
      </p:sp>
    </p:spTree>
  </p:cSld>
  <p:clrMapOvr>
    <a:masterClrMapping/>
  </p:clrMapOvr>
  <p:transition>
    <p:randomBa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3"/>
          <p:cNvSpPr>
            <a:spLocks noGrp="1" noChangeArrowheads="1"/>
          </p:cNvSpPr>
          <p:nvPr>
            <p:ph type="sldNum" sz="quarter" idx="10"/>
          </p:nvPr>
        </p:nvSpPr>
        <p:spPr>
          <a:ln/>
        </p:spPr>
        <p:txBody>
          <a:bodyPr/>
          <a:lstStyle/>
          <a:p>
            <a:fld id="{6543262E-D7D4-4A0E-8C23-2DC28BADDD82}" type="slidenum">
              <a:rPr lang="pl-PL"/>
              <a:pPr/>
              <a:t>28</a:t>
            </a:fld>
            <a:endParaRPr lang="pl-PL"/>
          </a:p>
        </p:txBody>
      </p:sp>
      <p:sp>
        <p:nvSpPr>
          <p:cNvPr id="17411" name="Rectangle 11"/>
          <p:cNvSpPr>
            <a:spLocks noChangeArrowheads="1"/>
          </p:cNvSpPr>
          <p:nvPr/>
        </p:nvSpPr>
        <p:spPr bwMode="auto">
          <a:xfrm>
            <a:off x="1646238" y="6295418"/>
            <a:ext cx="4059237" cy="184150"/>
          </a:xfrm>
          <a:prstGeom prst="rect">
            <a:avLst/>
          </a:prstGeom>
          <a:noFill/>
          <a:ln w="12700">
            <a:noFill/>
            <a:miter lim="800000"/>
            <a:headEnd/>
            <a:tailEnd/>
          </a:ln>
        </p:spPr>
        <p:txBody>
          <a:bodyPr lIns="36000" tIns="0" rIns="36000" bIns="0">
            <a:spAutoFit/>
          </a:bodyPr>
          <a:lstStyle/>
          <a:p>
            <a:pPr algn="l">
              <a:spcBef>
                <a:spcPct val="0"/>
              </a:spcBef>
            </a:pPr>
            <a:r>
              <a:rPr lang="pl-PL" i="1" dirty="0" smtClean="0">
                <a:solidFill>
                  <a:srgbClr val="808080"/>
                </a:solidFill>
              </a:rPr>
              <a:t>Podstawa: cała próba  N=100</a:t>
            </a:r>
            <a:endParaRPr lang="pl-PL" i="1" dirty="0">
              <a:solidFill>
                <a:srgbClr val="808080"/>
              </a:solidFill>
            </a:endParaRPr>
          </a:p>
        </p:txBody>
      </p:sp>
      <p:graphicFrame>
        <p:nvGraphicFramePr>
          <p:cNvPr id="17410" name="Object 7"/>
          <p:cNvGraphicFramePr>
            <a:graphicFrameLocks/>
          </p:cNvGraphicFramePr>
          <p:nvPr/>
        </p:nvGraphicFramePr>
        <p:xfrm>
          <a:off x="952472" y="1500174"/>
          <a:ext cx="6515100" cy="3606800"/>
        </p:xfrm>
        <a:graphic>
          <a:graphicData uri="http://schemas.openxmlformats.org/presentationml/2006/ole">
            <p:oleObj spid="_x0000_s17410" name="Wykres" r:id="rId4" imgW="6181725" imgH="3419475" progId="MSGraph.Chart.8">
              <p:embed followColorScheme="full"/>
            </p:oleObj>
          </a:graphicData>
        </a:graphic>
      </p:graphicFrame>
      <p:sp>
        <p:nvSpPr>
          <p:cNvPr id="17412" name="Rectangle 4"/>
          <p:cNvSpPr>
            <a:spLocks noChangeArrowheads="1"/>
          </p:cNvSpPr>
          <p:nvPr/>
        </p:nvSpPr>
        <p:spPr bwMode="auto">
          <a:xfrm>
            <a:off x="1065213" y="5218113"/>
            <a:ext cx="8281987" cy="514738"/>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a:solidFill>
                  <a:srgbClr val="C00000"/>
                </a:solidFill>
              </a:rPr>
              <a:t>Najwięcej </a:t>
            </a:r>
            <a:r>
              <a:rPr lang="pl-PL" b="1" dirty="0" smtClean="0">
                <a:solidFill>
                  <a:srgbClr val="C00000"/>
                </a:solidFill>
              </a:rPr>
              <a:t>migrantów jest zarejestrowanych w PUP bez prawa do zasiłku (42%), 26% jest bezrobotna, ale nie zarejestrowana.</a:t>
            </a:r>
            <a:endParaRPr lang="pl-PL" b="1" dirty="0">
              <a:solidFill>
                <a:srgbClr val="C00000"/>
              </a:solidFill>
            </a:endParaRPr>
          </a:p>
        </p:txBody>
      </p:sp>
      <p:sp>
        <p:nvSpPr>
          <p:cNvPr id="17413" name="Rectangle 11"/>
          <p:cNvSpPr>
            <a:spLocks noChangeArrowheads="1"/>
          </p:cNvSpPr>
          <p:nvPr/>
        </p:nvSpPr>
        <p:spPr bwMode="auto">
          <a:xfrm>
            <a:off x="1646238" y="6559550"/>
            <a:ext cx="5400675"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P13. Czy wyjeżdżając do pracy poza miejsce zamieszkania był(a) Pan(i) :</a:t>
            </a:r>
          </a:p>
        </p:txBody>
      </p:sp>
      <p:sp>
        <p:nvSpPr>
          <p:cNvPr id="17414" name="Rectangle 2"/>
          <p:cNvSpPr>
            <a:spLocks noChangeArrowheads="1"/>
          </p:cNvSpPr>
          <p:nvPr/>
        </p:nvSpPr>
        <p:spPr bwMode="auto">
          <a:xfrm>
            <a:off x="1349375" y="765175"/>
            <a:ext cx="7739063" cy="322263"/>
          </a:xfrm>
          <a:prstGeom prst="rect">
            <a:avLst/>
          </a:prstGeom>
          <a:noFill/>
          <a:ln w="9525">
            <a:noFill/>
            <a:miter lim="800000"/>
            <a:headEnd/>
            <a:tailEnd/>
          </a:ln>
        </p:spPr>
        <p:txBody>
          <a:bodyPr lIns="0" rIns="414000" anchor="b">
            <a:spAutoFit/>
          </a:bodyPr>
          <a:lstStyle/>
          <a:p>
            <a:pPr algn="l" eaLnBrk="0" hangingPunct="0">
              <a:spcBef>
                <a:spcPct val="0"/>
              </a:spcBef>
            </a:pPr>
            <a:r>
              <a:rPr lang="pl-PL" sz="1500" b="1">
                <a:solidFill>
                  <a:srgbClr val="AF000A"/>
                </a:solidFill>
              </a:rPr>
              <a:t>Status zawodowy migrantów przed wyjazdem do pracy</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3"/>
          <p:cNvSpPr>
            <a:spLocks noGrp="1" noChangeArrowheads="1"/>
          </p:cNvSpPr>
          <p:nvPr>
            <p:ph type="sldNum" sz="quarter" idx="10"/>
          </p:nvPr>
        </p:nvSpPr>
        <p:spPr>
          <a:ln/>
        </p:spPr>
        <p:txBody>
          <a:bodyPr/>
          <a:lstStyle/>
          <a:p>
            <a:fld id="{2EFC6CFC-A3EC-4A27-9CD5-53F068DECF20}" type="slidenum">
              <a:rPr lang="pl-PL"/>
              <a:pPr/>
              <a:t>29</a:t>
            </a:fld>
            <a:endParaRPr lang="pl-PL"/>
          </a:p>
        </p:txBody>
      </p:sp>
      <p:graphicFrame>
        <p:nvGraphicFramePr>
          <p:cNvPr id="18434" name="Object 18"/>
          <p:cNvGraphicFramePr>
            <a:graphicFrameLocks/>
          </p:cNvGraphicFramePr>
          <p:nvPr/>
        </p:nvGraphicFramePr>
        <p:xfrm>
          <a:off x="233363" y="2000240"/>
          <a:ext cx="4678362" cy="2817813"/>
        </p:xfrm>
        <a:graphic>
          <a:graphicData uri="http://schemas.openxmlformats.org/presentationml/2006/ole">
            <p:oleObj spid="_x0000_s18434" name="Wykres" r:id="rId4" imgW="4657703" imgH="2800367" progId="MSGraph.Chart.8">
              <p:embed followColorScheme="full"/>
            </p:oleObj>
          </a:graphicData>
        </a:graphic>
      </p:graphicFrame>
      <p:sp>
        <p:nvSpPr>
          <p:cNvPr id="18436" name="Rectangle 2"/>
          <p:cNvSpPr>
            <a:spLocks noGrp="1" noChangeArrowheads="1"/>
          </p:cNvSpPr>
          <p:nvPr>
            <p:ph type="title" idx="4294967295"/>
          </p:nvPr>
        </p:nvSpPr>
        <p:spPr>
          <a:xfrm>
            <a:off x="1341438" y="749300"/>
            <a:ext cx="7759700" cy="323850"/>
          </a:xfrm>
          <a:noFill/>
        </p:spPr>
        <p:txBody>
          <a:bodyPr wrap="square">
            <a:spAutoFit/>
          </a:bodyPr>
          <a:lstStyle/>
          <a:p>
            <a:r>
              <a:rPr lang="pl-PL" sz="1500" b="1" dirty="0" smtClean="0"/>
              <a:t>Zakres regionalny poszukiwań pracy  </a:t>
            </a:r>
          </a:p>
        </p:txBody>
      </p:sp>
      <p:sp>
        <p:nvSpPr>
          <p:cNvPr id="18437" name="Rectangle 11"/>
          <p:cNvSpPr>
            <a:spLocks noChangeArrowheads="1"/>
          </p:cNvSpPr>
          <p:nvPr/>
        </p:nvSpPr>
        <p:spPr bwMode="auto">
          <a:xfrm>
            <a:off x="1212850" y="4868863"/>
            <a:ext cx="4059238" cy="369887"/>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osoby, które przed wyjazdem nie były zatrudnione </a:t>
            </a:r>
            <a:r>
              <a:rPr lang="pl-PL" i="1" dirty="0" smtClean="0">
                <a:solidFill>
                  <a:srgbClr val="808080"/>
                </a:solidFill>
              </a:rPr>
              <a:t>N=77</a:t>
            </a:r>
            <a:endParaRPr lang="pl-PL" i="1" dirty="0">
              <a:solidFill>
                <a:srgbClr val="808080"/>
              </a:solidFill>
            </a:endParaRPr>
          </a:p>
        </p:txBody>
      </p:sp>
      <p:sp>
        <p:nvSpPr>
          <p:cNvPr id="18438" name="Rectangle 4"/>
          <p:cNvSpPr>
            <a:spLocks noChangeArrowheads="1"/>
          </p:cNvSpPr>
          <p:nvPr/>
        </p:nvSpPr>
        <p:spPr bwMode="auto">
          <a:xfrm>
            <a:off x="1095348" y="5286388"/>
            <a:ext cx="8643998" cy="653238"/>
          </a:xfrm>
          <a:prstGeom prst="rect">
            <a:avLst/>
          </a:prstGeom>
          <a:noFill/>
          <a:ln w="38100" cmpd="dbl" algn="ctr">
            <a:solidFill>
              <a:srgbClr val="777777"/>
            </a:solidFill>
            <a:miter lim="800000"/>
            <a:headEnd/>
            <a:tailEnd/>
          </a:ln>
        </p:spPr>
        <p:txBody>
          <a:bodyPr wrap="square" lIns="72000" tIns="72000" rIns="72000" bIns="72000">
            <a:spAutoFit/>
          </a:bodyPr>
          <a:lstStyle/>
          <a:p>
            <a:pPr algn="l">
              <a:spcBef>
                <a:spcPts val="0"/>
              </a:spcBef>
              <a:spcAft>
                <a:spcPts val="0"/>
              </a:spcAft>
            </a:pPr>
            <a:r>
              <a:rPr lang="pl-PL" sz="1100" b="1" dirty="0" smtClean="0">
                <a:solidFill>
                  <a:srgbClr val="C00000"/>
                </a:solidFill>
              </a:rPr>
              <a:t>68% </a:t>
            </a:r>
            <a:r>
              <a:rPr lang="pl-PL" sz="1100" b="1" dirty="0">
                <a:solidFill>
                  <a:srgbClr val="C00000"/>
                </a:solidFill>
              </a:rPr>
              <a:t>migrantów, którzy nie mieli pracy w swoim </a:t>
            </a:r>
            <a:r>
              <a:rPr lang="pl-PL" sz="1100" b="1" dirty="0" smtClean="0">
                <a:solidFill>
                  <a:srgbClr val="C00000"/>
                </a:solidFill>
              </a:rPr>
              <a:t>regionie, szukało przed podjęciem decyzji o wyjeździe zatrudnienia. </a:t>
            </a:r>
            <a:endParaRPr lang="pl-PL" sz="1100" b="1" dirty="0">
              <a:solidFill>
                <a:srgbClr val="C00000"/>
              </a:solidFill>
            </a:endParaRPr>
          </a:p>
          <a:p>
            <a:pPr algn="l">
              <a:spcBef>
                <a:spcPts val="0"/>
              </a:spcBef>
              <a:spcAft>
                <a:spcPts val="0"/>
              </a:spcAft>
            </a:pPr>
            <a:r>
              <a:rPr lang="pl-PL" sz="1100" b="1" dirty="0">
                <a:solidFill>
                  <a:srgbClr val="C00000"/>
                </a:solidFill>
              </a:rPr>
              <a:t>Migranci, którzy poprzedzili wyjazd poszukiwaniem pracy </a:t>
            </a:r>
            <a:r>
              <a:rPr lang="pl-PL" sz="1100" b="1" dirty="0" smtClean="0">
                <a:solidFill>
                  <a:srgbClr val="C00000"/>
                </a:solidFill>
              </a:rPr>
              <a:t>szukali jej głównie w swoim województwie (71%). </a:t>
            </a:r>
            <a:r>
              <a:rPr lang="pl-PL" sz="1100" b="1" dirty="0">
                <a:solidFill>
                  <a:srgbClr val="C00000"/>
                </a:solidFill>
              </a:rPr>
              <a:t>Druga pod względem liczebności grupa </a:t>
            </a:r>
            <a:r>
              <a:rPr lang="pl-PL" sz="1100" b="1" dirty="0" smtClean="0">
                <a:solidFill>
                  <a:srgbClr val="C00000"/>
                </a:solidFill>
              </a:rPr>
              <a:t>deklarowała poszukiwania zarówno w województwie, jak i w kraju (25%). </a:t>
            </a:r>
            <a:endParaRPr lang="pl-PL" sz="1100" b="1" dirty="0">
              <a:solidFill>
                <a:srgbClr val="C00000"/>
              </a:solidFill>
            </a:endParaRPr>
          </a:p>
        </p:txBody>
      </p:sp>
      <p:graphicFrame>
        <p:nvGraphicFramePr>
          <p:cNvPr id="18435" name="Object 6"/>
          <p:cNvGraphicFramePr>
            <a:graphicFrameLocks/>
          </p:cNvGraphicFramePr>
          <p:nvPr/>
        </p:nvGraphicFramePr>
        <p:xfrm>
          <a:off x="4772059" y="1701800"/>
          <a:ext cx="5038725" cy="3125788"/>
        </p:xfrm>
        <a:graphic>
          <a:graphicData uri="http://schemas.openxmlformats.org/presentationml/2006/ole">
            <p:oleObj spid="_x0000_s18435" name="Wykres" r:id="rId5" imgW="5019518" imgH="3114650" progId="MSGraph.Chart.8">
              <p:embed followColorScheme="full"/>
            </p:oleObj>
          </a:graphicData>
        </a:graphic>
      </p:graphicFrame>
      <p:sp>
        <p:nvSpPr>
          <p:cNvPr id="33799" name="Rectangle 6"/>
          <p:cNvSpPr>
            <a:spLocks noChangeArrowheads="1"/>
          </p:cNvSpPr>
          <p:nvPr/>
        </p:nvSpPr>
        <p:spPr bwMode="auto">
          <a:xfrm>
            <a:off x="6024563" y="1411288"/>
            <a:ext cx="1711325" cy="192087"/>
          </a:xfrm>
          <a:prstGeom prst="rect">
            <a:avLst/>
          </a:prstGeom>
          <a:noFill/>
          <a:ln w="12700">
            <a:noFill/>
            <a:miter lim="800000"/>
            <a:headEnd/>
            <a:tailEnd/>
          </a:ln>
        </p:spPr>
        <p:txBody>
          <a:bodyPr wrap="none" lIns="36000" tIns="0" rIns="36000" bIns="0">
            <a:spAutoFit/>
          </a:bodyPr>
          <a:lstStyle/>
          <a:p>
            <a:pPr algn="l">
              <a:defRPr/>
            </a:pPr>
            <a:r>
              <a:rPr lang="pl-PL" sz="1250" b="1" dirty="0">
                <a:solidFill>
                  <a:srgbClr val="AF000A"/>
                </a:solidFill>
              </a:rPr>
              <a:t>Gdzie szukał pracy? </a:t>
            </a:r>
          </a:p>
        </p:txBody>
      </p:sp>
      <p:sp>
        <p:nvSpPr>
          <p:cNvPr id="33800" name="Rectangle 6"/>
          <p:cNvSpPr>
            <a:spLocks noChangeArrowheads="1"/>
          </p:cNvSpPr>
          <p:nvPr/>
        </p:nvSpPr>
        <p:spPr bwMode="auto">
          <a:xfrm>
            <a:off x="947738" y="1408113"/>
            <a:ext cx="4184650" cy="384175"/>
          </a:xfrm>
          <a:prstGeom prst="rect">
            <a:avLst/>
          </a:prstGeom>
          <a:noFill/>
          <a:ln w="12700">
            <a:noFill/>
            <a:miter lim="800000"/>
            <a:headEnd/>
            <a:tailEnd/>
          </a:ln>
        </p:spPr>
        <p:txBody>
          <a:bodyPr lIns="36000" tIns="0" rIns="36000" bIns="0">
            <a:spAutoFit/>
          </a:bodyPr>
          <a:lstStyle/>
          <a:p>
            <a:pPr algn="l">
              <a:defRPr/>
            </a:pPr>
            <a:r>
              <a:rPr lang="pl-PL" sz="1250" b="1" dirty="0">
                <a:solidFill>
                  <a:srgbClr val="AF000A"/>
                </a:solidFill>
              </a:rPr>
              <a:t>Czy przed podjęciem decyzji o wyjeździe szukał(a) pracy w swoim regionie? </a:t>
            </a:r>
          </a:p>
        </p:txBody>
      </p:sp>
      <p:sp>
        <p:nvSpPr>
          <p:cNvPr id="18441" name="Rectangle 11"/>
          <p:cNvSpPr>
            <a:spLocks noChangeArrowheads="1"/>
          </p:cNvSpPr>
          <p:nvPr/>
        </p:nvSpPr>
        <p:spPr bwMode="auto">
          <a:xfrm>
            <a:off x="5434013" y="4868863"/>
            <a:ext cx="4059237" cy="369887"/>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osoby, które przed wyjazdem nie były zatrudnione i poszukiwały pracy w swoim regionie </a:t>
            </a:r>
            <a:r>
              <a:rPr lang="pl-PL" i="1" dirty="0" smtClean="0">
                <a:solidFill>
                  <a:srgbClr val="808080"/>
                </a:solidFill>
              </a:rPr>
              <a:t>N=52</a:t>
            </a:r>
            <a:endParaRPr lang="pl-PL" i="1" dirty="0">
              <a:solidFill>
                <a:srgbClr val="808080"/>
              </a:solidFill>
            </a:endParaRPr>
          </a:p>
        </p:txBody>
      </p:sp>
      <p:sp>
        <p:nvSpPr>
          <p:cNvPr id="18442" name="Rectangle 11"/>
          <p:cNvSpPr>
            <a:spLocks noChangeArrowheads="1"/>
          </p:cNvSpPr>
          <p:nvPr/>
        </p:nvSpPr>
        <p:spPr bwMode="auto">
          <a:xfrm>
            <a:off x="1646238" y="6254750"/>
            <a:ext cx="6119812" cy="369888"/>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P14 Czy przed podjęciem decyzji o wyjeździe szukał(a) Pan(i) pracy w swoim regionie?</a:t>
            </a:r>
          </a:p>
          <a:p>
            <a:pPr algn="l">
              <a:spcBef>
                <a:spcPct val="0"/>
              </a:spcBef>
            </a:pPr>
            <a:r>
              <a:rPr lang="pl-PL" i="1" dirty="0">
                <a:solidFill>
                  <a:srgbClr val="808080"/>
                </a:solidFill>
              </a:rPr>
              <a:t>P15. A czy szukał(a) Pan(i) pracy tylko w swoim województwie, czy również poza nim?  </a:t>
            </a:r>
          </a:p>
        </p:txBody>
      </p:sp>
      <p:sp>
        <p:nvSpPr>
          <p:cNvPr id="18443" name="AutoShape 12"/>
          <p:cNvSpPr>
            <a:spLocks noChangeArrowheads="1"/>
          </p:cNvSpPr>
          <p:nvPr/>
        </p:nvSpPr>
        <p:spPr bwMode="auto">
          <a:xfrm>
            <a:off x="4381496" y="3357562"/>
            <a:ext cx="976313" cy="485775"/>
          </a:xfrm>
          <a:prstGeom prst="rightArrow">
            <a:avLst>
              <a:gd name="adj1" fmla="val 50000"/>
              <a:gd name="adj2" fmla="val 50245"/>
            </a:avLst>
          </a:prstGeom>
          <a:solidFill>
            <a:schemeClr val="accent1">
              <a:alpha val="85881"/>
            </a:schemeClr>
          </a:solidFill>
          <a:ln w="12700" algn="ctr">
            <a:noFill/>
            <a:miter lim="800000"/>
            <a:headEnd/>
            <a:tailEnd/>
          </a:ln>
        </p:spPr>
        <p:txBody>
          <a:bodyPr wrap="none" lIns="36000" tIns="0" rIns="36000" bIns="0" anchor="ctr"/>
          <a:lstStyle/>
          <a:p>
            <a:endParaRPr lang="pl-PL"/>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13"/>
          <p:cNvSpPr>
            <a:spLocks noGrp="1" noChangeArrowheads="1"/>
          </p:cNvSpPr>
          <p:nvPr>
            <p:ph type="sldNum" sz="quarter" idx="10"/>
          </p:nvPr>
        </p:nvSpPr>
        <p:spPr>
          <a:noFill/>
        </p:spPr>
        <p:txBody>
          <a:bodyPr/>
          <a:lstStyle/>
          <a:p>
            <a:fld id="{7F35B1D1-CA21-4389-ADA3-03AFE738C7BC}" type="slidenum">
              <a:rPr lang="pl-PL" smtClean="0"/>
              <a:pPr/>
              <a:t>3</a:t>
            </a:fld>
            <a:endParaRPr lang="pl-PL" smtClean="0"/>
          </a:p>
        </p:txBody>
      </p:sp>
      <p:sp>
        <p:nvSpPr>
          <p:cNvPr id="119811" name="Rectangle 2"/>
          <p:cNvSpPr>
            <a:spLocks noGrp="1" noChangeArrowheads="1"/>
          </p:cNvSpPr>
          <p:nvPr>
            <p:ph type="title" idx="4294967295"/>
          </p:nvPr>
        </p:nvSpPr>
        <p:spPr>
          <a:xfrm>
            <a:off x="1300163" y="735013"/>
            <a:ext cx="2641600" cy="338137"/>
          </a:xfrm>
        </p:spPr>
        <p:txBody>
          <a:bodyPr>
            <a:spAutoFit/>
          </a:bodyPr>
          <a:lstStyle/>
          <a:p>
            <a:r>
              <a:rPr lang="pl-PL" sz="1600" b="1" dirty="0" smtClean="0"/>
              <a:t>Metodologia badania </a:t>
            </a:r>
          </a:p>
        </p:txBody>
      </p:sp>
      <p:sp>
        <p:nvSpPr>
          <p:cNvPr id="119812" name="Text Box 13"/>
          <p:cNvSpPr txBox="1">
            <a:spLocks noChangeArrowheads="1"/>
          </p:cNvSpPr>
          <p:nvPr/>
        </p:nvSpPr>
        <p:spPr bwMode="auto">
          <a:xfrm>
            <a:off x="920750" y="1285875"/>
            <a:ext cx="8839200" cy="4524375"/>
          </a:xfrm>
          <a:prstGeom prst="rect">
            <a:avLst/>
          </a:prstGeom>
          <a:noFill/>
          <a:ln w="9525">
            <a:noFill/>
            <a:miter lim="800000"/>
            <a:headEnd/>
            <a:tailEnd/>
          </a:ln>
        </p:spPr>
        <p:txBody>
          <a:bodyPr tIns="0" rIns="414000" bIns="0">
            <a:spAutoFit/>
          </a:bodyPr>
          <a:lstStyle/>
          <a:p>
            <a:pPr algn="l">
              <a:lnSpc>
                <a:spcPct val="150000"/>
              </a:lnSpc>
              <a:buFont typeface="Arial" pitchFamily="34" charset="0"/>
              <a:buChar char="•"/>
            </a:pPr>
            <a:r>
              <a:rPr lang="pl-PL" sz="1400" dirty="0">
                <a:solidFill>
                  <a:srgbClr val="AF000A"/>
                </a:solidFill>
              </a:rPr>
              <a:t> </a:t>
            </a:r>
            <a:r>
              <a:rPr lang="pl-PL" sz="1400" dirty="0" smtClean="0">
                <a:solidFill>
                  <a:srgbClr val="AF000A"/>
                </a:solidFill>
              </a:rPr>
              <a:t>Badanie </a:t>
            </a:r>
            <a:r>
              <a:rPr lang="pl-PL" sz="1400" dirty="0">
                <a:solidFill>
                  <a:srgbClr val="AF000A"/>
                </a:solidFill>
              </a:rPr>
              <a:t>ilościowe zostało zrealizowane metodą wywiadów osobistych PAPI. Próbę stanowili mieszkańcy województwa warmińsko-mazurskiego.</a:t>
            </a:r>
          </a:p>
          <a:p>
            <a:pPr algn="l">
              <a:lnSpc>
                <a:spcPct val="150000"/>
              </a:lnSpc>
              <a:buFont typeface="Arial" pitchFamily="34" charset="0"/>
              <a:buChar char="•"/>
            </a:pPr>
            <a:r>
              <a:rPr lang="pl-PL" sz="1400" dirty="0">
                <a:solidFill>
                  <a:srgbClr val="AF000A"/>
                </a:solidFill>
              </a:rPr>
              <a:t> </a:t>
            </a:r>
            <a:r>
              <a:rPr lang="pl-PL" sz="1400" dirty="0" smtClean="0">
                <a:solidFill>
                  <a:srgbClr val="AF000A"/>
                </a:solidFill>
              </a:rPr>
              <a:t>Kryterium </a:t>
            </a:r>
            <a:r>
              <a:rPr lang="pl-PL" sz="1400" dirty="0">
                <a:solidFill>
                  <a:srgbClr val="AF000A"/>
                </a:solidFill>
              </a:rPr>
              <a:t>doboru respondentów był wiek produkcyjny (18- 60 lat w przypadku kobiet, 18-64 lata w przypadku mężczyzn) oraz fakt wyjazdu poza swoje województwo w celach zarobkowych w latach 2005-2010. Okres ostatniej migracji wynosił powyżej 3 miesięcy oraz respondent od co najmniej 3 miesięcy przebywał w miejscu swojego zamieszkania. </a:t>
            </a:r>
          </a:p>
          <a:p>
            <a:pPr algn="l">
              <a:lnSpc>
                <a:spcPct val="150000"/>
              </a:lnSpc>
              <a:buFont typeface="Arial" pitchFamily="34" charset="0"/>
              <a:buChar char="•"/>
            </a:pPr>
            <a:r>
              <a:rPr lang="pl-PL" sz="1400" dirty="0">
                <a:solidFill>
                  <a:srgbClr val="AF000A"/>
                </a:solidFill>
              </a:rPr>
              <a:t> </a:t>
            </a:r>
            <a:r>
              <a:rPr lang="pl-PL" sz="1400" dirty="0" smtClean="0">
                <a:solidFill>
                  <a:srgbClr val="AF000A"/>
                </a:solidFill>
              </a:rPr>
              <a:t>Badanie </a:t>
            </a:r>
            <a:r>
              <a:rPr lang="pl-PL" sz="1400" dirty="0">
                <a:solidFill>
                  <a:srgbClr val="AF000A"/>
                </a:solidFill>
              </a:rPr>
              <a:t>zostało zrealizowane w marcu 2010 na próbie N=2101 (w każdym z powiatów po 100 wywiadów). </a:t>
            </a:r>
          </a:p>
          <a:p>
            <a:pPr algn="l">
              <a:lnSpc>
                <a:spcPct val="150000"/>
              </a:lnSpc>
              <a:buFont typeface="Arial" pitchFamily="34" charset="0"/>
              <a:buChar char="•"/>
            </a:pPr>
            <a:r>
              <a:rPr lang="pl-PL" sz="1400" dirty="0" smtClean="0">
                <a:solidFill>
                  <a:srgbClr val="AF000A"/>
                </a:solidFill>
              </a:rPr>
              <a:t> Badanie </a:t>
            </a:r>
            <a:r>
              <a:rPr lang="pl-PL" sz="1400" dirty="0">
                <a:solidFill>
                  <a:srgbClr val="AF000A"/>
                </a:solidFill>
              </a:rPr>
              <a:t>było realizowane </a:t>
            </a:r>
            <a:r>
              <a:rPr lang="pl-PL" sz="1400" dirty="0" smtClean="0">
                <a:solidFill>
                  <a:srgbClr val="AF000A"/>
                </a:solidFill>
              </a:rPr>
              <a:t>metodą „random </a:t>
            </a:r>
            <a:r>
              <a:rPr lang="pl-PL" sz="1400" dirty="0" err="1">
                <a:solidFill>
                  <a:srgbClr val="AF000A"/>
                </a:solidFill>
              </a:rPr>
              <a:t>route</a:t>
            </a:r>
            <a:r>
              <a:rPr lang="pl-PL" sz="1400" dirty="0">
                <a:solidFill>
                  <a:srgbClr val="AF000A"/>
                </a:solidFill>
              </a:rPr>
              <a:t>” opartą o adresy startowe wylosowane z operatu PESEL z kontrolowaniem parametru miejsce zamieszkania (powiat). Jeżeli pod wskazanym adresem nie mieszkała osoba spełniająca kryteria rekrutacji ankieter poruszał się według ustalonego algorytmu do kolejnego adresu, aż do zrealizowania wywiadu z osobą o założonych parametrach.</a:t>
            </a:r>
          </a:p>
          <a:p>
            <a:r>
              <a:rPr lang="pl-PL" sz="1400" dirty="0">
                <a:solidFill>
                  <a:srgbClr val="AF000A"/>
                </a:solidFill>
              </a:rPr>
              <a:t> </a:t>
            </a:r>
          </a:p>
        </p:txBody>
      </p:sp>
    </p:spTree>
  </p:cSld>
  <p:clrMapOvr>
    <a:masterClrMapping/>
  </p:clrMapOvr>
  <p:transition>
    <p:randomBa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3"/>
          <p:cNvSpPr>
            <a:spLocks noGrp="1" noChangeArrowheads="1"/>
          </p:cNvSpPr>
          <p:nvPr>
            <p:ph type="sldNum" sz="quarter" idx="10"/>
          </p:nvPr>
        </p:nvSpPr>
        <p:spPr>
          <a:ln/>
        </p:spPr>
        <p:txBody>
          <a:bodyPr/>
          <a:lstStyle/>
          <a:p>
            <a:fld id="{1ACFCD35-5284-4A77-8CDD-A01344C50985}" type="slidenum">
              <a:rPr lang="pl-PL"/>
              <a:pPr/>
              <a:t>30</a:t>
            </a:fld>
            <a:endParaRPr lang="pl-PL"/>
          </a:p>
        </p:txBody>
      </p:sp>
      <p:sp>
        <p:nvSpPr>
          <p:cNvPr id="19459" name="Rectangle 2"/>
          <p:cNvSpPr>
            <a:spLocks noGrp="1" noChangeArrowheads="1"/>
          </p:cNvSpPr>
          <p:nvPr>
            <p:ph type="title" idx="4294967295"/>
          </p:nvPr>
        </p:nvSpPr>
        <p:spPr>
          <a:xfrm>
            <a:off x="1341438" y="763588"/>
            <a:ext cx="6300787" cy="554037"/>
          </a:xfrm>
          <a:noFill/>
        </p:spPr>
        <p:txBody>
          <a:bodyPr wrap="square">
            <a:spAutoFit/>
          </a:bodyPr>
          <a:lstStyle/>
          <a:p>
            <a:r>
              <a:rPr lang="pl-PL" sz="1500" b="1" smtClean="0"/>
              <a:t>Czas poświęcony na poszukiwanie pracy przed podjęciem decyzji o wyjeździe</a:t>
            </a:r>
          </a:p>
        </p:txBody>
      </p:sp>
      <p:sp>
        <p:nvSpPr>
          <p:cNvPr id="19460" name="Rectangle 11"/>
          <p:cNvSpPr>
            <a:spLocks noChangeArrowheads="1"/>
          </p:cNvSpPr>
          <p:nvPr/>
        </p:nvSpPr>
        <p:spPr bwMode="auto">
          <a:xfrm>
            <a:off x="1646238" y="5786438"/>
            <a:ext cx="5761037" cy="369887"/>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osoby, które w momencie wyjazdu nie były zatrudnione a przed wyjazdem szukały pracy w swoim regionie </a:t>
            </a:r>
            <a:r>
              <a:rPr lang="pl-PL" i="1" dirty="0" smtClean="0">
                <a:solidFill>
                  <a:srgbClr val="808080"/>
                </a:solidFill>
              </a:rPr>
              <a:t>N=52</a:t>
            </a:r>
            <a:endParaRPr lang="pl-PL" i="1" dirty="0">
              <a:solidFill>
                <a:srgbClr val="808080"/>
              </a:solidFill>
            </a:endParaRPr>
          </a:p>
        </p:txBody>
      </p:sp>
      <p:graphicFrame>
        <p:nvGraphicFramePr>
          <p:cNvPr id="19458" name="Object 7"/>
          <p:cNvGraphicFramePr>
            <a:graphicFrameLocks/>
          </p:cNvGraphicFramePr>
          <p:nvPr/>
        </p:nvGraphicFramePr>
        <p:xfrm>
          <a:off x="889000" y="1562100"/>
          <a:ext cx="6515100" cy="3302000"/>
        </p:xfrm>
        <a:graphic>
          <a:graphicData uri="http://schemas.openxmlformats.org/presentationml/2006/ole">
            <p:oleObj spid="_x0000_s19458" name="Wykres" r:id="rId4" imgW="6181703" imgH="3124042" progId="MSGraph.Chart.8">
              <p:embed followColorScheme="full"/>
            </p:oleObj>
          </a:graphicData>
        </a:graphic>
      </p:graphicFrame>
      <p:sp>
        <p:nvSpPr>
          <p:cNvPr id="19461" name="Rectangle 4"/>
          <p:cNvSpPr>
            <a:spLocks noChangeArrowheads="1"/>
          </p:cNvSpPr>
          <p:nvPr/>
        </p:nvSpPr>
        <p:spPr bwMode="auto">
          <a:xfrm>
            <a:off x="1452563" y="4943475"/>
            <a:ext cx="8215312" cy="588605"/>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smtClean="0">
                <a:solidFill>
                  <a:srgbClr val="C00000"/>
                </a:solidFill>
              </a:rPr>
              <a:t>50% migrantów</a:t>
            </a:r>
            <a:r>
              <a:rPr lang="pl-PL" b="1" dirty="0">
                <a:solidFill>
                  <a:srgbClr val="C00000"/>
                </a:solidFill>
              </a:rPr>
              <a:t>, przed podjęciem decyzji o wyjeździe </a:t>
            </a:r>
            <a:r>
              <a:rPr lang="pl-PL" b="1" dirty="0" smtClean="0">
                <a:solidFill>
                  <a:srgbClr val="C00000"/>
                </a:solidFill>
              </a:rPr>
              <a:t>szukało </a:t>
            </a:r>
            <a:r>
              <a:rPr lang="pl-PL" b="1" dirty="0">
                <a:solidFill>
                  <a:srgbClr val="C00000"/>
                </a:solidFill>
              </a:rPr>
              <a:t>pracy </a:t>
            </a:r>
            <a:r>
              <a:rPr lang="pl-PL" b="1" dirty="0" smtClean="0">
                <a:solidFill>
                  <a:srgbClr val="C00000"/>
                </a:solidFill>
              </a:rPr>
              <a:t>od kilku miesięcy do pół roku. </a:t>
            </a:r>
          </a:p>
          <a:p>
            <a:pPr algn="l">
              <a:spcBef>
                <a:spcPct val="20000"/>
              </a:spcBef>
              <a:spcAft>
                <a:spcPct val="20000"/>
              </a:spcAft>
            </a:pPr>
            <a:r>
              <a:rPr lang="pl-PL" b="1" dirty="0" smtClean="0">
                <a:solidFill>
                  <a:srgbClr val="C00000"/>
                </a:solidFill>
              </a:rPr>
              <a:t>23% </a:t>
            </a:r>
            <a:r>
              <a:rPr lang="pl-PL" b="1" dirty="0">
                <a:solidFill>
                  <a:srgbClr val="C00000"/>
                </a:solidFill>
              </a:rPr>
              <a:t>badanych deklaruje, że poszukiwało pracy </a:t>
            </a:r>
            <a:r>
              <a:rPr lang="pl-PL" b="1" dirty="0" smtClean="0">
                <a:solidFill>
                  <a:srgbClr val="C00000"/>
                </a:solidFill>
              </a:rPr>
              <a:t>dłużej niż rok.</a:t>
            </a:r>
            <a:endParaRPr lang="pl-PL" b="1" dirty="0">
              <a:solidFill>
                <a:srgbClr val="C00000"/>
              </a:solidFill>
            </a:endParaRPr>
          </a:p>
        </p:txBody>
      </p:sp>
      <p:sp>
        <p:nvSpPr>
          <p:cNvPr id="19462" name="Rectangle 11"/>
          <p:cNvSpPr>
            <a:spLocks noChangeArrowheads="1"/>
          </p:cNvSpPr>
          <p:nvPr/>
        </p:nvSpPr>
        <p:spPr bwMode="auto">
          <a:xfrm>
            <a:off x="1646238" y="6243638"/>
            <a:ext cx="5761037" cy="185737"/>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P17. Jak długo szukał(a) Pan(i) pracy zanim zdecydował(a) się Pan(i) na wyjazd?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3"/>
          <p:cNvSpPr>
            <a:spLocks noGrp="1" noChangeArrowheads="1"/>
          </p:cNvSpPr>
          <p:nvPr>
            <p:ph type="sldNum" sz="quarter" idx="10"/>
          </p:nvPr>
        </p:nvSpPr>
        <p:spPr>
          <a:ln/>
        </p:spPr>
        <p:txBody>
          <a:bodyPr/>
          <a:lstStyle/>
          <a:p>
            <a:fld id="{AF998980-A1E2-4C9C-93A9-E3AAFBED095A}" type="slidenum">
              <a:rPr lang="pl-PL"/>
              <a:pPr/>
              <a:t>31</a:t>
            </a:fld>
            <a:endParaRPr lang="pl-PL"/>
          </a:p>
        </p:txBody>
      </p:sp>
      <p:sp>
        <p:nvSpPr>
          <p:cNvPr id="20483" name="Rectangle 2"/>
          <p:cNvSpPr>
            <a:spLocks noGrp="1" noChangeArrowheads="1"/>
          </p:cNvSpPr>
          <p:nvPr>
            <p:ph type="title" idx="4294967295"/>
          </p:nvPr>
        </p:nvSpPr>
        <p:spPr>
          <a:xfrm>
            <a:off x="1355725" y="765175"/>
            <a:ext cx="7658100" cy="322263"/>
          </a:xfrm>
          <a:noFill/>
        </p:spPr>
        <p:txBody>
          <a:bodyPr wrap="square">
            <a:spAutoFit/>
          </a:bodyPr>
          <a:lstStyle/>
          <a:p>
            <a:r>
              <a:rPr lang="pl-PL" sz="1500" b="1" dirty="0" smtClean="0"/>
              <a:t>Poszukiwania możliwości pracy w miejscu zamieszkania i poza nim </a:t>
            </a:r>
          </a:p>
        </p:txBody>
      </p:sp>
      <p:sp>
        <p:nvSpPr>
          <p:cNvPr id="20484" name="Rectangle 11"/>
          <p:cNvSpPr>
            <a:spLocks noChangeArrowheads="1"/>
          </p:cNvSpPr>
          <p:nvPr/>
        </p:nvSpPr>
        <p:spPr bwMode="auto">
          <a:xfrm>
            <a:off x="1652588" y="5872491"/>
            <a:ext cx="7158064" cy="369887"/>
          </a:xfrm>
          <a:prstGeom prst="rect">
            <a:avLst/>
          </a:prstGeom>
          <a:noFill/>
          <a:ln w="12700">
            <a:noFill/>
            <a:miter lim="800000"/>
            <a:headEnd/>
            <a:tailEnd/>
          </a:ln>
        </p:spPr>
        <p:txBody>
          <a:bodyPr wrap="square" lIns="36000" tIns="0" rIns="36000" bIns="0">
            <a:spAutoFit/>
          </a:bodyPr>
          <a:lstStyle/>
          <a:p>
            <a:pPr algn="l">
              <a:spcBef>
                <a:spcPct val="0"/>
              </a:spcBef>
            </a:pPr>
            <a:r>
              <a:rPr lang="pl-PL" i="1" dirty="0">
                <a:solidFill>
                  <a:srgbClr val="808080"/>
                </a:solidFill>
              </a:rPr>
              <a:t>Podstawa: osoby, które w momencie wyjazdu nie były zatrudnione a przed wyjazdem szukały pracy w swoim regionie </a:t>
            </a:r>
            <a:r>
              <a:rPr lang="pl-PL" i="1" dirty="0" smtClean="0">
                <a:solidFill>
                  <a:srgbClr val="808080"/>
                </a:solidFill>
              </a:rPr>
              <a:t>N=52</a:t>
            </a:r>
            <a:endParaRPr lang="pl-PL" i="1" dirty="0">
              <a:solidFill>
                <a:srgbClr val="808080"/>
              </a:solidFill>
            </a:endParaRPr>
          </a:p>
        </p:txBody>
      </p:sp>
      <p:graphicFrame>
        <p:nvGraphicFramePr>
          <p:cNvPr id="20482" name="Object 7"/>
          <p:cNvGraphicFramePr>
            <a:graphicFrameLocks/>
          </p:cNvGraphicFramePr>
          <p:nvPr/>
        </p:nvGraphicFramePr>
        <p:xfrm>
          <a:off x="850900" y="1701800"/>
          <a:ext cx="6515100" cy="3454400"/>
        </p:xfrm>
        <a:graphic>
          <a:graphicData uri="http://schemas.openxmlformats.org/presentationml/2006/ole">
            <p:oleObj spid="_x0000_s20482" name="Wykres" r:id="rId4" imgW="6181725" imgH="3295650" progId="MSGraph.Chart.8">
              <p:embed followColorScheme="full"/>
            </p:oleObj>
          </a:graphicData>
        </a:graphic>
      </p:graphicFrame>
      <p:sp>
        <p:nvSpPr>
          <p:cNvPr id="20485" name="Rectangle 4"/>
          <p:cNvSpPr>
            <a:spLocks noChangeArrowheads="1"/>
          </p:cNvSpPr>
          <p:nvPr/>
        </p:nvSpPr>
        <p:spPr bwMode="auto">
          <a:xfrm>
            <a:off x="952500" y="5143512"/>
            <a:ext cx="8753475" cy="514738"/>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smtClean="0">
                <a:solidFill>
                  <a:srgbClr val="C00000"/>
                </a:solidFill>
              </a:rPr>
              <a:t>87% </a:t>
            </a:r>
            <a:r>
              <a:rPr lang="pl-PL" b="1" dirty="0">
                <a:solidFill>
                  <a:srgbClr val="C00000"/>
                </a:solidFill>
              </a:rPr>
              <a:t>osób </a:t>
            </a:r>
            <a:r>
              <a:rPr lang="pl-PL" b="1" dirty="0" smtClean="0">
                <a:solidFill>
                  <a:srgbClr val="C00000"/>
                </a:solidFill>
              </a:rPr>
              <a:t>poszukiwało pracy w </a:t>
            </a:r>
            <a:r>
              <a:rPr lang="pl-PL" b="1" dirty="0">
                <a:solidFill>
                  <a:srgbClr val="C00000"/>
                </a:solidFill>
              </a:rPr>
              <a:t>swoim województwie </a:t>
            </a:r>
            <a:r>
              <a:rPr lang="pl-PL" b="1" dirty="0" smtClean="0">
                <a:solidFill>
                  <a:srgbClr val="C00000"/>
                </a:solidFill>
              </a:rPr>
              <a:t>przez PUP, 63% pytało znajomych, a 38% odwiedzało pracodawców w swojej okolicy.</a:t>
            </a:r>
            <a:endParaRPr lang="pl-PL" b="1" dirty="0">
              <a:solidFill>
                <a:srgbClr val="C00000"/>
              </a:solidFill>
            </a:endParaRPr>
          </a:p>
        </p:txBody>
      </p:sp>
      <p:sp>
        <p:nvSpPr>
          <p:cNvPr id="37894" name="Rectangle 6"/>
          <p:cNvSpPr>
            <a:spLocks noChangeArrowheads="1"/>
          </p:cNvSpPr>
          <p:nvPr/>
        </p:nvSpPr>
        <p:spPr bwMode="auto">
          <a:xfrm>
            <a:off x="1239279" y="1411288"/>
            <a:ext cx="3939146" cy="192360"/>
          </a:xfrm>
          <a:prstGeom prst="rect">
            <a:avLst/>
          </a:prstGeom>
          <a:noFill/>
          <a:ln w="12700">
            <a:noFill/>
            <a:miter lim="800000"/>
            <a:headEnd/>
            <a:tailEnd/>
          </a:ln>
        </p:spPr>
        <p:txBody>
          <a:bodyPr wrap="none" lIns="36000" tIns="0" rIns="36000" bIns="0">
            <a:spAutoFit/>
          </a:bodyPr>
          <a:lstStyle/>
          <a:p>
            <a:pPr algn="r">
              <a:defRPr/>
            </a:pPr>
            <a:r>
              <a:rPr lang="pl-PL" sz="1250" b="1" dirty="0">
                <a:solidFill>
                  <a:srgbClr val="AF000A"/>
                </a:solidFill>
              </a:rPr>
              <a:t>Sposoby poszukiwania pracy w </a:t>
            </a:r>
            <a:r>
              <a:rPr lang="pl-PL" sz="1250" b="1" dirty="0" smtClean="0">
                <a:solidFill>
                  <a:srgbClr val="AF000A"/>
                </a:solidFill>
              </a:rPr>
              <a:t>województwie </a:t>
            </a:r>
            <a:endParaRPr lang="pl-PL" sz="1250" b="1" dirty="0">
              <a:solidFill>
                <a:srgbClr val="AF000A"/>
              </a:solidFill>
            </a:endParaRPr>
          </a:p>
        </p:txBody>
      </p:sp>
      <p:sp>
        <p:nvSpPr>
          <p:cNvPr id="20487" name="Rectangle 11"/>
          <p:cNvSpPr>
            <a:spLocks noChangeArrowheads="1"/>
          </p:cNvSpPr>
          <p:nvPr/>
        </p:nvSpPr>
        <p:spPr bwMode="auto">
          <a:xfrm>
            <a:off x="1646238" y="6538913"/>
            <a:ext cx="5761037" cy="185737"/>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P16 W jaki sposób szukał(a) Pan(i) pracy?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3"/>
          <p:cNvSpPr>
            <a:spLocks noGrp="1" noChangeArrowheads="1"/>
          </p:cNvSpPr>
          <p:nvPr>
            <p:ph type="sldNum" sz="quarter" idx="10"/>
          </p:nvPr>
        </p:nvSpPr>
        <p:spPr>
          <a:ln/>
        </p:spPr>
        <p:txBody>
          <a:bodyPr/>
          <a:lstStyle/>
          <a:p>
            <a:fld id="{3EC22A81-FE8E-472F-8DF4-DA11B0BF8A32}" type="slidenum">
              <a:rPr lang="pl-PL"/>
              <a:pPr/>
              <a:t>32</a:t>
            </a:fld>
            <a:endParaRPr lang="pl-PL" dirty="0"/>
          </a:p>
        </p:txBody>
      </p:sp>
      <p:sp>
        <p:nvSpPr>
          <p:cNvPr id="21508" name="Rectangle 2"/>
          <p:cNvSpPr>
            <a:spLocks noGrp="1" noChangeArrowheads="1"/>
          </p:cNvSpPr>
          <p:nvPr>
            <p:ph type="title" idx="4294967295"/>
          </p:nvPr>
        </p:nvSpPr>
        <p:spPr>
          <a:xfrm>
            <a:off x="1335088" y="765175"/>
            <a:ext cx="7086600" cy="322263"/>
          </a:xfrm>
          <a:noFill/>
        </p:spPr>
        <p:txBody>
          <a:bodyPr wrap="square">
            <a:spAutoFit/>
          </a:bodyPr>
          <a:lstStyle/>
          <a:p>
            <a:r>
              <a:rPr lang="pl-PL" sz="1500" b="1" smtClean="0"/>
              <a:t>Poszukiwania możliwości pracy w miejscu zamieszkania i poza nim </a:t>
            </a:r>
          </a:p>
        </p:txBody>
      </p:sp>
      <p:sp>
        <p:nvSpPr>
          <p:cNvPr id="21509" name="Rectangle 11"/>
          <p:cNvSpPr>
            <a:spLocks noChangeArrowheads="1"/>
          </p:cNvSpPr>
          <p:nvPr/>
        </p:nvSpPr>
        <p:spPr bwMode="auto">
          <a:xfrm>
            <a:off x="1635125" y="5786454"/>
            <a:ext cx="3379788" cy="554038"/>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osoby, które w momencie wyjazdu nie były zatrudnione a przed wyjazdem szukały pracy w swoim regionie i w kraju </a:t>
            </a:r>
            <a:r>
              <a:rPr lang="pl-PL" b="1" i="1" dirty="0" smtClean="0">
                <a:solidFill>
                  <a:srgbClr val="FF0000"/>
                </a:solidFill>
              </a:rPr>
              <a:t>N=14</a:t>
            </a:r>
            <a:endParaRPr lang="pl-PL" b="1" i="1" dirty="0">
              <a:solidFill>
                <a:srgbClr val="FF0000"/>
              </a:solidFill>
            </a:endParaRPr>
          </a:p>
        </p:txBody>
      </p:sp>
      <p:graphicFrame>
        <p:nvGraphicFramePr>
          <p:cNvPr id="21506" name="Object 7"/>
          <p:cNvGraphicFramePr>
            <a:graphicFrameLocks/>
          </p:cNvGraphicFramePr>
          <p:nvPr/>
        </p:nvGraphicFramePr>
        <p:xfrm>
          <a:off x="809596" y="1485900"/>
          <a:ext cx="4533900" cy="3759200"/>
        </p:xfrm>
        <a:graphic>
          <a:graphicData uri="http://schemas.openxmlformats.org/presentationml/2006/ole">
            <p:oleObj spid="_x0000_s21506" name="Wykres" r:id="rId4" imgW="4295887" imgH="3581377" progId="MSGraph.Chart.8">
              <p:embed followColorScheme="full"/>
            </p:oleObj>
          </a:graphicData>
        </a:graphic>
      </p:graphicFrame>
      <p:sp>
        <p:nvSpPr>
          <p:cNvPr id="21510" name="Rectangle 4"/>
          <p:cNvSpPr>
            <a:spLocks noChangeArrowheads="1"/>
          </p:cNvSpPr>
          <p:nvPr/>
        </p:nvSpPr>
        <p:spPr bwMode="auto">
          <a:xfrm>
            <a:off x="952500" y="5231056"/>
            <a:ext cx="8235950" cy="483960"/>
          </a:xfrm>
          <a:prstGeom prst="rect">
            <a:avLst/>
          </a:prstGeom>
          <a:noFill/>
          <a:ln w="38100" cmpd="dbl" algn="ctr">
            <a:solidFill>
              <a:srgbClr val="777777"/>
            </a:solidFill>
            <a:miter lim="800000"/>
            <a:headEnd/>
            <a:tailEnd/>
          </a:ln>
        </p:spPr>
        <p:txBody>
          <a:bodyPr lIns="72000" tIns="72000" rIns="72000" bIns="72000">
            <a:spAutoFit/>
          </a:bodyPr>
          <a:lstStyle/>
          <a:p>
            <a:pPr algn="l">
              <a:spcBef>
                <a:spcPts val="0"/>
              </a:spcBef>
              <a:spcAft>
                <a:spcPts val="0"/>
              </a:spcAft>
            </a:pPr>
            <a:r>
              <a:rPr lang="pl-PL" sz="1100" b="1" dirty="0">
                <a:solidFill>
                  <a:srgbClr val="C00000"/>
                </a:solidFill>
              </a:rPr>
              <a:t>Poszukiwania pracy </a:t>
            </a:r>
            <a:r>
              <a:rPr lang="pl-PL" sz="1100" b="1" dirty="0" smtClean="0">
                <a:solidFill>
                  <a:srgbClr val="C00000"/>
                </a:solidFill>
              </a:rPr>
              <a:t>w kraju koncentrują </a:t>
            </a:r>
            <a:r>
              <a:rPr lang="pl-PL" sz="1100" b="1" dirty="0">
                <a:solidFill>
                  <a:srgbClr val="C00000"/>
                </a:solidFill>
              </a:rPr>
              <a:t>się </a:t>
            </a:r>
            <a:r>
              <a:rPr lang="pl-PL" sz="1100" b="1" dirty="0" smtClean="0">
                <a:solidFill>
                  <a:srgbClr val="C00000"/>
                </a:solidFill>
              </a:rPr>
              <a:t>głównie </a:t>
            </a:r>
            <a:r>
              <a:rPr lang="pl-PL" sz="1100" b="1" dirty="0">
                <a:solidFill>
                  <a:srgbClr val="C00000"/>
                </a:solidFill>
              </a:rPr>
              <a:t>na </a:t>
            </a:r>
            <a:r>
              <a:rPr lang="pl-PL" sz="1100" b="1" dirty="0" smtClean="0">
                <a:solidFill>
                  <a:srgbClr val="C00000"/>
                </a:solidFill>
              </a:rPr>
              <a:t>pytaniu znajomych oraz szukają przez Internet (po 8 osób). Za granicą badani pytają znajomych, rodziny oraz szukają pracy przez Internet (po 1 osobie).</a:t>
            </a:r>
            <a:endParaRPr lang="pl-PL" sz="1100" b="1" dirty="0">
              <a:solidFill>
                <a:srgbClr val="C00000"/>
              </a:solidFill>
            </a:endParaRPr>
          </a:p>
        </p:txBody>
      </p:sp>
      <p:graphicFrame>
        <p:nvGraphicFramePr>
          <p:cNvPr id="21507" name="Object 3"/>
          <p:cNvGraphicFramePr>
            <a:graphicFrameLocks/>
          </p:cNvGraphicFramePr>
          <p:nvPr/>
        </p:nvGraphicFramePr>
        <p:xfrm>
          <a:off x="4953000" y="1643050"/>
          <a:ext cx="4572000" cy="3697288"/>
        </p:xfrm>
        <a:graphic>
          <a:graphicData uri="http://schemas.openxmlformats.org/presentationml/2006/ole">
            <p:oleObj spid="_x0000_s21507" name="Wykres" r:id="rId5" imgW="4371908" imgH="3533693" progId="MSGraph.Chart.8">
              <p:embed followColorScheme="full"/>
            </p:oleObj>
          </a:graphicData>
        </a:graphic>
      </p:graphicFrame>
      <p:sp>
        <p:nvSpPr>
          <p:cNvPr id="39943" name="Rectangle 6"/>
          <p:cNvSpPr>
            <a:spLocks noChangeArrowheads="1"/>
          </p:cNvSpPr>
          <p:nvPr/>
        </p:nvSpPr>
        <p:spPr bwMode="auto">
          <a:xfrm>
            <a:off x="5681663" y="1196149"/>
            <a:ext cx="3303587" cy="192088"/>
          </a:xfrm>
          <a:prstGeom prst="rect">
            <a:avLst/>
          </a:prstGeom>
          <a:noFill/>
          <a:ln w="12700">
            <a:noFill/>
            <a:miter lim="800000"/>
            <a:headEnd/>
            <a:tailEnd/>
          </a:ln>
        </p:spPr>
        <p:txBody>
          <a:bodyPr wrap="none" lIns="36000" tIns="0" rIns="36000" bIns="0">
            <a:spAutoFit/>
          </a:bodyPr>
          <a:lstStyle/>
          <a:p>
            <a:pPr algn="l">
              <a:defRPr/>
            </a:pPr>
            <a:r>
              <a:rPr lang="pl-PL" sz="1250" b="1" dirty="0">
                <a:solidFill>
                  <a:srgbClr val="AF000A"/>
                </a:solidFill>
              </a:rPr>
              <a:t>Sposoby poszukiwania pracy za granicą </a:t>
            </a:r>
          </a:p>
        </p:txBody>
      </p:sp>
      <p:sp>
        <p:nvSpPr>
          <p:cNvPr id="39944" name="Rectangle 6"/>
          <p:cNvSpPr>
            <a:spLocks noChangeArrowheads="1"/>
          </p:cNvSpPr>
          <p:nvPr/>
        </p:nvSpPr>
        <p:spPr bwMode="auto">
          <a:xfrm>
            <a:off x="1208088" y="1193156"/>
            <a:ext cx="3424237" cy="384175"/>
          </a:xfrm>
          <a:prstGeom prst="rect">
            <a:avLst/>
          </a:prstGeom>
          <a:noFill/>
          <a:ln w="12700">
            <a:noFill/>
            <a:miter lim="800000"/>
            <a:headEnd/>
            <a:tailEnd/>
          </a:ln>
        </p:spPr>
        <p:txBody>
          <a:bodyPr lIns="36000" tIns="0" rIns="36000" bIns="0">
            <a:spAutoFit/>
          </a:bodyPr>
          <a:lstStyle/>
          <a:p>
            <a:pPr algn="l">
              <a:defRPr/>
            </a:pPr>
            <a:r>
              <a:rPr lang="pl-PL" sz="1250" b="1" dirty="0">
                <a:solidFill>
                  <a:srgbClr val="AF000A"/>
                </a:solidFill>
              </a:rPr>
              <a:t>Sposoby poszukiwania pracy w innych regionach kraju </a:t>
            </a:r>
          </a:p>
        </p:txBody>
      </p:sp>
      <p:sp>
        <p:nvSpPr>
          <p:cNvPr id="21513" name="Rectangle 11"/>
          <p:cNvSpPr>
            <a:spLocks noChangeArrowheads="1"/>
          </p:cNvSpPr>
          <p:nvPr/>
        </p:nvSpPr>
        <p:spPr bwMode="auto">
          <a:xfrm>
            <a:off x="1638300" y="6577013"/>
            <a:ext cx="5761038"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P16 W jaki sposób szukał(a) Pan(i) pracy? </a:t>
            </a:r>
          </a:p>
        </p:txBody>
      </p:sp>
      <p:sp>
        <p:nvSpPr>
          <p:cNvPr id="21514" name="Rectangle 11"/>
          <p:cNvSpPr>
            <a:spLocks noChangeArrowheads="1"/>
          </p:cNvSpPr>
          <p:nvPr/>
        </p:nvSpPr>
        <p:spPr bwMode="auto">
          <a:xfrm>
            <a:off x="5445125" y="5786454"/>
            <a:ext cx="3379788" cy="554038"/>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osoby, które w momencie wyjazdu nie były zatrudnione a przed wyjazdem szukały pracy w swoim regionie i zagranicą </a:t>
            </a:r>
            <a:r>
              <a:rPr lang="pl-PL" b="1" i="1" dirty="0" smtClean="0">
                <a:solidFill>
                  <a:srgbClr val="FF0000"/>
                </a:solidFill>
              </a:rPr>
              <a:t>N=2</a:t>
            </a:r>
            <a:endParaRPr lang="pl-PL" b="1" i="1" dirty="0">
              <a:solidFill>
                <a:srgbClr val="FF0000"/>
              </a:solidFill>
            </a:endParaRPr>
          </a:p>
        </p:txBody>
      </p:sp>
      <p:sp>
        <p:nvSpPr>
          <p:cNvPr id="17" name="Rectangle 11"/>
          <p:cNvSpPr>
            <a:spLocks noChangeArrowheads="1"/>
          </p:cNvSpPr>
          <p:nvPr/>
        </p:nvSpPr>
        <p:spPr bwMode="auto">
          <a:xfrm>
            <a:off x="5953132" y="6517721"/>
            <a:ext cx="2857520" cy="307777"/>
          </a:xfrm>
          <a:prstGeom prst="rect">
            <a:avLst/>
          </a:prstGeom>
          <a:noFill/>
          <a:ln w="12700">
            <a:noFill/>
            <a:miter lim="800000"/>
            <a:headEnd/>
            <a:tailEnd/>
          </a:ln>
        </p:spPr>
        <p:txBody>
          <a:bodyPr wrap="square" lIns="36000" tIns="0" rIns="36000" bIns="0">
            <a:spAutoFit/>
          </a:bodyPr>
          <a:lstStyle/>
          <a:p>
            <a:pPr algn="r">
              <a:spcBef>
                <a:spcPct val="0"/>
              </a:spcBef>
            </a:pPr>
            <a:r>
              <a:rPr lang="pl-PL" sz="1000" i="1" dirty="0" smtClean="0">
                <a:solidFill>
                  <a:srgbClr val="808080"/>
                </a:solidFill>
              </a:rPr>
              <a:t>Dla wykresów o podstawach poniżej n=20 dane przedstawione są za pomocą liczebności</a:t>
            </a:r>
            <a:endParaRPr lang="pl-PL" sz="1000" i="1" dirty="0">
              <a:solidFill>
                <a:srgbClr val="808080"/>
              </a:solidFill>
            </a:endParaRPr>
          </a:p>
        </p:txBody>
      </p:sp>
      <p:sp>
        <p:nvSpPr>
          <p:cNvPr id="14" name="Rectangle 11"/>
          <p:cNvSpPr>
            <a:spLocks noChangeArrowheads="1"/>
          </p:cNvSpPr>
          <p:nvPr/>
        </p:nvSpPr>
        <p:spPr bwMode="auto">
          <a:xfrm>
            <a:off x="3667116" y="1805846"/>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8 osób</a:t>
            </a:r>
            <a:endParaRPr lang="pl-PL" i="1" dirty="0"/>
          </a:p>
        </p:txBody>
      </p:sp>
      <p:sp>
        <p:nvSpPr>
          <p:cNvPr id="20" name="Rectangle 11"/>
          <p:cNvSpPr>
            <a:spLocks noChangeArrowheads="1"/>
          </p:cNvSpPr>
          <p:nvPr/>
        </p:nvSpPr>
        <p:spPr bwMode="auto">
          <a:xfrm>
            <a:off x="3647660" y="2416262"/>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8 osób</a:t>
            </a:r>
            <a:endParaRPr lang="pl-PL" i="1" dirty="0"/>
          </a:p>
        </p:txBody>
      </p:sp>
      <p:sp>
        <p:nvSpPr>
          <p:cNvPr id="21" name="Rectangle 11"/>
          <p:cNvSpPr>
            <a:spLocks noChangeArrowheads="1"/>
          </p:cNvSpPr>
          <p:nvPr/>
        </p:nvSpPr>
        <p:spPr bwMode="auto">
          <a:xfrm>
            <a:off x="2842386" y="2991108"/>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4 osoby</a:t>
            </a:r>
            <a:endParaRPr lang="pl-PL" i="1" dirty="0"/>
          </a:p>
        </p:txBody>
      </p:sp>
      <p:sp>
        <p:nvSpPr>
          <p:cNvPr id="22" name="Rectangle 11"/>
          <p:cNvSpPr>
            <a:spLocks noChangeArrowheads="1"/>
          </p:cNvSpPr>
          <p:nvPr/>
        </p:nvSpPr>
        <p:spPr bwMode="auto">
          <a:xfrm>
            <a:off x="2616758" y="3571876"/>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3 osoby</a:t>
            </a:r>
            <a:endParaRPr lang="pl-PL" i="1" dirty="0"/>
          </a:p>
        </p:txBody>
      </p:sp>
      <p:sp>
        <p:nvSpPr>
          <p:cNvPr id="23" name="Rectangle 11"/>
          <p:cNvSpPr>
            <a:spLocks noChangeArrowheads="1"/>
          </p:cNvSpPr>
          <p:nvPr/>
        </p:nvSpPr>
        <p:spPr bwMode="auto">
          <a:xfrm>
            <a:off x="2400688" y="4205554"/>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2 osoby</a:t>
            </a:r>
            <a:endParaRPr lang="pl-PL" i="1" dirty="0"/>
          </a:p>
        </p:txBody>
      </p:sp>
      <p:sp>
        <p:nvSpPr>
          <p:cNvPr id="24" name="Rectangle 11"/>
          <p:cNvSpPr>
            <a:spLocks noChangeArrowheads="1"/>
          </p:cNvSpPr>
          <p:nvPr/>
        </p:nvSpPr>
        <p:spPr bwMode="auto">
          <a:xfrm>
            <a:off x="2410416" y="4777058"/>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2 osoby</a:t>
            </a:r>
            <a:endParaRPr lang="pl-PL" i="1" dirty="0"/>
          </a:p>
        </p:txBody>
      </p:sp>
      <p:sp>
        <p:nvSpPr>
          <p:cNvPr id="25" name="Rectangle 11"/>
          <p:cNvSpPr>
            <a:spLocks noChangeArrowheads="1"/>
          </p:cNvSpPr>
          <p:nvPr/>
        </p:nvSpPr>
        <p:spPr bwMode="auto">
          <a:xfrm>
            <a:off x="7453330" y="2175642"/>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
        <p:nvSpPr>
          <p:cNvPr id="26" name="Rectangle 11"/>
          <p:cNvSpPr>
            <a:spLocks noChangeArrowheads="1"/>
          </p:cNvSpPr>
          <p:nvPr/>
        </p:nvSpPr>
        <p:spPr bwMode="auto">
          <a:xfrm>
            <a:off x="7453330" y="3396938"/>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
        <p:nvSpPr>
          <p:cNvPr id="27" name="Rectangle 11"/>
          <p:cNvSpPr>
            <a:spLocks noChangeArrowheads="1"/>
          </p:cNvSpPr>
          <p:nvPr/>
        </p:nvSpPr>
        <p:spPr bwMode="auto">
          <a:xfrm>
            <a:off x="7453330" y="4611384"/>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3"/>
          <p:cNvSpPr>
            <a:spLocks noGrp="1" noChangeArrowheads="1"/>
          </p:cNvSpPr>
          <p:nvPr>
            <p:ph type="sldNum" sz="quarter" idx="10"/>
          </p:nvPr>
        </p:nvSpPr>
        <p:spPr>
          <a:ln/>
        </p:spPr>
        <p:txBody>
          <a:bodyPr/>
          <a:lstStyle/>
          <a:p>
            <a:fld id="{9DF49150-858B-4875-9EBD-F32932083836}" type="slidenum">
              <a:rPr lang="pl-PL"/>
              <a:pPr/>
              <a:t>33</a:t>
            </a:fld>
            <a:endParaRPr lang="pl-PL"/>
          </a:p>
        </p:txBody>
      </p:sp>
      <p:sp>
        <p:nvSpPr>
          <p:cNvPr id="22531" name="Rectangle 2"/>
          <p:cNvSpPr>
            <a:spLocks noGrp="1" noChangeArrowheads="1"/>
          </p:cNvSpPr>
          <p:nvPr>
            <p:ph type="title" idx="4294967295"/>
          </p:nvPr>
        </p:nvSpPr>
        <p:spPr>
          <a:xfrm>
            <a:off x="1358900" y="765175"/>
            <a:ext cx="8045450" cy="323850"/>
          </a:xfrm>
          <a:noFill/>
        </p:spPr>
        <p:txBody>
          <a:bodyPr wrap="square">
            <a:spAutoFit/>
          </a:bodyPr>
          <a:lstStyle/>
          <a:p>
            <a:r>
              <a:rPr lang="pl-PL" sz="1500" b="1" dirty="0" smtClean="0"/>
              <a:t>Sposób znalezienia pracy na migracji  </a:t>
            </a:r>
          </a:p>
        </p:txBody>
      </p:sp>
      <p:sp>
        <p:nvSpPr>
          <p:cNvPr id="22532" name="Rectangle 11"/>
          <p:cNvSpPr>
            <a:spLocks noChangeArrowheads="1"/>
          </p:cNvSpPr>
          <p:nvPr/>
        </p:nvSpPr>
        <p:spPr bwMode="auto">
          <a:xfrm>
            <a:off x="1666875" y="6276975"/>
            <a:ext cx="5761038"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a:t>
            </a:r>
            <a:r>
              <a:rPr lang="pl-PL" i="1" dirty="0" smtClean="0">
                <a:solidFill>
                  <a:srgbClr val="808080"/>
                </a:solidFill>
              </a:rPr>
              <a:t>cała próba  N=100</a:t>
            </a:r>
            <a:endParaRPr lang="pl-PL" i="1" dirty="0">
              <a:solidFill>
                <a:srgbClr val="808080"/>
              </a:solidFill>
            </a:endParaRPr>
          </a:p>
        </p:txBody>
      </p:sp>
      <p:graphicFrame>
        <p:nvGraphicFramePr>
          <p:cNvPr id="22530" name="Object 7"/>
          <p:cNvGraphicFramePr>
            <a:graphicFrameLocks/>
          </p:cNvGraphicFramePr>
          <p:nvPr/>
        </p:nvGraphicFramePr>
        <p:xfrm>
          <a:off x="1023938" y="1428736"/>
          <a:ext cx="6515100" cy="3771900"/>
        </p:xfrm>
        <a:graphic>
          <a:graphicData uri="http://schemas.openxmlformats.org/presentationml/2006/ole">
            <p:oleObj spid="_x0000_s22530" name="Wykres" r:id="rId4" imgW="6181703" imgH="3571985" progId="MSGraph.Chart.8">
              <p:embed followColorScheme="full"/>
            </p:oleObj>
          </a:graphicData>
        </a:graphic>
      </p:graphicFrame>
      <p:sp>
        <p:nvSpPr>
          <p:cNvPr id="22533" name="Rectangle 4"/>
          <p:cNvSpPr>
            <a:spLocks noChangeArrowheads="1"/>
          </p:cNvSpPr>
          <p:nvPr/>
        </p:nvSpPr>
        <p:spPr bwMode="auto">
          <a:xfrm>
            <a:off x="1238250" y="5286375"/>
            <a:ext cx="8039100" cy="314683"/>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sz="1100" b="1" dirty="0" smtClean="0">
                <a:solidFill>
                  <a:srgbClr val="C00000"/>
                </a:solidFill>
              </a:rPr>
              <a:t>51% </a:t>
            </a:r>
            <a:r>
              <a:rPr lang="pl-PL" sz="1100" b="1" dirty="0">
                <a:solidFill>
                  <a:srgbClr val="C00000"/>
                </a:solidFill>
              </a:rPr>
              <a:t>migrantów </a:t>
            </a:r>
            <a:r>
              <a:rPr lang="pl-PL" sz="1100" b="1" dirty="0" smtClean="0">
                <a:solidFill>
                  <a:srgbClr val="C00000"/>
                </a:solidFill>
              </a:rPr>
              <a:t>znalazło </a:t>
            </a:r>
            <a:r>
              <a:rPr lang="pl-PL" sz="1100" b="1" dirty="0">
                <a:solidFill>
                  <a:srgbClr val="C00000"/>
                </a:solidFill>
              </a:rPr>
              <a:t>ostatnią pracę na migracji </a:t>
            </a:r>
            <a:r>
              <a:rPr lang="pl-PL" sz="1100" b="1" dirty="0" smtClean="0">
                <a:solidFill>
                  <a:srgbClr val="C00000"/>
                </a:solidFill>
              </a:rPr>
              <a:t>przez znajomych, a kolejnym 13% pomogła rodzina.</a:t>
            </a:r>
            <a:endParaRPr lang="pl-PL" sz="1100" b="1" dirty="0">
              <a:solidFill>
                <a:srgbClr val="C00000"/>
              </a:solidFill>
            </a:endParaRPr>
          </a:p>
        </p:txBody>
      </p:sp>
      <p:sp>
        <p:nvSpPr>
          <p:cNvPr id="22534" name="Rectangle 11"/>
          <p:cNvSpPr>
            <a:spLocks noChangeArrowheads="1"/>
          </p:cNvSpPr>
          <p:nvPr/>
        </p:nvSpPr>
        <p:spPr bwMode="auto">
          <a:xfrm>
            <a:off x="1666875" y="6492875"/>
            <a:ext cx="5761038"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P18. W jaki sposób znalazł(a) Pan(i) pracę do której Pan(i) ostatnio wyjechał(a)?</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3"/>
          <p:cNvSpPr>
            <a:spLocks noGrp="1" noChangeArrowheads="1"/>
          </p:cNvSpPr>
          <p:nvPr>
            <p:ph type="sldNum" sz="quarter" idx="10"/>
          </p:nvPr>
        </p:nvSpPr>
        <p:spPr>
          <a:ln/>
        </p:spPr>
        <p:txBody>
          <a:bodyPr/>
          <a:lstStyle/>
          <a:p>
            <a:fld id="{4998CB99-B2E9-41D6-BF4B-8FB980296E32}" type="slidenum">
              <a:rPr lang="pl-PL"/>
              <a:pPr/>
              <a:t>34</a:t>
            </a:fld>
            <a:endParaRPr lang="pl-PL"/>
          </a:p>
        </p:txBody>
      </p:sp>
      <p:sp>
        <p:nvSpPr>
          <p:cNvPr id="71682" name="Rectangle 3"/>
          <p:cNvSpPr>
            <a:spLocks noChangeArrowheads="1"/>
          </p:cNvSpPr>
          <p:nvPr/>
        </p:nvSpPr>
        <p:spPr bwMode="auto">
          <a:xfrm>
            <a:off x="1281113" y="3284538"/>
            <a:ext cx="7848600" cy="833437"/>
          </a:xfrm>
          <a:prstGeom prst="rect">
            <a:avLst/>
          </a:prstGeom>
          <a:noFill/>
          <a:ln w="9525">
            <a:noFill/>
            <a:miter lim="800000"/>
            <a:headEnd/>
            <a:tailEnd/>
          </a:ln>
        </p:spPr>
        <p:txBody>
          <a:bodyPr rIns="414000"/>
          <a:lstStyle/>
          <a:p>
            <a:pPr marL="342900" indent="-342900" eaLnBrk="0" hangingPunct="0">
              <a:spcBef>
                <a:spcPct val="20000"/>
              </a:spcBef>
              <a:buClr>
                <a:srgbClr val="C8050A"/>
              </a:buClr>
            </a:pPr>
            <a:r>
              <a:rPr lang="pl-PL" sz="2400" b="1" i="1">
                <a:latin typeface="Arial" pitchFamily="34" charset="0"/>
              </a:rPr>
              <a:t> Motywy decyzji o migracji</a:t>
            </a:r>
          </a:p>
        </p:txBody>
      </p:sp>
    </p:spTree>
  </p:cSld>
  <p:clrMapOvr>
    <a:masterClrMapping/>
  </p:clrMapOvr>
  <p:transition>
    <p:randomBa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3"/>
          <p:cNvSpPr>
            <a:spLocks noGrp="1" noChangeArrowheads="1"/>
          </p:cNvSpPr>
          <p:nvPr>
            <p:ph type="sldNum" sz="quarter" idx="10"/>
          </p:nvPr>
        </p:nvSpPr>
        <p:spPr>
          <a:ln/>
        </p:spPr>
        <p:txBody>
          <a:bodyPr/>
          <a:lstStyle/>
          <a:p>
            <a:fld id="{D2D51C96-7CD5-44D5-8B61-F2E66A1400A6}" type="slidenum">
              <a:rPr lang="pl-PL"/>
              <a:pPr/>
              <a:t>35</a:t>
            </a:fld>
            <a:endParaRPr lang="pl-PL"/>
          </a:p>
        </p:txBody>
      </p:sp>
      <p:sp>
        <p:nvSpPr>
          <p:cNvPr id="23555" name="Rectangle 2"/>
          <p:cNvSpPr>
            <a:spLocks noGrp="1" noChangeArrowheads="1"/>
          </p:cNvSpPr>
          <p:nvPr>
            <p:ph type="title" idx="4294967295"/>
          </p:nvPr>
        </p:nvSpPr>
        <p:spPr>
          <a:xfrm>
            <a:off x="1347788" y="765175"/>
            <a:ext cx="7545387" cy="323850"/>
          </a:xfrm>
          <a:noFill/>
        </p:spPr>
        <p:txBody>
          <a:bodyPr wrap="square">
            <a:spAutoFit/>
          </a:bodyPr>
          <a:lstStyle/>
          <a:p>
            <a:r>
              <a:rPr lang="pl-PL" sz="1500" b="1" dirty="0" smtClean="0"/>
              <a:t> Spontanicznie wymieniona przyczyna wyjazdu  </a:t>
            </a:r>
          </a:p>
        </p:txBody>
      </p:sp>
      <p:sp>
        <p:nvSpPr>
          <p:cNvPr id="23556" name="Rectangle 11"/>
          <p:cNvSpPr>
            <a:spLocks noChangeArrowheads="1"/>
          </p:cNvSpPr>
          <p:nvPr/>
        </p:nvSpPr>
        <p:spPr bwMode="auto">
          <a:xfrm>
            <a:off x="1655763" y="6308725"/>
            <a:ext cx="5761037"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a:t>
            </a:r>
            <a:r>
              <a:rPr lang="pl-PL" i="1" dirty="0" smtClean="0">
                <a:solidFill>
                  <a:srgbClr val="808080"/>
                </a:solidFill>
              </a:rPr>
              <a:t>cała próba  N=100</a:t>
            </a:r>
            <a:endParaRPr lang="pl-PL" i="1" dirty="0">
              <a:solidFill>
                <a:srgbClr val="808080"/>
              </a:solidFill>
            </a:endParaRPr>
          </a:p>
        </p:txBody>
      </p:sp>
      <p:graphicFrame>
        <p:nvGraphicFramePr>
          <p:cNvPr id="23554" name="Object 7"/>
          <p:cNvGraphicFramePr>
            <a:graphicFrameLocks/>
          </p:cNvGraphicFramePr>
          <p:nvPr/>
        </p:nvGraphicFramePr>
        <p:xfrm>
          <a:off x="982663" y="1071546"/>
          <a:ext cx="6919912" cy="4503737"/>
        </p:xfrm>
        <a:graphic>
          <a:graphicData uri="http://schemas.openxmlformats.org/presentationml/2006/ole">
            <p:oleObj spid="_x0000_s23554" name="Wykres" r:id="rId4" imgW="6619875" imgH="4305300" progId="MSGraph.Chart.8">
              <p:embed followColorScheme="full"/>
            </p:oleObj>
          </a:graphicData>
        </a:graphic>
      </p:graphicFrame>
      <p:sp>
        <p:nvSpPr>
          <p:cNvPr id="23557" name="Rectangle 4"/>
          <p:cNvSpPr>
            <a:spLocks noChangeArrowheads="1"/>
          </p:cNvSpPr>
          <p:nvPr/>
        </p:nvSpPr>
        <p:spPr bwMode="auto">
          <a:xfrm>
            <a:off x="952500" y="5572140"/>
            <a:ext cx="8753475" cy="653238"/>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sz="1100" b="1" dirty="0">
                <a:solidFill>
                  <a:srgbClr val="C00000"/>
                </a:solidFill>
              </a:rPr>
              <a:t>Podstawową  przyczyną wyjazdu </a:t>
            </a:r>
            <a:r>
              <a:rPr lang="pl-PL" sz="1100" b="1" dirty="0" smtClean="0">
                <a:solidFill>
                  <a:srgbClr val="C00000"/>
                </a:solidFill>
              </a:rPr>
              <a:t>jest przede wszystkim chęć dorobienia (67%). Kolejnym </a:t>
            </a:r>
            <a:r>
              <a:rPr lang="pl-PL" sz="1100" b="1" dirty="0">
                <a:solidFill>
                  <a:srgbClr val="C00000"/>
                </a:solidFill>
              </a:rPr>
              <a:t>istotnym powodem wyjazdu jest </a:t>
            </a:r>
            <a:r>
              <a:rPr lang="pl-PL" sz="1100" b="1" dirty="0" smtClean="0">
                <a:solidFill>
                  <a:srgbClr val="C00000"/>
                </a:solidFill>
              </a:rPr>
              <a:t>niemożność znalezienia pracy w miejscu zamieszkania (53%) oraz w zdecydowanie mniejszym wymiarze – chęć otrzymania lepszej pensji (22%).</a:t>
            </a:r>
            <a:endParaRPr lang="pl-PL" sz="1100" b="1" dirty="0">
              <a:solidFill>
                <a:srgbClr val="C00000"/>
              </a:solidFill>
            </a:endParaRPr>
          </a:p>
        </p:txBody>
      </p:sp>
      <p:sp>
        <p:nvSpPr>
          <p:cNvPr id="23558" name="Rectangle 11"/>
          <p:cNvSpPr>
            <a:spLocks noChangeArrowheads="1"/>
          </p:cNvSpPr>
          <p:nvPr/>
        </p:nvSpPr>
        <p:spPr bwMode="auto">
          <a:xfrm>
            <a:off x="1655763" y="6524625"/>
            <a:ext cx="5761037"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P11A-B. Jaka była przyczyna wyjazdu do pracy? Dlaczego Pan(i) wyjechał(a)?</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3"/>
          <p:cNvSpPr>
            <a:spLocks noGrp="1" noChangeArrowheads="1"/>
          </p:cNvSpPr>
          <p:nvPr>
            <p:ph type="sldNum" sz="quarter" idx="10"/>
          </p:nvPr>
        </p:nvSpPr>
        <p:spPr>
          <a:ln/>
        </p:spPr>
        <p:txBody>
          <a:bodyPr/>
          <a:lstStyle/>
          <a:p>
            <a:fld id="{FC4D3492-BA16-45FC-ACEB-3A30835503EA}" type="slidenum">
              <a:rPr lang="pl-PL"/>
              <a:pPr/>
              <a:t>36</a:t>
            </a:fld>
            <a:endParaRPr lang="pl-PL"/>
          </a:p>
        </p:txBody>
      </p:sp>
      <p:sp>
        <p:nvSpPr>
          <p:cNvPr id="24579" name="Rectangle 2"/>
          <p:cNvSpPr>
            <a:spLocks noGrp="1" noChangeArrowheads="1"/>
          </p:cNvSpPr>
          <p:nvPr>
            <p:ph type="title" idx="4294967295"/>
          </p:nvPr>
        </p:nvSpPr>
        <p:spPr>
          <a:xfrm>
            <a:off x="1336675" y="760413"/>
            <a:ext cx="6473825" cy="323850"/>
          </a:xfrm>
          <a:noFill/>
        </p:spPr>
        <p:txBody>
          <a:bodyPr wrap="square">
            <a:spAutoFit/>
          </a:bodyPr>
          <a:lstStyle/>
          <a:p>
            <a:r>
              <a:rPr lang="pl-PL" sz="1500" b="1" dirty="0" smtClean="0"/>
              <a:t>Wszystkie wymienione przyczyny wyjazdu    </a:t>
            </a:r>
          </a:p>
        </p:txBody>
      </p:sp>
      <p:graphicFrame>
        <p:nvGraphicFramePr>
          <p:cNvPr id="24578" name="Object 7"/>
          <p:cNvGraphicFramePr>
            <a:graphicFrameLocks/>
          </p:cNvGraphicFramePr>
          <p:nvPr/>
        </p:nvGraphicFramePr>
        <p:xfrm>
          <a:off x="928688" y="1133475"/>
          <a:ext cx="7600950" cy="4503738"/>
        </p:xfrm>
        <a:graphic>
          <a:graphicData uri="http://schemas.openxmlformats.org/presentationml/2006/ole">
            <p:oleObj spid="_x0000_s24578" name="Wykres" r:id="rId4" imgW="6886575" imgH="4086225" progId="MSGraph.Chart.8">
              <p:embed followColorScheme="full"/>
            </p:oleObj>
          </a:graphicData>
        </a:graphic>
      </p:graphicFrame>
      <p:sp>
        <p:nvSpPr>
          <p:cNvPr id="24580" name="Rectangle 4"/>
          <p:cNvSpPr>
            <a:spLocks noChangeArrowheads="1"/>
          </p:cNvSpPr>
          <p:nvPr/>
        </p:nvSpPr>
        <p:spPr bwMode="auto">
          <a:xfrm>
            <a:off x="952500" y="5629294"/>
            <a:ext cx="8539163" cy="514738"/>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a:solidFill>
                  <a:srgbClr val="C00000"/>
                </a:solidFill>
              </a:rPr>
              <a:t>Wśród wszystkich przyczyn wyjazdu najczęściej wymieniana jest chęć zarobienia </a:t>
            </a:r>
            <a:r>
              <a:rPr lang="pl-PL" b="1" dirty="0" smtClean="0">
                <a:solidFill>
                  <a:srgbClr val="C00000"/>
                </a:solidFill>
              </a:rPr>
              <a:t>(88%), </a:t>
            </a:r>
            <a:r>
              <a:rPr lang="pl-PL" b="1" dirty="0">
                <a:solidFill>
                  <a:srgbClr val="C00000"/>
                </a:solidFill>
              </a:rPr>
              <a:t>dla </a:t>
            </a:r>
            <a:r>
              <a:rPr lang="pl-PL" b="1" dirty="0" smtClean="0">
                <a:solidFill>
                  <a:srgbClr val="C00000"/>
                </a:solidFill>
              </a:rPr>
              <a:t>67% powodem </a:t>
            </a:r>
            <a:r>
              <a:rPr lang="pl-PL" b="1" dirty="0">
                <a:solidFill>
                  <a:srgbClr val="C00000"/>
                </a:solidFill>
              </a:rPr>
              <a:t>jest </a:t>
            </a:r>
            <a:r>
              <a:rPr lang="pl-PL" b="1" dirty="0" smtClean="0">
                <a:solidFill>
                  <a:srgbClr val="C00000"/>
                </a:solidFill>
              </a:rPr>
              <a:t>chęć lepszych zarobków, a dla 64% - niemożność znalezienia pracy w miejscu zamieszkania.</a:t>
            </a:r>
            <a:endParaRPr lang="pl-PL" b="1" dirty="0">
              <a:solidFill>
                <a:srgbClr val="C00000"/>
              </a:solidFill>
            </a:endParaRPr>
          </a:p>
        </p:txBody>
      </p:sp>
      <p:sp>
        <p:nvSpPr>
          <p:cNvPr id="24581" name="Rectangle 11"/>
          <p:cNvSpPr>
            <a:spLocks noChangeArrowheads="1"/>
          </p:cNvSpPr>
          <p:nvPr/>
        </p:nvSpPr>
        <p:spPr bwMode="auto">
          <a:xfrm>
            <a:off x="1666875" y="6194425"/>
            <a:ext cx="7215188" cy="185738"/>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a:t>
            </a:r>
            <a:r>
              <a:rPr lang="pl-PL" i="1" dirty="0" smtClean="0">
                <a:solidFill>
                  <a:srgbClr val="808080"/>
                </a:solidFill>
              </a:rPr>
              <a:t>cała próba  N=100</a:t>
            </a:r>
            <a:endParaRPr lang="pl-PL" i="1" dirty="0">
              <a:solidFill>
                <a:srgbClr val="808080"/>
              </a:solidFill>
            </a:endParaRPr>
          </a:p>
        </p:txBody>
      </p:sp>
      <p:sp>
        <p:nvSpPr>
          <p:cNvPr id="24582" name="Rectangle 11"/>
          <p:cNvSpPr>
            <a:spLocks noChangeArrowheads="1"/>
          </p:cNvSpPr>
          <p:nvPr/>
        </p:nvSpPr>
        <p:spPr bwMode="auto">
          <a:xfrm>
            <a:off x="1666875" y="6410325"/>
            <a:ext cx="7215188" cy="369888"/>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P11. Proszę spojrzeć na kartę i powiedzieć, który jeszcze z wymienionych tu powodów był dla Pan(i) ważny?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3"/>
          <p:cNvSpPr>
            <a:spLocks noGrp="1" noChangeArrowheads="1"/>
          </p:cNvSpPr>
          <p:nvPr>
            <p:ph type="sldNum" sz="quarter" idx="10"/>
          </p:nvPr>
        </p:nvSpPr>
        <p:spPr>
          <a:ln/>
        </p:spPr>
        <p:txBody>
          <a:bodyPr/>
          <a:lstStyle/>
          <a:p>
            <a:fld id="{445FDA26-78E4-4F1C-B799-99D25E7D1EEC}" type="slidenum">
              <a:rPr lang="pl-PL"/>
              <a:pPr/>
              <a:t>37</a:t>
            </a:fld>
            <a:endParaRPr lang="pl-PL"/>
          </a:p>
        </p:txBody>
      </p:sp>
      <p:sp>
        <p:nvSpPr>
          <p:cNvPr id="25603" name="Rectangle 2"/>
          <p:cNvSpPr>
            <a:spLocks noGrp="1" noChangeArrowheads="1"/>
          </p:cNvSpPr>
          <p:nvPr>
            <p:ph type="title" idx="4294967295"/>
          </p:nvPr>
        </p:nvSpPr>
        <p:spPr>
          <a:xfrm>
            <a:off x="1341438" y="757238"/>
            <a:ext cx="6729412" cy="322262"/>
          </a:xfrm>
          <a:noFill/>
        </p:spPr>
        <p:txBody>
          <a:bodyPr wrap="square">
            <a:spAutoFit/>
          </a:bodyPr>
          <a:lstStyle/>
          <a:p>
            <a:r>
              <a:rPr lang="pl-PL" sz="1500" b="1" dirty="0" smtClean="0"/>
              <a:t>Planowane przeznaczenie zarobionych środków </a:t>
            </a:r>
          </a:p>
        </p:txBody>
      </p:sp>
      <p:graphicFrame>
        <p:nvGraphicFramePr>
          <p:cNvPr id="25602" name="Object 7"/>
          <p:cNvGraphicFramePr>
            <a:graphicFrameLocks/>
          </p:cNvGraphicFramePr>
          <p:nvPr/>
        </p:nvGraphicFramePr>
        <p:xfrm>
          <a:off x="1350963" y="1160463"/>
          <a:ext cx="6961187" cy="4094162"/>
        </p:xfrm>
        <a:graphic>
          <a:graphicData uri="http://schemas.openxmlformats.org/presentationml/2006/ole">
            <p:oleObj spid="_x0000_s25602" name="Wykres" r:id="rId4" imgW="6562882" imgH="3857729" progId="MSGraph.Chart.8">
              <p:embed followColorScheme="full"/>
            </p:oleObj>
          </a:graphicData>
        </a:graphic>
      </p:graphicFrame>
      <p:sp>
        <p:nvSpPr>
          <p:cNvPr id="25604" name="Rectangle 4"/>
          <p:cNvSpPr>
            <a:spLocks noChangeArrowheads="1"/>
          </p:cNvSpPr>
          <p:nvPr/>
        </p:nvSpPr>
        <p:spPr bwMode="auto">
          <a:xfrm>
            <a:off x="1208088" y="5292725"/>
            <a:ext cx="8281987" cy="699404"/>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a:solidFill>
                  <a:srgbClr val="C00000"/>
                </a:solidFill>
              </a:rPr>
              <a:t>Największą grupę migrantów stanowią osoby, które planują przeznaczyć zarobione środki na bieżące potrzeby </a:t>
            </a:r>
            <a:r>
              <a:rPr lang="pl-PL" b="1" dirty="0" smtClean="0">
                <a:solidFill>
                  <a:srgbClr val="C00000"/>
                </a:solidFill>
              </a:rPr>
              <a:t>życiowe (65%). </a:t>
            </a:r>
            <a:r>
              <a:rPr lang="pl-PL" b="1" dirty="0">
                <a:solidFill>
                  <a:srgbClr val="C00000"/>
                </a:solidFill>
              </a:rPr>
              <a:t>Druga co do wielkości grupa planowała wydać zarobione na migracji pieniądze na remont domu/ </a:t>
            </a:r>
            <a:r>
              <a:rPr lang="pl-PL" b="1" dirty="0" smtClean="0">
                <a:solidFill>
                  <a:srgbClr val="C00000"/>
                </a:solidFill>
              </a:rPr>
              <a:t>mieszkania (33%). 12% badanych potrzebuje pieniędzy na kupno samochodu.</a:t>
            </a:r>
            <a:endParaRPr lang="pl-PL" b="1" dirty="0">
              <a:solidFill>
                <a:srgbClr val="C00000"/>
              </a:solidFill>
            </a:endParaRPr>
          </a:p>
        </p:txBody>
      </p:sp>
      <p:sp>
        <p:nvSpPr>
          <p:cNvPr id="25605" name="Rectangle 11"/>
          <p:cNvSpPr>
            <a:spLocks noChangeArrowheads="1"/>
          </p:cNvSpPr>
          <p:nvPr/>
        </p:nvSpPr>
        <p:spPr bwMode="auto">
          <a:xfrm>
            <a:off x="1655763" y="6248400"/>
            <a:ext cx="5761037"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a:t>
            </a:r>
            <a:r>
              <a:rPr lang="pl-PL" i="1" dirty="0" smtClean="0">
                <a:solidFill>
                  <a:srgbClr val="808080"/>
                </a:solidFill>
              </a:rPr>
              <a:t>cała próba  N=100</a:t>
            </a:r>
            <a:endParaRPr lang="pl-PL" i="1" dirty="0">
              <a:solidFill>
                <a:srgbClr val="808080"/>
              </a:solidFill>
            </a:endParaRPr>
          </a:p>
        </p:txBody>
      </p:sp>
      <p:sp>
        <p:nvSpPr>
          <p:cNvPr id="25606" name="Rectangle 11"/>
          <p:cNvSpPr>
            <a:spLocks noChangeArrowheads="1"/>
          </p:cNvSpPr>
          <p:nvPr/>
        </p:nvSpPr>
        <p:spPr bwMode="auto">
          <a:xfrm>
            <a:off x="1655763" y="6464300"/>
            <a:ext cx="5761037"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P12 Na co planował(a) Pan(i) przeznaczyć zarobione środki?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
          <p:cNvPicPr>
            <a:picLocks noChangeArrowheads="1"/>
          </p:cNvPicPr>
          <p:nvPr/>
        </p:nvPicPr>
        <p:blipFill>
          <a:blip r:embed="rId3" cstate="print"/>
          <a:srcRect/>
          <a:stretch>
            <a:fillRect/>
          </a:stretch>
        </p:blipFill>
        <p:spPr bwMode="auto">
          <a:xfrm rot="5400000">
            <a:off x="727626" y="1492560"/>
            <a:ext cx="4690800" cy="3715200"/>
          </a:xfrm>
          <a:prstGeom prst="rect">
            <a:avLst/>
          </a:prstGeom>
          <a:noFill/>
          <a:ln w="9525">
            <a:noFill/>
            <a:miter lim="800000"/>
            <a:headEnd/>
            <a:tailEnd/>
          </a:ln>
        </p:spPr>
      </p:pic>
      <p:sp>
        <p:nvSpPr>
          <p:cNvPr id="35" name="Rectangle 13"/>
          <p:cNvSpPr>
            <a:spLocks noGrp="1" noChangeArrowheads="1"/>
          </p:cNvSpPr>
          <p:nvPr>
            <p:ph type="sldNum" sz="quarter" idx="10"/>
          </p:nvPr>
        </p:nvSpPr>
        <p:spPr>
          <a:ln/>
        </p:spPr>
        <p:txBody>
          <a:bodyPr/>
          <a:lstStyle/>
          <a:p>
            <a:fld id="{7EE494DA-102C-43B5-A692-81CC11D29AF6}" type="slidenum">
              <a:rPr lang="pl-PL"/>
              <a:pPr/>
              <a:t>38</a:t>
            </a:fld>
            <a:endParaRPr lang="pl-PL"/>
          </a:p>
        </p:txBody>
      </p:sp>
      <p:sp>
        <p:nvSpPr>
          <p:cNvPr id="72707" name="Rectangle 11"/>
          <p:cNvSpPr>
            <a:spLocks noChangeArrowheads="1"/>
          </p:cNvSpPr>
          <p:nvPr/>
        </p:nvSpPr>
        <p:spPr bwMode="auto">
          <a:xfrm>
            <a:off x="1666875" y="6524625"/>
            <a:ext cx="7143750" cy="257175"/>
          </a:xfrm>
          <a:prstGeom prst="rect">
            <a:avLst/>
          </a:prstGeom>
          <a:noFill/>
          <a:ln w="12700">
            <a:noFill/>
            <a:miter lim="800000"/>
            <a:headEnd/>
            <a:tailEnd/>
          </a:ln>
        </p:spPr>
        <p:txBody>
          <a:bodyPr lIns="36000" tIns="0" rIns="36000" bIns="0">
            <a:spAutoFit/>
          </a:bodyPr>
          <a:lstStyle/>
          <a:p>
            <a:pPr algn="l">
              <a:lnSpc>
                <a:spcPct val="70000"/>
              </a:lnSpc>
              <a:spcBef>
                <a:spcPct val="0"/>
              </a:spcBef>
            </a:pPr>
            <a:r>
              <a:rPr lang="pl-PL" i="1">
                <a:solidFill>
                  <a:srgbClr val="808080"/>
                </a:solidFill>
              </a:rPr>
              <a:t>P19…o każdej poruszonej kwestii proszę powiedzieć czy jest ona dla Pana(i) ważna, czy też nie….</a:t>
            </a:r>
          </a:p>
          <a:p>
            <a:pPr algn="l">
              <a:lnSpc>
                <a:spcPct val="70000"/>
              </a:lnSpc>
              <a:spcBef>
                <a:spcPct val="0"/>
              </a:spcBef>
            </a:pPr>
            <a:r>
              <a:rPr lang="pl-PL" i="1">
                <a:solidFill>
                  <a:srgbClr val="808080"/>
                </a:solidFill>
              </a:rPr>
              <a:t>P20……przy każdej poruszonej kwestii proszę powiedzieć czy to pasowało do Pana(i) wyjazdu…. </a:t>
            </a:r>
          </a:p>
        </p:txBody>
      </p:sp>
      <p:sp>
        <p:nvSpPr>
          <p:cNvPr id="72708" name="Rectangle 6"/>
          <p:cNvSpPr>
            <a:spLocks noChangeArrowheads="1"/>
          </p:cNvSpPr>
          <p:nvPr/>
        </p:nvSpPr>
        <p:spPr bwMode="auto">
          <a:xfrm>
            <a:off x="889000" y="757238"/>
            <a:ext cx="8985250" cy="230187"/>
          </a:xfrm>
          <a:prstGeom prst="rect">
            <a:avLst/>
          </a:prstGeom>
          <a:noFill/>
          <a:ln w="12700">
            <a:noFill/>
            <a:miter lim="800000"/>
            <a:headEnd/>
            <a:tailEnd/>
          </a:ln>
        </p:spPr>
        <p:txBody>
          <a:bodyPr lIns="36000" tIns="0" rIns="36000" bIns="0">
            <a:spAutoFit/>
          </a:bodyPr>
          <a:lstStyle/>
          <a:p>
            <a:pPr marL="0" lvl="1" algn="l"/>
            <a:r>
              <a:rPr lang="pl-PL" sz="1500" b="1" dirty="0">
                <a:solidFill>
                  <a:srgbClr val="AF000A"/>
                </a:solidFill>
              </a:rPr>
              <a:t>Czynniki istotne przy planowaniu wyjazdu </a:t>
            </a:r>
            <a:r>
              <a:rPr lang="pl-PL" sz="1500" b="1" dirty="0" err="1">
                <a:solidFill>
                  <a:srgbClr val="AF000A"/>
                </a:solidFill>
              </a:rPr>
              <a:t>vs</a:t>
            </a:r>
            <a:r>
              <a:rPr lang="pl-PL" sz="1500" b="1" dirty="0">
                <a:solidFill>
                  <a:srgbClr val="AF000A"/>
                </a:solidFill>
              </a:rPr>
              <a:t> czynniki zaistniałe podczas ostatniego wyjazdu</a:t>
            </a:r>
          </a:p>
        </p:txBody>
      </p:sp>
      <p:sp>
        <p:nvSpPr>
          <p:cNvPr id="72726" name="Rectangle 11"/>
          <p:cNvSpPr>
            <a:spLocks noChangeArrowheads="1"/>
          </p:cNvSpPr>
          <p:nvPr/>
        </p:nvSpPr>
        <p:spPr bwMode="auto">
          <a:xfrm>
            <a:off x="952472" y="1285860"/>
            <a:ext cx="2574925" cy="184150"/>
          </a:xfrm>
          <a:prstGeom prst="rect">
            <a:avLst/>
          </a:prstGeom>
          <a:noFill/>
          <a:ln w="12700">
            <a:noFill/>
            <a:miter lim="800000"/>
            <a:headEnd/>
            <a:tailEnd/>
          </a:ln>
        </p:spPr>
        <p:txBody>
          <a:bodyPr lIns="36000" tIns="0" rIns="36000" bIns="0">
            <a:spAutoFit/>
          </a:bodyPr>
          <a:lstStyle/>
          <a:p>
            <a:pPr algn="l"/>
            <a:r>
              <a:rPr lang="pl-PL" i="1" dirty="0" smtClean="0">
                <a:solidFill>
                  <a:srgbClr val="808080"/>
                </a:solidFill>
              </a:rPr>
              <a:t>Podstawa: cała próba, N=100</a:t>
            </a:r>
            <a:endParaRPr lang="pl-PL" i="1" dirty="0">
              <a:solidFill>
                <a:srgbClr val="808080"/>
              </a:solidFill>
            </a:endParaRPr>
          </a:p>
        </p:txBody>
      </p:sp>
      <p:sp>
        <p:nvSpPr>
          <p:cNvPr id="72727" name="Rectangle 4"/>
          <p:cNvSpPr>
            <a:spLocks noChangeArrowheads="1"/>
          </p:cNvSpPr>
          <p:nvPr/>
        </p:nvSpPr>
        <p:spPr bwMode="auto">
          <a:xfrm>
            <a:off x="1590675" y="5715016"/>
            <a:ext cx="7672388" cy="607071"/>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sz="1000" b="1" dirty="0">
                <a:solidFill>
                  <a:srgbClr val="C00000"/>
                </a:solidFill>
              </a:rPr>
              <a:t>Najważniejszym czynnikiem branym pod uwagę przy wyjeździe jest </a:t>
            </a:r>
            <a:r>
              <a:rPr lang="pl-PL" sz="1000" b="1" dirty="0" smtClean="0">
                <a:solidFill>
                  <a:srgbClr val="C00000"/>
                </a:solidFill>
              </a:rPr>
              <a:t>jak najmniejsze ryzyko związane z wyjazdem oraz dobra praca (po 94% wskazań) – czynniki spełnione. W </a:t>
            </a:r>
            <a:r>
              <a:rPr lang="pl-PL" sz="1000" b="1" dirty="0">
                <a:solidFill>
                  <a:srgbClr val="C00000"/>
                </a:solidFill>
              </a:rPr>
              <a:t>najmniejszym stopniu </a:t>
            </a:r>
            <a:r>
              <a:rPr lang="pl-PL" sz="1000" b="1" dirty="0" smtClean="0">
                <a:solidFill>
                  <a:srgbClr val="C00000"/>
                </a:solidFill>
              </a:rPr>
              <a:t>spełniane możliwość nauczenia się języka obcego, zdobycia doświadczenia zawodowego oraz zdobycia nowych kwalifikacji.</a:t>
            </a:r>
            <a:endParaRPr lang="pl-PL" sz="1000" b="1" dirty="0">
              <a:solidFill>
                <a:srgbClr val="C00000"/>
              </a:solidFill>
            </a:endParaRPr>
          </a:p>
        </p:txBody>
      </p:sp>
      <p:pic>
        <p:nvPicPr>
          <p:cNvPr id="219137" name="Picture 1"/>
          <p:cNvPicPr>
            <a:picLocks noChangeAspect="1" noChangeArrowheads="1"/>
          </p:cNvPicPr>
          <p:nvPr/>
        </p:nvPicPr>
        <p:blipFill>
          <a:blip r:embed="rId4" cstate="print"/>
          <a:srcRect/>
          <a:stretch>
            <a:fillRect/>
          </a:stretch>
        </p:blipFill>
        <p:spPr bwMode="auto">
          <a:xfrm>
            <a:off x="952472" y="1643050"/>
            <a:ext cx="1371600" cy="457200"/>
          </a:xfrm>
          <a:prstGeom prst="rect">
            <a:avLst/>
          </a:prstGeom>
          <a:noFill/>
          <a:ln w="9525">
            <a:noFill/>
            <a:miter lim="800000"/>
            <a:headEnd/>
            <a:tailEnd/>
          </a:ln>
        </p:spPr>
      </p:pic>
      <p:graphicFrame>
        <p:nvGraphicFramePr>
          <p:cNvPr id="46" name="Tabela 45"/>
          <p:cNvGraphicFramePr>
            <a:graphicFrameLocks noGrp="1"/>
          </p:cNvGraphicFramePr>
          <p:nvPr/>
        </p:nvGraphicFramePr>
        <p:xfrm>
          <a:off x="4881562" y="1051053"/>
          <a:ext cx="4357718" cy="4576420"/>
        </p:xfrm>
        <a:graphic>
          <a:graphicData uri="http://schemas.openxmlformats.org/drawingml/2006/table">
            <a:tbl>
              <a:tblPr/>
              <a:tblGrid>
                <a:gridCol w="4357718"/>
              </a:tblGrid>
              <a:tr h="342211">
                <a:tc>
                  <a:txBody>
                    <a:bodyPr/>
                    <a:lstStyle/>
                    <a:p>
                      <a:pPr algn="l" fontAlgn="b"/>
                      <a:r>
                        <a:rPr lang="pl-PL" sz="1100" b="0" i="0" u="none" strike="noStrike" dirty="0">
                          <a:solidFill>
                            <a:srgbClr val="000000"/>
                          </a:solidFill>
                          <a:latin typeface="Czcionka tekstu podstawowego"/>
                        </a:rPr>
                        <a:t>Jak najmniejsze ryzyko związane z wyjazdem</a:t>
                      </a:r>
                    </a:p>
                  </a:txBody>
                  <a:tcPr marL="9525" marR="9525" marT="9525" marB="0" anchor="ctr">
                    <a:lnL>
                      <a:noFill/>
                    </a:lnL>
                    <a:lnR>
                      <a:noFill/>
                    </a:lnR>
                    <a:lnT>
                      <a:noFill/>
                    </a:lnT>
                    <a:lnB>
                      <a:noFill/>
                    </a:lnB>
                    <a:solidFill>
                      <a:srgbClr val="FFFFFF"/>
                    </a:solidFill>
                  </a:tcPr>
                </a:tc>
              </a:tr>
              <a:tr h="324117">
                <a:tc>
                  <a:txBody>
                    <a:bodyPr/>
                    <a:lstStyle/>
                    <a:p>
                      <a:pPr algn="l" fontAlgn="b"/>
                      <a:r>
                        <a:rPr lang="pl-PL" sz="1100" b="0" i="0" u="none" strike="noStrike">
                          <a:solidFill>
                            <a:srgbClr val="000000"/>
                          </a:solidFill>
                          <a:latin typeface="Czcionka tekstu podstawowego"/>
                        </a:rPr>
                        <a:t>Pewna praca</a:t>
                      </a:r>
                    </a:p>
                  </a:txBody>
                  <a:tcPr marL="9525" marR="9525" marT="9525" marB="0" anchor="ctr">
                    <a:lnL>
                      <a:noFill/>
                    </a:lnL>
                    <a:lnR>
                      <a:noFill/>
                    </a:lnR>
                    <a:lnT>
                      <a:noFill/>
                    </a:lnT>
                    <a:lnB>
                      <a:noFill/>
                    </a:lnB>
                    <a:solidFill>
                      <a:srgbClr val="FFFFFF"/>
                    </a:solidFill>
                  </a:tcPr>
                </a:tc>
              </a:tr>
              <a:tr h="324117">
                <a:tc>
                  <a:txBody>
                    <a:bodyPr/>
                    <a:lstStyle/>
                    <a:p>
                      <a:pPr algn="l" fontAlgn="b"/>
                      <a:r>
                        <a:rPr lang="pl-PL" sz="1100" b="0" i="0" u="none" strike="noStrike">
                          <a:solidFill>
                            <a:srgbClr val="000000"/>
                          </a:solidFill>
                          <a:latin typeface="Czcionka tekstu podstawowego"/>
                        </a:rPr>
                        <a:t>Dobre warunki pracy</a:t>
                      </a:r>
                    </a:p>
                  </a:txBody>
                  <a:tcPr marL="9525" marR="9525" marT="9525" marB="0" anchor="ctr">
                    <a:lnL>
                      <a:noFill/>
                    </a:lnL>
                    <a:lnR>
                      <a:noFill/>
                    </a:lnR>
                    <a:lnT>
                      <a:noFill/>
                    </a:lnT>
                    <a:lnB>
                      <a:noFill/>
                    </a:lnB>
                    <a:solidFill>
                      <a:srgbClr val="FFFFFF"/>
                    </a:solidFill>
                  </a:tcPr>
                </a:tc>
              </a:tr>
              <a:tr h="324117">
                <a:tc>
                  <a:txBody>
                    <a:bodyPr/>
                    <a:lstStyle/>
                    <a:p>
                      <a:pPr algn="l" fontAlgn="b"/>
                      <a:r>
                        <a:rPr lang="pl-PL" sz="1100" b="0" i="0" u="none" strike="noStrike">
                          <a:solidFill>
                            <a:srgbClr val="000000"/>
                          </a:solidFill>
                          <a:latin typeface="Czcionka tekstu podstawowego"/>
                        </a:rPr>
                        <a:t>Szacunek pracodawcy wobec pracownika</a:t>
                      </a:r>
                    </a:p>
                  </a:txBody>
                  <a:tcPr marL="9525" marR="9525" marT="9525" marB="0" anchor="ctr">
                    <a:lnL>
                      <a:noFill/>
                    </a:lnL>
                    <a:lnR>
                      <a:noFill/>
                    </a:lnR>
                    <a:lnT>
                      <a:noFill/>
                    </a:lnT>
                    <a:lnB>
                      <a:noFill/>
                    </a:lnB>
                    <a:solidFill>
                      <a:srgbClr val="FFFFFF"/>
                    </a:solidFill>
                  </a:tcPr>
                </a:tc>
              </a:tr>
              <a:tr h="324117">
                <a:tc>
                  <a:txBody>
                    <a:bodyPr/>
                    <a:lstStyle/>
                    <a:p>
                      <a:pPr algn="l" fontAlgn="b"/>
                      <a:r>
                        <a:rPr lang="pl-PL" sz="1100" b="0" i="0" u="none" strike="noStrike">
                          <a:solidFill>
                            <a:srgbClr val="000000"/>
                          </a:solidFill>
                          <a:latin typeface="Czcionka tekstu podstawowego"/>
                        </a:rPr>
                        <a:t>Dobry zarobek</a:t>
                      </a:r>
                    </a:p>
                  </a:txBody>
                  <a:tcPr marL="9525" marR="9525" marT="9525" marB="0" anchor="ctr">
                    <a:lnL>
                      <a:noFill/>
                    </a:lnL>
                    <a:lnR>
                      <a:noFill/>
                    </a:lnR>
                    <a:lnT>
                      <a:noFill/>
                    </a:lnT>
                    <a:lnB>
                      <a:noFill/>
                    </a:lnB>
                    <a:solidFill>
                      <a:srgbClr val="FFFFFF"/>
                    </a:solidFill>
                  </a:tcPr>
                </a:tc>
              </a:tr>
              <a:tr h="324117">
                <a:tc>
                  <a:txBody>
                    <a:bodyPr/>
                    <a:lstStyle/>
                    <a:p>
                      <a:pPr algn="l" fontAlgn="b"/>
                      <a:r>
                        <a:rPr lang="pl-PL" sz="1100" b="0" i="0" u="none" strike="noStrike">
                          <a:solidFill>
                            <a:srgbClr val="000000"/>
                          </a:solidFill>
                          <a:latin typeface="Czcionka tekstu podstawowego"/>
                        </a:rPr>
                        <a:t>Dobry dojazd do domu, łatwość dotarcia do i z miejsca zamieszkania</a:t>
                      </a:r>
                    </a:p>
                  </a:txBody>
                  <a:tcPr marL="9525" marR="9525" marT="9525" marB="0" anchor="ctr">
                    <a:lnL>
                      <a:noFill/>
                    </a:lnL>
                    <a:lnR>
                      <a:noFill/>
                    </a:lnR>
                    <a:lnT>
                      <a:noFill/>
                    </a:lnT>
                    <a:lnB>
                      <a:noFill/>
                    </a:lnB>
                    <a:solidFill>
                      <a:srgbClr val="FFFFFF"/>
                    </a:solidFill>
                  </a:tcPr>
                </a:tc>
              </a:tr>
              <a:tr h="289472">
                <a:tc>
                  <a:txBody>
                    <a:bodyPr/>
                    <a:lstStyle/>
                    <a:p>
                      <a:pPr algn="l" fontAlgn="b"/>
                      <a:r>
                        <a:rPr lang="pl-PL" sz="1100" b="0" i="0" u="none" strike="noStrike">
                          <a:solidFill>
                            <a:srgbClr val="000000"/>
                          </a:solidFill>
                          <a:latin typeface="Czcionka tekstu podstawowego"/>
                        </a:rPr>
                        <a:t>Wzrost pewności siebie, umiejętność poradzenia sobie w każdej sytuacji</a:t>
                      </a:r>
                    </a:p>
                  </a:txBody>
                  <a:tcPr marL="9525" marR="9525" marT="9525" marB="0" anchor="ctr">
                    <a:lnL>
                      <a:noFill/>
                    </a:lnL>
                    <a:lnR>
                      <a:noFill/>
                    </a:lnR>
                    <a:lnT>
                      <a:noFill/>
                    </a:lnT>
                    <a:lnB>
                      <a:noFill/>
                    </a:lnB>
                    <a:solidFill>
                      <a:srgbClr val="FFFFFF"/>
                    </a:solidFill>
                  </a:tcPr>
                </a:tc>
              </a:tr>
              <a:tr h="324117">
                <a:tc>
                  <a:txBody>
                    <a:bodyPr/>
                    <a:lstStyle/>
                    <a:p>
                      <a:pPr algn="l" fontAlgn="b"/>
                      <a:r>
                        <a:rPr lang="pl-PL" sz="1100" b="0" i="0" u="none" strike="noStrike">
                          <a:solidFill>
                            <a:srgbClr val="000000"/>
                          </a:solidFill>
                          <a:latin typeface="Czcionka tekstu podstawowego"/>
                        </a:rPr>
                        <a:t>Komfort życia na migracji „godne życie”</a:t>
                      </a:r>
                    </a:p>
                  </a:txBody>
                  <a:tcPr marL="9525" marR="9525" marT="9525" marB="0" anchor="ctr">
                    <a:lnL>
                      <a:noFill/>
                    </a:lnL>
                    <a:lnR>
                      <a:noFill/>
                    </a:lnR>
                    <a:lnT>
                      <a:noFill/>
                    </a:lnT>
                    <a:lnB>
                      <a:noFill/>
                    </a:lnB>
                    <a:solidFill>
                      <a:srgbClr val="FFFFFF"/>
                    </a:solidFill>
                  </a:tcPr>
                </a:tc>
              </a:tr>
              <a:tr h="324117">
                <a:tc>
                  <a:txBody>
                    <a:bodyPr/>
                    <a:lstStyle/>
                    <a:p>
                      <a:pPr algn="l" fontAlgn="b"/>
                      <a:r>
                        <a:rPr lang="pl-PL" sz="1100" b="0" i="0" u="none" strike="noStrike" dirty="0">
                          <a:solidFill>
                            <a:srgbClr val="000000"/>
                          </a:solidFill>
                          <a:latin typeface="Czcionka tekstu podstawowego"/>
                        </a:rPr>
                        <a:t>Możliwość poznania innej kultury, zwiedzania</a:t>
                      </a:r>
                    </a:p>
                  </a:txBody>
                  <a:tcPr marL="9525" marR="9525" marT="9525" marB="0" anchor="ctr">
                    <a:lnL>
                      <a:noFill/>
                    </a:lnL>
                    <a:lnR>
                      <a:noFill/>
                    </a:lnR>
                    <a:lnT>
                      <a:noFill/>
                    </a:lnT>
                    <a:lnB>
                      <a:noFill/>
                    </a:lnB>
                    <a:solidFill>
                      <a:srgbClr val="FFFFFF"/>
                    </a:solidFill>
                  </a:tcPr>
                </a:tc>
              </a:tr>
              <a:tr h="324117">
                <a:tc>
                  <a:txBody>
                    <a:bodyPr/>
                    <a:lstStyle/>
                    <a:p>
                      <a:pPr algn="l" fontAlgn="b"/>
                      <a:r>
                        <a:rPr lang="pl-PL" sz="1100" b="0" i="0" u="none" strike="noStrike">
                          <a:solidFill>
                            <a:srgbClr val="000000"/>
                          </a:solidFill>
                          <a:latin typeface="Czcionka tekstu podstawowego"/>
                        </a:rPr>
                        <a:t>Legalność pracy</a:t>
                      </a:r>
                    </a:p>
                  </a:txBody>
                  <a:tcPr marL="9525" marR="9525" marT="9525" marB="0" anchor="ctr">
                    <a:lnL>
                      <a:noFill/>
                    </a:lnL>
                    <a:lnR>
                      <a:noFill/>
                    </a:lnR>
                    <a:lnT>
                      <a:noFill/>
                    </a:lnT>
                    <a:lnB>
                      <a:noFill/>
                    </a:lnB>
                    <a:solidFill>
                      <a:srgbClr val="FFFFFF"/>
                    </a:solidFill>
                  </a:tcPr>
                </a:tc>
              </a:tr>
              <a:tr h="324117">
                <a:tc>
                  <a:txBody>
                    <a:bodyPr/>
                    <a:lstStyle/>
                    <a:p>
                      <a:pPr algn="l" fontAlgn="b"/>
                      <a:r>
                        <a:rPr lang="pl-PL" sz="1100" b="0" i="0" u="none" strike="noStrike">
                          <a:solidFill>
                            <a:srgbClr val="000000"/>
                          </a:solidFill>
                          <a:latin typeface="Czcionka tekstu podstawowego"/>
                        </a:rPr>
                        <a:t>Praca wśród Polaków za granicą</a:t>
                      </a:r>
                    </a:p>
                  </a:txBody>
                  <a:tcPr marL="9525" marR="9525" marT="9525" marB="0" anchor="ctr">
                    <a:lnL>
                      <a:noFill/>
                    </a:lnL>
                    <a:lnR>
                      <a:noFill/>
                    </a:lnR>
                    <a:lnT>
                      <a:noFill/>
                    </a:lnT>
                    <a:lnB>
                      <a:noFill/>
                    </a:lnB>
                    <a:solidFill>
                      <a:srgbClr val="FFFFFF"/>
                    </a:solidFill>
                  </a:tcPr>
                </a:tc>
              </a:tr>
              <a:tr h="324117">
                <a:tc>
                  <a:txBody>
                    <a:bodyPr/>
                    <a:lstStyle/>
                    <a:p>
                      <a:pPr algn="l" fontAlgn="b"/>
                      <a:r>
                        <a:rPr lang="pl-PL" sz="1100" b="0" i="0" u="none" strike="noStrike">
                          <a:solidFill>
                            <a:srgbClr val="000000"/>
                          </a:solidFill>
                          <a:latin typeface="Czcionka tekstu podstawowego"/>
                        </a:rPr>
                        <a:t>Możliwość zdobycia doświadczenia zawodowego</a:t>
                      </a:r>
                    </a:p>
                  </a:txBody>
                  <a:tcPr marL="9525" marR="9525" marT="9525" marB="0" anchor="ctr">
                    <a:lnL>
                      <a:noFill/>
                    </a:lnL>
                    <a:lnR>
                      <a:noFill/>
                    </a:lnR>
                    <a:lnT>
                      <a:noFill/>
                    </a:lnT>
                    <a:lnB>
                      <a:noFill/>
                    </a:lnB>
                    <a:solidFill>
                      <a:srgbClr val="FFFFFF"/>
                    </a:solidFill>
                  </a:tcPr>
                </a:tc>
              </a:tr>
              <a:tr h="324117">
                <a:tc>
                  <a:txBody>
                    <a:bodyPr/>
                    <a:lstStyle/>
                    <a:p>
                      <a:pPr algn="l" fontAlgn="b"/>
                      <a:r>
                        <a:rPr lang="pl-PL" sz="1100" b="0" i="0" u="none" strike="noStrike">
                          <a:solidFill>
                            <a:srgbClr val="000000"/>
                          </a:solidFill>
                          <a:latin typeface="Czcionka tekstu podstawowego"/>
                        </a:rPr>
                        <a:t>Możliwość nauczenia się języka obcego</a:t>
                      </a:r>
                    </a:p>
                  </a:txBody>
                  <a:tcPr marL="9525" marR="9525" marT="9525" marB="0" anchor="ctr">
                    <a:lnL>
                      <a:noFill/>
                    </a:lnL>
                    <a:lnR>
                      <a:noFill/>
                    </a:lnR>
                    <a:lnT>
                      <a:noFill/>
                    </a:lnT>
                    <a:lnB>
                      <a:noFill/>
                    </a:lnB>
                    <a:solidFill>
                      <a:srgbClr val="FFFFFF"/>
                    </a:solidFill>
                  </a:tcPr>
                </a:tc>
              </a:tr>
              <a:tr h="324117">
                <a:tc>
                  <a:txBody>
                    <a:bodyPr/>
                    <a:lstStyle/>
                    <a:p>
                      <a:pPr algn="l" fontAlgn="b"/>
                      <a:r>
                        <a:rPr lang="pl-PL" sz="1100" b="0" i="0" u="none" strike="noStrike" dirty="0">
                          <a:solidFill>
                            <a:srgbClr val="000000"/>
                          </a:solidFill>
                          <a:latin typeface="Czcionka tekstu podstawowego"/>
                        </a:rPr>
                        <a:t>Możliwość zdobycia nowych kwalifikacji</a:t>
                      </a:r>
                    </a:p>
                  </a:txBody>
                  <a:tcPr marL="9525" marR="9525" marT="9525" marB="0" anchor="ctr">
                    <a:lnL>
                      <a:noFill/>
                    </a:lnL>
                    <a:lnR>
                      <a:noFill/>
                    </a:lnR>
                    <a:lnT>
                      <a:noFill/>
                    </a:lnT>
                    <a:lnB>
                      <a:noFill/>
                    </a:lnB>
                    <a:solidFill>
                      <a:srgbClr val="FFFFFF"/>
                    </a:solidFill>
                  </a:tcPr>
                </a:tc>
              </a:tr>
            </a:tbl>
          </a:graphicData>
        </a:graphic>
      </p:graphicFrame>
      <p:grpSp>
        <p:nvGrpSpPr>
          <p:cNvPr id="53" name="Grupa 52"/>
          <p:cNvGrpSpPr/>
          <p:nvPr/>
        </p:nvGrpSpPr>
        <p:grpSpPr>
          <a:xfrm>
            <a:off x="1129345" y="976255"/>
            <a:ext cx="4067751" cy="175656"/>
            <a:chOff x="1129345" y="976255"/>
            <a:chExt cx="4067751" cy="175656"/>
          </a:xfrm>
        </p:grpSpPr>
        <p:grpSp>
          <p:nvGrpSpPr>
            <p:cNvPr id="29" name="Grupa 28"/>
            <p:cNvGrpSpPr/>
            <p:nvPr/>
          </p:nvGrpSpPr>
          <p:grpSpPr>
            <a:xfrm>
              <a:off x="1835895" y="981102"/>
              <a:ext cx="3361201" cy="170809"/>
              <a:chOff x="1835895" y="981102"/>
              <a:chExt cx="3361201" cy="170809"/>
            </a:xfrm>
          </p:grpSpPr>
          <p:grpSp>
            <p:nvGrpSpPr>
              <p:cNvPr id="38" name="Group 50"/>
              <p:cNvGrpSpPr>
                <a:grpSpLocks/>
              </p:cNvGrpSpPr>
              <p:nvPr/>
            </p:nvGrpSpPr>
            <p:grpSpPr bwMode="auto">
              <a:xfrm>
                <a:off x="2519070" y="981102"/>
                <a:ext cx="2678026" cy="170809"/>
                <a:chOff x="2013" y="3561"/>
                <a:chExt cx="1218" cy="102"/>
              </a:xfrm>
            </p:grpSpPr>
            <p:sp>
              <p:nvSpPr>
                <p:cNvPr id="39" name="Rectangle 11"/>
                <p:cNvSpPr>
                  <a:spLocks noChangeArrowheads="1"/>
                </p:cNvSpPr>
                <p:nvPr/>
              </p:nvSpPr>
              <p:spPr bwMode="auto">
                <a:xfrm>
                  <a:off x="2486" y="3566"/>
                  <a:ext cx="23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70%</a:t>
                  </a:r>
                </a:p>
              </p:txBody>
            </p:sp>
            <p:sp>
              <p:nvSpPr>
                <p:cNvPr id="40" name="Rectangle 11"/>
                <p:cNvSpPr>
                  <a:spLocks noChangeArrowheads="1"/>
                </p:cNvSpPr>
                <p:nvPr/>
              </p:nvSpPr>
              <p:spPr bwMode="auto">
                <a:xfrm>
                  <a:off x="2013" y="3566"/>
                  <a:ext cx="23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40%</a:t>
                  </a:r>
                </a:p>
              </p:txBody>
            </p:sp>
            <p:sp>
              <p:nvSpPr>
                <p:cNvPr id="41" name="Rectangle 11"/>
                <p:cNvSpPr>
                  <a:spLocks noChangeArrowheads="1"/>
                </p:cNvSpPr>
                <p:nvPr/>
              </p:nvSpPr>
              <p:spPr bwMode="auto">
                <a:xfrm>
                  <a:off x="2172" y="3566"/>
                  <a:ext cx="23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50%</a:t>
                  </a:r>
                </a:p>
              </p:txBody>
            </p:sp>
            <p:sp>
              <p:nvSpPr>
                <p:cNvPr id="42" name="Rectangle 11"/>
                <p:cNvSpPr>
                  <a:spLocks noChangeArrowheads="1"/>
                </p:cNvSpPr>
                <p:nvPr/>
              </p:nvSpPr>
              <p:spPr bwMode="auto">
                <a:xfrm>
                  <a:off x="2330" y="3566"/>
                  <a:ext cx="23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60%</a:t>
                  </a:r>
                </a:p>
              </p:txBody>
            </p:sp>
            <p:sp>
              <p:nvSpPr>
                <p:cNvPr id="43" name="Rectangle 11"/>
                <p:cNvSpPr>
                  <a:spLocks noChangeArrowheads="1"/>
                </p:cNvSpPr>
                <p:nvPr/>
              </p:nvSpPr>
              <p:spPr bwMode="auto">
                <a:xfrm>
                  <a:off x="2641" y="3566"/>
                  <a:ext cx="23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80%</a:t>
                  </a:r>
                </a:p>
              </p:txBody>
            </p:sp>
            <p:sp>
              <p:nvSpPr>
                <p:cNvPr id="44" name="Rectangle 11"/>
                <p:cNvSpPr>
                  <a:spLocks noChangeArrowheads="1"/>
                </p:cNvSpPr>
                <p:nvPr/>
              </p:nvSpPr>
              <p:spPr bwMode="auto">
                <a:xfrm>
                  <a:off x="2807" y="3566"/>
                  <a:ext cx="23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90%</a:t>
                  </a:r>
                </a:p>
              </p:txBody>
            </p:sp>
            <p:sp>
              <p:nvSpPr>
                <p:cNvPr id="45" name="Rectangle 11"/>
                <p:cNvSpPr>
                  <a:spLocks noChangeArrowheads="1"/>
                </p:cNvSpPr>
                <p:nvPr/>
              </p:nvSpPr>
              <p:spPr bwMode="auto">
                <a:xfrm>
                  <a:off x="2911" y="3561"/>
                  <a:ext cx="32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100%</a:t>
                  </a:r>
                </a:p>
              </p:txBody>
            </p:sp>
          </p:grpSp>
          <p:sp>
            <p:nvSpPr>
              <p:cNvPr id="27" name="Rectangle 11"/>
              <p:cNvSpPr>
                <a:spLocks noChangeArrowheads="1"/>
              </p:cNvSpPr>
              <p:nvPr/>
            </p:nvSpPr>
            <p:spPr bwMode="auto">
              <a:xfrm>
                <a:off x="2177062" y="987863"/>
                <a:ext cx="505703" cy="153888"/>
              </a:xfrm>
              <a:prstGeom prst="rect">
                <a:avLst/>
              </a:prstGeom>
              <a:noFill/>
              <a:ln w="12700">
                <a:noFill/>
                <a:miter lim="800000"/>
                <a:headEnd/>
                <a:tailEnd/>
              </a:ln>
            </p:spPr>
            <p:txBody>
              <a:bodyPr lIns="36000" tIns="0" rIns="36000" bIns="0">
                <a:spAutoFit/>
              </a:bodyPr>
              <a:lstStyle/>
              <a:p>
                <a:r>
                  <a:rPr lang="pl-PL" sz="1000" dirty="0">
                    <a:solidFill>
                      <a:srgbClr val="808080"/>
                    </a:solidFill>
                  </a:rPr>
                  <a:t>3</a:t>
                </a:r>
                <a:r>
                  <a:rPr lang="pl-PL" sz="1000" dirty="0" smtClean="0">
                    <a:solidFill>
                      <a:srgbClr val="808080"/>
                    </a:solidFill>
                  </a:rPr>
                  <a:t>0</a:t>
                </a:r>
                <a:r>
                  <a:rPr lang="pl-PL" sz="1000" dirty="0">
                    <a:solidFill>
                      <a:srgbClr val="808080"/>
                    </a:solidFill>
                  </a:rPr>
                  <a:t>%</a:t>
                </a:r>
              </a:p>
            </p:txBody>
          </p:sp>
          <p:sp>
            <p:nvSpPr>
              <p:cNvPr id="28" name="Rectangle 11"/>
              <p:cNvSpPr>
                <a:spLocks noChangeArrowheads="1"/>
              </p:cNvSpPr>
              <p:nvPr/>
            </p:nvSpPr>
            <p:spPr bwMode="auto">
              <a:xfrm>
                <a:off x="1835895" y="985478"/>
                <a:ext cx="505703" cy="153888"/>
              </a:xfrm>
              <a:prstGeom prst="rect">
                <a:avLst/>
              </a:prstGeom>
              <a:noFill/>
              <a:ln w="12700">
                <a:noFill/>
                <a:miter lim="800000"/>
                <a:headEnd/>
                <a:tailEnd/>
              </a:ln>
            </p:spPr>
            <p:txBody>
              <a:bodyPr lIns="36000" tIns="0" rIns="36000" bIns="0">
                <a:spAutoFit/>
              </a:bodyPr>
              <a:lstStyle/>
              <a:p>
                <a:r>
                  <a:rPr lang="pl-PL" sz="1000" dirty="0" smtClean="0">
                    <a:solidFill>
                      <a:srgbClr val="808080"/>
                    </a:solidFill>
                  </a:rPr>
                  <a:t>20</a:t>
                </a:r>
                <a:r>
                  <a:rPr lang="pl-PL" sz="1000" dirty="0">
                    <a:solidFill>
                      <a:srgbClr val="808080"/>
                    </a:solidFill>
                  </a:rPr>
                  <a:t>%</a:t>
                </a:r>
              </a:p>
            </p:txBody>
          </p:sp>
        </p:grpSp>
        <p:sp>
          <p:nvSpPr>
            <p:cNvPr id="51" name="Rectangle 11"/>
            <p:cNvSpPr>
              <a:spLocks noChangeArrowheads="1"/>
            </p:cNvSpPr>
            <p:nvPr/>
          </p:nvSpPr>
          <p:spPr bwMode="auto">
            <a:xfrm>
              <a:off x="1484221" y="989096"/>
              <a:ext cx="505703" cy="153888"/>
            </a:xfrm>
            <a:prstGeom prst="rect">
              <a:avLst/>
            </a:prstGeom>
            <a:noFill/>
            <a:ln w="12700">
              <a:noFill/>
              <a:miter lim="800000"/>
              <a:headEnd/>
              <a:tailEnd/>
            </a:ln>
          </p:spPr>
          <p:txBody>
            <a:bodyPr lIns="36000" tIns="0" rIns="36000" bIns="0">
              <a:spAutoFit/>
            </a:bodyPr>
            <a:lstStyle/>
            <a:p>
              <a:r>
                <a:rPr lang="pl-PL" sz="1000" dirty="0" smtClean="0">
                  <a:solidFill>
                    <a:srgbClr val="808080"/>
                  </a:solidFill>
                </a:rPr>
                <a:t>10</a:t>
              </a:r>
              <a:r>
                <a:rPr lang="pl-PL" sz="1000" dirty="0">
                  <a:solidFill>
                    <a:srgbClr val="808080"/>
                  </a:solidFill>
                </a:rPr>
                <a:t>%</a:t>
              </a:r>
            </a:p>
          </p:txBody>
        </p:sp>
        <p:sp>
          <p:nvSpPr>
            <p:cNvPr id="52" name="Rectangle 11"/>
            <p:cNvSpPr>
              <a:spLocks noChangeArrowheads="1"/>
            </p:cNvSpPr>
            <p:nvPr/>
          </p:nvSpPr>
          <p:spPr bwMode="auto">
            <a:xfrm>
              <a:off x="1129345" y="976255"/>
              <a:ext cx="505703" cy="153888"/>
            </a:xfrm>
            <a:prstGeom prst="rect">
              <a:avLst/>
            </a:prstGeom>
            <a:noFill/>
            <a:ln w="12700">
              <a:noFill/>
              <a:miter lim="800000"/>
              <a:headEnd/>
              <a:tailEnd/>
            </a:ln>
          </p:spPr>
          <p:txBody>
            <a:bodyPr lIns="36000" tIns="0" rIns="36000" bIns="0">
              <a:spAutoFit/>
            </a:bodyPr>
            <a:lstStyle/>
            <a:p>
              <a:r>
                <a:rPr lang="pl-PL" sz="1000" dirty="0" smtClean="0">
                  <a:solidFill>
                    <a:srgbClr val="808080"/>
                  </a:solidFill>
                </a:rPr>
                <a:t>0</a:t>
              </a:r>
              <a:r>
                <a:rPr lang="pl-PL" sz="1000" dirty="0">
                  <a:solidFill>
                    <a:srgbClr val="808080"/>
                  </a:solidFill>
                </a:rPr>
                <a:t>%</a:t>
              </a:r>
            </a:p>
          </p:txBody>
        </p:sp>
      </p:grpSp>
      <p:grpSp>
        <p:nvGrpSpPr>
          <p:cNvPr id="68" name="Grupa 67"/>
          <p:cNvGrpSpPr/>
          <p:nvPr/>
        </p:nvGrpSpPr>
        <p:grpSpPr>
          <a:xfrm>
            <a:off x="1123295" y="5515507"/>
            <a:ext cx="4067751" cy="175656"/>
            <a:chOff x="1129345" y="976255"/>
            <a:chExt cx="4067751" cy="175656"/>
          </a:xfrm>
        </p:grpSpPr>
        <p:grpSp>
          <p:nvGrpSpPr>
            <p:cNvPr id="69" name="Grupa 28"/>
            <p:cNvGrpSpPr/>
            <p:nvPr/>
          </p:nvGrpSpPr>
          <p:grpSpPr>
            <a:xfrm>
              <a:off x="1835895" y="981102"/>
              <a:ext cx="3361206" cy="170809"/>
              <a:chOff x="1835895" y="981102"/>
              <a:chExt cx="3361206" cy="170809"/>
            </a:xfrm>
          </p:grpSpPr>
          <p:grpSp>
            <p:nvGrpSpPr>
              <p:cNvPr id="72" name="Group 50"/>
              <p:cNvGrpSpPr>
                <a:grpSpLocks/>
              </p:cNvGrpSpPr>
              <p:nvPr/>
            </p:nvGrpSpPr>
            <p:grpSpPr bwMode="auto">
              <a:xfrm>
                <a:off x="2519073" y="981102"/>
                <a:ext cx="2678028" cy="170809"/>
                <a:chOff x="2013" y="3561"/>
                <a:chExt cx="1218" cy="102"/>
              </a:xfrm>
            </p:grpSpPr>
            <p:sp>
              <p:nvSpPr>
                <p:cNvPr id="75" name="Rectangle 11"/>
                <p:cNvSpPr>
                  <a:spLocks noChangeArrowheads="1"/>
                </p:cNvSpPr>
                <p:nvPr/>
              </p:nvSpPr>
              <p:spPr bwMode="auto">
                <a:xfrm>
                  <a:off x="2486" y="3566"/>
                  <a:ext cx="23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70%</a:t>
                  </a:r>
                </a:p>
              </p:txBody>
            </p:sp>
            <p:sp>
              <p:nvSpPr>
                <p:cNvPr id="76" name="Rectangle 11"/>
                <p:cNvSpPr>
                  <a:spLocks noChangeArrowheads="1"/>
                </p:cNvSpPr>
                <p:nvPr/>
              </p:nvSpPr>
              <p:spPr bwMode="auto">
                <a:xfrm>
                  <a:off x="2013" y="3566"/>
                  <a:ext cx="23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40%</a:t>
                  </a:r>
                </a:p>
              </p:txBody>
            </p:sp>
            <p:sp>
              <p:nvSpPr>
                <p:cNvPr id="77" name="Rectangle 11"/>
                <p:cNvSpPr>
                  <a:spLocks noChangeArrowheads="1"/>
                </p:cNvSpPr>
                <p:nvPr/>
              </p:nvSpPr>
              <p:spPr bwMode="auto">
                <a:xfrm>
                  <a:off x="2172" y="3566"/>
                  <a:ext cx="23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50%</a:t>
                  </a:r>
                </a:p>
              </p:txBody>
            </p:sp>
            <p:sp>
              <p:nvSpPr>
                <p:cNvPr id="78" name="Rectangle 11"/>
                <p:cNvSpPr>
                  <a:spLocks noChangeArrowheads="1"/>
                </p:cNvSpPr>
                <p:nvPr/>
              </p:nvSpPr>
              <p:spPr bwMode="auto">
                <a:xfrm>
                  <a:off x="2330" y="3566"/>
                  <a:ext cx="23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60%</a:t>
                  </a:r>
                </a:p>
              </p:txBody>
            </p:sp>
            <p:sp>
              <p:nvSpPr>
                <p:cNvPr id="79" name="Rectangle 11"/>
                <p:cNvSpPr>
                  <a:spLocks noChangeArrowheads="1"/>
                </p:cNvSpPr>
                <p:nvPr/>
              </p:nvSpPr>
              <p:spPr bwMode="auto">
                <a:xfrm>
                  <a:off x="2641" y="3566"/>
                  <a:ext cx="23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80%</a:t>
                  </a:r>
                </a:p>
              </p:txBody>
            </p:sp>
            <p:sp>
              <p:nvSpPr>
                <p:cNvPr id="80" name="Rectangle 11"/>
                <p:cNvSpPr>
                  <a:spLocks noChangeArrowheads="1"/>
                </p:cNvSpPr>
                <p:nvPr/>
              </p:nvSpPr>
              <p:spPr bwMode="auto">
                <a:xfrm>
                  <a:off x="2807" y="3566"/>
                  <a:ext cx="23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90%</a:t>
                  </a:r>
                </a:p>
              </p:txBody>
            </p:sp>
            <p:sp>
              <p:nvSpPr>
                <p:cNvPr id="81" name="Rectangle 11"/>
                <p:cNvSpPr>
                  <a:spLocks noChangeArrowheads="1"/>
                </p:cNvSpPr>
                <p:nvPr/>
              </p:nvSpPr>
              <p:spPr bwMode="auto">
                <a:xfrm>
                  <a:off x="2911" y="3561"/>
                  <a:ext cx="32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100%</a:t>
                  </a:r>
                </a:p>
              </p:txBody>
            </p:sp>
          </p:grpSp>
          <p:sp>
            <p:nvSpPr>
              <p:cNvPr id="73" name="Rectangle 11"/>
              <p:cNvSpPr>
                <a:spLocks noChangeArrowheads="1"/>
              </p:cNvSpPr>
              <p:nvPr/>
            </p:nvSpPr>
            <p:spPr bwMode="auto">
              <a:xfrm>
                <a:off x="2177062" y="987863"/>
                <a:ext cx="505703" cy="153888"/>
              </a:xfrm>
              <a:prstGeom prst="rect">
                <a:avLst/>
              </a:prstGeom>
              <a:noFill/>
              <a:ln w="12700">
                <a:noFill/>
                <a:miter lim="800000"/>
                <a:headEnd/>
                <a:tailEnd/>
              </a:ln>
            </p:spPr>
            <p:txBody>
              <a:bodyPr lIns="36000" tIns="0" rIns="36000" bIns="0">
                <a:spAutoFit/>
              </a:bodyPr>
              <a:lstStyle/>
              <a:p>
                <a:r>
                  <a:rPr lang="pl-PL" sz="1000" dirty="0">
                    <a:solidFill>
                      <a:srgbClr val="808080"/>
                    </a:solidFill>
                  </a:rPr>
                  <a:t>3</a:t>
                </a:r>
                <a:r>
                  <a:rPr lang="pl-PL" sz="1000" dirty="0" smtClean="0">
                    <a:solidFill>
                      <a:srgbClr val="808080"/>
                    </a:solidFill>
                  </a:rPr>
                  <a:t>0</a:t>
                </a:r>
                <a:r>
                  <a:rPr lang="pl-PL" sz="1000" dirty="0">
                    <a:solidFill>
                      <a:srgbClr val="808080"/>
                    </a:solidFill>
                  </a:rPr>
                  <a:t>%</a:t>
                </a:r>
              </a:p>
            </p:txBody>
          </p:sp>
          <p:sp>
            <p:nvSpPr>
              <p:cNvPr id="74" name="Rectangle 11"/>
              <p:cNvSpPr>
                <a:spLocks noChangeArrowheads="1"/>
              </p:cNvSpPr>
              <p:nvPr/>
            </p:nvSpPr>
            <p:spPr bwMode="auto">
              <a:xfrm>
                <a:off x="1835895" y="985478"/>
                <a:ext cx="505703" cy="153888"/>
              </a:xfrm>
              <a:prstGeom prst="rect">
                <a:avLst/>
              </a:prstGeom>
              <a:noFill/>
              <a:ln w="12700">
                <a:noFill/>
                <a:miter lim="800000"/>
                <a:headEnd/>
                <a:tailEnd/>
              </a:ln>
            </p:spPr>
            <p:txBody>
              <a:bodyPr lIns="36000" tIns="0" rIns="36000" bIns="0">
                <a:spAutoFit/>
              </a:bodyPr>
              <a:lstStyle/>
              <a:p>
                <a:r>
                  <a:rPr lang="pl-PL" sz="1000" dirty="0" smtClean="0">
                    <a:solidFill>
                      <a:srgbClr val="808080"/>
                    </a:solidFill>
                  </a:rPr>
                  <a:t>20</a:t>
                </a:r>
                <a:r>
                  <a:rPr lang="pl-PL" sz="1000" dirty="0">
                    <a:solidFill>
                      <a:srgbClr val="808080"/>
                    </a:solidFill>
                  </a:rPr>
                  <a:t>%</a:t>
                </a:r>
              </a:p>
            </p:txBody>
          </p:sp>
        </p:grpSp>
        <p:sp>
          <p:nvSpPr>
            <p:cNvPr id="70" name="Rectangle 11"/>
            <p:cNvSpPr>
              <a:spLocks noChangeArrowheads="1"/>
            </p:cNvSpPr>
            <p:nvPr/>
          </p:nvSpPr>
          <p:spPr bwMode="auto">
            <a:xfrm>
              <a:off x="1484221" y="989096"/>
              <a:ext cx="505703" cy="153888"/>
            </a:xfrm>
            <a:prstGeom prst="rect">
              <a:avLst/>
            </a:prstGeom>
            <a:noFill/>
            <a:ln w="12700">
              <a:noFill/>
              <a:miter lim="800000"/>
              <a:headEnd/>
              <a:tailEnd/>
            </a:ln>
          </p:spPr>
          <p:txBody>
            <a:bodyPr lIns="36000" tIns="0" rIns="36000" bIns="0">
              <a:spAutoFit/>
            </a:bodyPr>
            <a:lstStyle/>
            <a:p>
              <a:r>
                <a:rPr lang="pl-PL" sz="1000" dirty="0" smtClean="0">
                  <a:solidFill>
                    <a:srgbClr val="808080"/>
                  </a:solidFill>
                </a:rPr>
                <a:t>10</a:t>
              </a:r>
              <a:r>
                <a:rPr lang="pl-PL" sz="1000" dirty="0">
                  <a:solidFill>
                    <a:srgbClr val="808080"/>
                  </a:solidFill>
                </a:rPr>
                <a:t>%</a:t>
              </a:r>
            </a:p>
          </p:txBody>
        </p:sp>
        <p:sp>
          <p:nvSpPr>
            <p:cNvPr id="71" name="Rectangle 11"/>
            <p:cNvSpPr>
              <a:spLocks noChangeArrowheads="1"/>
            </p:cNvSpPr>
            <p:nvPr/>
          </p:nvSpPr>
          <p:spPr bwMode="auto">
            <a:xfrm>
              <a:off x="1129345" y="976255"/>
              <a:ext cx="505703" cy="153888"/>
            </a:xfrm>
            <a:prstGeom prst="rect">
              <a:avLst/>
            </a:prstGeom>
            <a:noFill/>
            <a:ln w="12700">
              <a:noFill/>
              <a:miter lim="800000"/>
              <a:headEnd/>
              <a:tailEnd/>
            </a:ln>
          </p:spPr>
          <p:txBody>
            <a:bodyPr lIns="36000" tIns="0" rIns="36000" bIns="0">
              <a:spAutoFit/>
            </a:bodyPr>
            <a:lstStyle/>
            <a:p>
              <a:r>
                <a:rPr lang="pl-PL" sz="1000" dirty="0" smtClean="0">
                  <a:solidFill>
                    <a:srgbClr val="808080"/>
                  </a:solidFill>
                </a:rPr>
                <a:t>0</a:t>
              </a:r>
              <a:r>
                <a:rPr lang="pl-PL" sz="1000" dirty="0">
                  <a:solidFill>
                    <a:srgbClr val="808080"/>
                  </a:solidFill>
                </a:rPr>
                <a:t>%</a:t>
              </a:r>
            </a:p>
          </p:txBody>
        </p:sp>
      </p:gr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3"/>
          <p:cNvSpPr>
            <a:spLocks noGrp="1" noChangeArrowheads="1"/>
          </p:cNvSpPr>
          <p:nvPr>
            <p:ph type="sldNum" sz="quarter" idx="10"/>
          </p:nvPr>
        </p:nvSpPr>
        <p:spPr>
          <a:ln/>
        </p:spPr>
        <p:txBody>
          <a:bodyPr/>
          <a:lstStyle/>
          <a:p>
            <a:fld id="{63DD5DCA-6D8B-4F63-9DB3-CB68DB8ACBB4}" type="slidenum">
              <a:rPr lang="pl-PL"/>
              <a:pPr/>
              <a:t>39</a:t>
            </a:fld>
            <a:endParaRPr lang="pl-PL"/>
          </a:p>
        </p:txBody>
      </p:sp>
      <p:sp>
        <p:nvSpPr>
          <p:cNvPr id="73730" name="Rectangle 3"/>
          <p:cNvSpPr>
            <a:spLocks noGrp="1" noChangeArrowheads="1"/>
          </p:cNvSpPr>
          <p:nvPr>
            <p:ph type="body" idx="4294967295"/>
          </p:nvPr>
        </p:nvSpPr>
        <p:spPr>
          <a:xfrm>
            <a:off x="1281113" y="3284538"/>
            <a:ext cx="7848600" cy="708025"/>
          </a:xfrm>
        </p:spPr>
        <p:txBody>
          <a:bodyPr>
            <a:spAutoFit/>
          </a:bodyPr>
          <a:lstStyle/>
          <a:p>
            <a:pPr algn="ctr">
              <a:buFontTx/>
              <a:buNone/>
            </a:pPr>
            <a:r>
              <a:rPr lang="pl-PL" sz="4000" b="1" smtClean="0">
                <a:latin typeface="Arial" pitchFamily="34" charset="0"/>
              </a:rPr>
              <a:t>POWROTY </a:t>
            </a:r>
            <a:endParaRPr lang="pl-PL" sz="4000" smtClean="0">
              <a:latin typeface="Arial" pitchFamily="34" charset="0"/>
            </a:endParaRPr>
          </a:p>
        </p:txBody>
      </p:sp>
    </p:spTree>
  </p:cSld>
  <p:clrMapOvr>
    <a:masterClrMapping/>
  </p:clrMapOvr>
  <p:transition>
    <p:randomBa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sldNum" sz="quarter" idx="10"/>
          </p:nvPr>
        </p:nvSpPr>
        <p:spPr>
          <a:ln/>
        </p:spPr>
        <p:txBody>
          <a:bodyPr/>
          <a:lstStyle/>
          <a:p>
            <a:fld id="{3B42A8E8-49E0-4A91-90EB-19F75FC679B4}" type="slidenum">
              <a:rPr lang="pl-PL"/>
              <a:pPr/>
              <a:t>4</a:t>
            </a:fld>
            <a:endParaRPr lang="pl-PL"/>
          </a:p>
        </p:txBody>
      </p:sp>
      <p:sp>
        <p:nvSpPr>
          <p:cNvPr id="39938" name="Rectangle 3"/>
          <p:cNvSpPr>
            <a:spLocks noGrp="1" noChangeArrowheads="1"/>
          </p:cNvSpPr>
          <p:nvPr>
            <p:ph type="body" idx="4294967295"/>
          </p:nvPr>
        </p:nvSpPr>
        <p:spPr>
          <a:xfrm>
            <a:off x="1247804" y="955279"/>
            <a:ext cx="8491542" cy="5639236"/>
          </a:xfrm>
        </p:spPr>
        <p:txBody>
          <a:bodyPr wrap="square" rIns="90000">
            <a:spAutoFit/>
          </a:bodyPr>
          <a:lstStyle/>
          <a:p>
            <a:pPr>
              <a:lnSpc>
                <a:spcPct val="150000"/>
              </a:lnSpc>
              <a:spcBef>
                <a:spcPts val="0"/>
              </a:spcBef>
              <a:spcAft>
                <a:spcPts val="0"/>
              </a:spcAft>
              <a:defRPr/>
            </a:pPr>
            <a:r>
              <a:rPr lang="pl-PL" sz="890" b="1" kern="1200" dirty="0" smtClean="0">
                <a:solidFill>
                  <a:srgbClr val="AF000A"/>
                </a:solidFill>
              </a:rPr>
              <a:t>Dziedzictwo kulturowe ziem leżących w obecnych granicach powiatu iławskiego daje się rozgraniczyć na dwa obszary geograficzne: leżącą na południe od Drwęcy Ziemię Lubawską i rozciągający się na północ od Drwęcy obszar obecnych gmin: Iława, Kisielice, Susz i Zalewo. </a:t>
            </a:r>
          </a:p>
          <a:p>
            <a:pPr>
              <a:lnSpc>
                <a:spcPct val="150000"/>
              </a:lnSpc>
              <a:spcBef>
                <a:spcPts val="0"/>
              </a:spcBef>
              <a:spcAft>
                <a:spcPts val="0"/>
              </a:spcAft>
              <a:defRPr/>
            </a:pPr>
            <a:r>
              <a:rPr lang="pl-PL" sz="890" b="1" kern="1200" dirty="0" smtClean="0">
                <a:solidFill>
                  <a:srgbClr val="AF000A"/>
                </a:solidFill>
              </a:rPr>
              <a:t>Ziemia Lubawska należąca przez znaczny okres ostatnich stuleci do Rzeczpospolitej charakteryzuje się wielowiekową, pieczołowicie strzeżoną tradycją polską. Z kolei ziemie na północ Drwęcy związane są do 1945 roku z państwowością niemiecką (bądź za sprawą działalności zakonu krzyżackiego, bądź jego politycznych prusackich następców), reprezentują pozostałości kultury niemieckich obszarów językowych.</a:t>
            </a:r>
          </a:p>
          <a:p>
            <a:pPr>
              <a:lnSpc>
                <a:spcPct val="150000"/>
              </a:lnSpc>
              <a:spcBef>
                <a:spcPts val="0"/>
              </a:spcBef>
              <a:spcAft>
                <a:spcPts val="0"/>
              </a:spcAft>
              <a:defRPr/>
            </a:pPr>
            <a:r>
              <a:rPr lang="pl-PL" sz="890" b="1" kern="1200" dirty="0" smtClean="0">
                <a:solidFill>
                  <a:srgbClr val="AF000A"/>
                </a:solidFill>
              </a:rPr>
              <a:t>Miasto powiatowe Iława położone jest w południowo-zachodniej części województwa warmińsko-mazurskiego, w Krainie Tysiąca Jezior, nad Jeziorakiem - najdłuższym jeziorem w Polsce. Ze wszystkich stron miasto otoczone jest otuliną Parku Krajobrazowego Pojezierza Iławskiego, na terenie którego znajdują się liczne rezerwaty przyrody z unikalnymi gatunkami roślin i zwierząt.</a:t>
            </a:r>
          </a:p>
          <a:p>
            <a:pPr>
              <a:lnSpc>
                <a:spcPct val="150000"/>
              </a:lnSpc>
              <a:spcBef>
                <a:spcPts val="0"/>
              </a:spcBef>
              <a:spcAft>
                <a:spcPts val="0"/>
              </a:spcAft>
              <a:defRPr/>
            </a:pPr>
            <a:r>
              <a:rPr lang="pl-PL" sz="890" b="1" kern="1200" dirty="0" smtClean="0">
                <a:solidFill>
                  <a:srgbClr val="AF000A"/>
                </a:solidFill>
              </a:rPr>
              <a:t>Okolice Iławy pod względem przyrodniczym należą do najciekawszych regionów naszego kraju. Dla odwiedzających Iławę turystów atrakcją są: akwen Jezioraka , ale też znajdujące się w jego obszarze różnej wielkości wyspy, z których największa - Wielka Żuława o pow. 82,4 ha - jest jednocześnie największą wyspą śródlądową w Polsce. Znajdują się tu liczne pola namiotowe i ośrodki wypoczynkowe.</a:t>
            </a:r>
          </a:p>
          <a:p>
            <a:pPr>
              <a:lnSpc>
                <a:spcPct val="150000"/>
              </a:lnSpc>
              <a:spcBef>
                <a:spcPts val="0"/>
              </a:spcBef>
              <a:spcAft>
                <a:spcPts val="0"/>
              </a:spcAft>
              <a:defRPr/>
            </a:pPr>
            <a:r>
              <a:rPr lang="pl-PL" sz="890" b="1" kern="1200" dirty="0" smtClean="0">
                <a:solidFill>
                  <a:srgbClr val="AF000A"/>
                </a:solidFill>
              </a:rPr>
              <a:t>Dużą atrakcję turystyczną, a jednocześnie doskonałym rozwiązaniem komunikacyjnym jest droga wodna z Iławy, wiodąca przez Jeziorak, Kanał Elbląski aż do Zalewu Wiślanego.</a:t>
            </a:r>
          </a:p>
          <a:p>
            <a:pPr>
              <a:lnSpc>
                <a:spcPct val="150000"/>
              </a:lnSpc>
              <a:spcBef>
                <a:spcPts val="0"/>
              </a:spcBef>
              <a:spcAft>
                <a:spcPts val="0"/>
              </a:spcAft>
              <a:defRPr/>
            </a:pPr>
            <a:r>
              <a:rPr lang="pl-PL" sz="890" b="1" kern="1200" dirty="0" smtClean="0">
                <a:solidFill>
                  <a:srgbClr val="AF000A"/>
                </a:solidFill>
              </a:rPr>
              <a:t>Iława jest również ważnym węzłem kolejowym kraju, największym węzłem w województwie warmińsko-mazurskim. Krzyżują się tu główne linie kolejowe: Kraków – Warszawa - Gdańsk oraz Olsztyn – Toruń - Poznań.</a:t>
            </a:r>
          </a:p>
          <a:p>
            <a:pPr>
              <a:lnSpc>
                <a:spcPct val="150000"/>
              </a:lnSpc>
              <a:spcBef>
                <a:spcPts val="0"/>
              </a:spcBef>
              <a:spcAft>
                <a:spcPts val="0"/>
              </a:spcAft>
              <a:defRPr/>
            </a:pPr>
            <a:r>
              <a:rPr lang="pl-PL" sz="890" b="1" kern="1200" dirty="0" smtClean="0">
                <a:solidFill>
                  <a:srgbClr val="AF000A"/>
                </a:solidFill>
              </a:rPr>
              <a:t>Przez Iławę przebiega droga krajowa nr 16 z Ełku przez Olsztyn do Grudziądza. W odległości 30 km od Iławy przebiega droga międzynarodowa nr 7 Gdańsk - Warszawa - Kraków.</a:t>
            </a:r>
          </a:p>
          <a:p>
            <a:pPr>
              <a:lnSpc>
                <a:spcPct val="150000"/>
              </a:lnSpc>
              <a:spcBef>
                <a:spcPts val="0"/>
              </a:spcBef>
              <a:spcAft>
                <a:spcPts val="0"/>
              </a:spcAft>
              <a:defRPr/>
            </a:pPr>
            <a:r>
              <a:rPr lang="pl-PL" sz="890" b="1" kern="1200" dirty="0" smtClean="0">
                <a:solidFill>
                  <a:srgbClr val="AF000A"/>
                </a:solidFill>
              </a:rPr>
              <a:t>Obszar całego powiatu iławskiego ma charakter rolniczo-przemysłowy oraz turystyczno-wypoczynkowy. Wśród licznych iławskich podmiotów gospodarczych dominują firmy związane z przemysłem drzewnym i meblarskim, metalowym i maszynowym, a także firmy budowlane. Ważną rolę odgrywają również zakłady przetwórstwa rolno-spożywczego. Dzięki swoim unikalnym walorom przyrodniczym i krajobrazowym Iława stała się również atrakcyjnym miejscem dla inwestycji z branży turystycznej. Istniejąca sieć hoteli, pensjonatów, ośrodków wypoczynkowych, bogate zaplecze usługowo-gastronomiczne, imprezy kulturalno-rozrywkowe, ciekawa historia oraz niezliczone możliwości aktywnego wypoczynku sprawiają, że Iławę z każdym rokiem odwiedza coraz więcej turystów.</a:t>
            </a:r>
          </a:p>
          <a:p>
            <a:pPr>
              <a:lnSpc>
                <a:spcPct val="150000"/>
              </a:lnSpc>
              <a:spcBef>
                <a:spcPts val="0"/>
              </a:spcBef>
              <a:spcAft>
                <a:spcPts val="0"/>
              </a:spcAft>
              <a:defRPr/>
            </a:pPr>
            <a:r>
              <a:rPr lang="pl-PL" sz="890" b="1" kern="1200" dirty="0" smtClean="0">
                <a:solidFill>
                  <a:srgbClr val="AF000A"/>
                </a:solidFill>
              </a:rPr>
              <a:t>Na dzień 30 czerwca 2009 roku w powiecie iławskim zamieszkiwało 90480 osób.</a:t>
            </a:r>
          </a:p>
          <a:p>
            <a:pPr>
              <a:lnSpc>
                <a:spcPct val="150000"/>
              </a:lnSpc>
              <a:spcBef>
                <a:spcPts val="0"/>
              </a:spcBef>
              <a:spcAft>
                <a:spcPts val="0"/>
              </a:spcAft>
              <a:defRPr/>
            </a:pPr>
            <a:r>
              <a:rPr lang="pl-PL" sz="890" b="1" kern="1200" dirty="0" smtClean="0">
                <a:solidFill>
                  <a:srgbClr val="AF000A"/>
                </a:solidFill>
              </a:rPr>
              <a:t>Jeśli chodzi o stopę bezrobocia w powiecie iławskim to na koniec września 2009 roku wynosiła ona 11,7 % (zarejestrowanych 4 200 osób). (źródło: Urząd Statystyczny w Olsztynie, 2009)</a:t>
            </a:r>
          </a:p>
        </p:txBody>
      </p:sp>
      <p:sp>
        <p:nvSpPr>
          <p:cNvPr id="163843" name="Rectangle 2"/>
          <p:cNvSpPr>
            <a:spLocks noChangeArrowheads="1"/>
          </p:cNvSpPr>
          <p:nvPr/>
        </p:nvSpPr>
        <p:spPr bwMode="auto">
          <a:xfrm>
            <a:off x="1300163" y="618729"/>
            <a:ext cx="2990850" cy="336550"/>
          </a:xfrm>
          <a:prstGeom prst="rect">
            <a:avLst/>
          </a:prstGeom>
          <a:noFill/>
          <a:ln w="9525">
            <a:noFill/>
            <a:miter lim="800000"/>
            <a:headEnd/>
            <a:tailEnd/>
          </a:ln>
        </p:spPr>
        <p:txBody>
          <a:bodyPr wrap="none" lIns="0" rIns="414000" anchor="b">
            <a:spAutoFit/>
          </a:bodyPr>
          <a:lstStyle/>
          <a:p>
            <a:pPr algn="l" eaLnBrk="0" hangingPunct="0">
              <a:spcBef>
                <a:spcPct val="0"/>
              </a:spcBef>
            </a:pPr>
            <a:r>
              <a:rPr lang="pl-PL" sz="1600" b="1">
                <a:solidFill>
                  <a:srgbClr val="AF000A"/>
                </a:solidFill>
              </a:rPr>
              <a:t>Charakterystyka powiatu</a:t>
            </a:r>
          </a:p>
        </p:txBody>
      </p:sp>
    </p:spTree>
  </p:cSld>
  <p:clrMapOvr>
    <a:masterClrMapping/>
  </p:clrMapOvr>
  <p:transition>
    <p:randomBa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sldNum" sz="quarter" idx="10"/>
          </p:nvPr>
        </p:nvSpPr>
        <p:spPr>
          <a:ln/>
        </p:spPr>
        <p:txBody>
          <a:bodyPr/>
          <a:lstStyle/>
          <a:p>
            <a:fld id="{23DD382A-DA00-465E-8ED2-28F9F6197BE4}" type="slidenum">
              <a:rPr lang="pl-PL"/>
              <a:pPr/>
              <a:t>40</a:t>
            </a:fld>
            <a:endParaRPr lang="pl-PL"/>
          </a:p>
        </p:txBody>
      </p:sp>
      <p:sp>
        <p:nvSpPr>
          <p:cNvPr id="24579" name="Rectangle 4"/>
          <p:cNvSpPr>
            <a:spLocks noChangeArrowheads="1"/>
          </p:cNvSpPr>
          <p:nvPr/>
        </p:nvSpPr>
        <p:spPr bwMode="auto">
          <a:xfrm>
            <a:off x="1063626" y="1000109"/>
            <a:ext cx="8675720" cy="4992887"/>
          </a:xfrm>
          <a:prstGeom prst="rect">
            <a:avLst/>
          </a:prstGeom>
          <a:noFill/>
          <a:ln w="38100" cmpd="dbl" algn="ctr">
            <a:solidFill>
              <a:srgbClr val="777777"/>
            </a:solidFill>
            <a:miter lim="800000"/>
            <a:headEnd/>
            <a:tailEnd/>
          </a:ln>
        </p:spPr>
        <p:txBody>
          <a:bodyPr wrap="square" lIns="72000" tIns="72000" rIns="72000" bIns="72000">
            <a:spAutoFit/>
          </a:bodyPr>
          <a:lstStyle/>
          <a:p>
            <a:pPr algn="l">
              <a:lnSpc>
                <a:spcPts val="1600"/>
              </a:lnSpc>
              <a:buFont typeface="Arial" pitchFamily="34" charset="0"/>
              <a:buChar char="•"/>
              <a:defRPr/>
            </a:pPr>
            <a:r>
              <a:rPr lang="pl-PL" sz="1000" b="1" dirty="0" smtClean="0">
                <a:solidFill>
                  <a:srgbClr val="FF0000"/>
                </a:solidFill>
              </a:rPr>
              <a:t> </a:t>
            </a:r>
            <a:r>
              <a:rPr lang="pl-PL" sz="1000" b="1" dirty="0" smtClean="0">
                <a:solidFill>
                  <a:srgbClr val="C00000"/>
                </a:solidFill>
              </a:rPr>
              <a:t>W 55% przypadków termin powrotu był zaplanowany i faktycznie nastąpił zgodnie z planem (80% wskazań). Główną przyczyną powrotu był koniec umowy (51%) oraz tęsknota za rodziną (15%). Większość osób powracających z migracji przeznaczyło zarobione  środki zgodnie z planem (91%).</a:t>
            </a:r>
          </a:p>
          <a:p>
            <a:pPr algn="l">
              <a:lnSpc>
                <a:spcPts val="1600"/>
              </a:lnSpc>
              <a:buFont typeface="Arial" pitchFamily="34" charset="0"/>
              <a:buChar char="•"/>
              <a:defRPr/>
            </a:pPr>
            <a:r>
              <a:rPr lang="pl-PL" sz="1000" b="1" dirty="0" smtClean="0">
                <a:solidFill>
                  <a:srgbClr val="C00000"/>
                </a:solidFill>
              </a:rPr>
              <a:t> 88% spośród badanych, którzy w momencie wyjazdu nie byli zatrudnieni, powiedziało, że zamierza podjąć po powrocie pracę. 94% osób, które szukały pracy po powrocie z migracji – szukało jej w swojej okolicy pytając w PUP (84%) oraz pytając znajomych (74%). Czas, który na to poświęciły oscylował głównie w okolicach kilku miesięcy (29%). W 23% przypadków był dłuższy niż rok. Osoby, które nie znalazły pracy lub w ogóle jej nie szukały w większości (73%) zgłaszały się po powrocie do UP w poszukiwaniu ofert pracy (85%) oraz aby zarejestrować się i zdobyć ubezpieczenie (79%).</a:t>
            </a:r>
          </a:p>
          <a:p>
            <a:pPr algn="l">
              <a:lnSpc>
                <a:spcPts val="1600"/>
              </a:lnSpc>
              <a:buFont typeface="Arial" pitchFamily="34" charset="0"/>
              <a:buChar char="•"/>
              <a:defRPr/>
            </a:pPr>
            <a:r>
              <a:rPr lang="pl-PL" sz="1000" b="1" dirty="0" smtClean="0">
                <a:solidFill>
                  <a:srgbClr val="C00000"/>
                </a:solidFill>
              </a:rPr>
              <a:t> Generalnie badani byli zadowoleni z wyjazdu (89%). 35% migrantów planuje kolejny wyjazd głównie w celach zarobkowych (71%).</a:t>
            </a:r>
            <a:endParaRPr lang="pl-PL" sz="1000" b="1" dirty="0">
              <a:solidFill>
                <a:srgbClr val="C00000"/>
              </a:solidFill>
            </a:endParaRPr>
          </a:p>
          <a:p>
            <a:pPr algn="l">
              <a:lnSpc>
                <a:spcPts val="1600"/>
              </a:lnSpc>
              <a:buFont typeface="Arial" pitchFamily="34" charset="0"/>
              <a:buChar char="•"/>
              <a:defRPr/>
            </a:pPr>
            <a:r>
              <a:rPr lang="pl-PL" sz="1000" b="1" dirty="0">
                <a:solidFill>
                  <a:srgbClr val="C00000"/>
                </a:solidFill>
              </a:rPr>
              <a:t> </a:t>
            </a:r>
            <a:r>
              <a:rPr lang="pl-PL" sz="1000" b="1" dirty="0" smtClean="0">
                <a:solidFill>
                  <a:srgbClr val="C00000"/>
                </a:solidFill>
              </a:rPr>
              <a:t>Badani, mimo, że w przypadku 73% z nich słyszeli o organizowanych przez UP kursach, raczej nie brali w nich udziału (73%). Największym zainteresowaniem cieszyły się szkolenia z zakresu aktywnego poszukiwania pracy.</a:t>
            </a:r>
            <a:endParaRPr lang="pl-PL" sz="1000" b="1" dirty="0">
              <a:solidFill>
                <a:srgbClr val="C00000"/>
              </a:solidFill>
            </a:endParaRPr>
          </a:p>
          <a:p>
            <a:pPr algn="l">
              <a:lnSpc>
                <a:spcPts val="1600"/>
              </a:lnSpc>
              <a:buFont typeface="Arial" pitchFamily="34" charset="0"/>
              <a:buChar char="•"/>
              <a:defRPr/>
            </a:pPr>
            <a:r>
              <a:rPr lang="pl-PL" sz="1000" b="1" dirty="0" smtClean="0">
                <a:solidFill>
                  <a:srgbClr val="C00000"/>
                </a:solidFill>
              </a:rPr>
              <a:t> Dla 56% migrantów największym problemem napotykanym po powrocie jest brak stałej pracy oraz niższe zarobki (47%). 85% badanych deklaruje, że po powrocie nie dostrzegło żadnej zmiany w relacjach z bliskimi. Blisko 69% respondentów utrzymuje kontakt z osobami, które poznało na wyjeździe i które w dalszym ciągu na nim przebywają.</a:t>
            </a:r>
          </a:p>
          <a:p>
            <a:pPr algn="l">
              <a:lnSpc>
                <a:spcPts val="1600"/>
              </a:lnSpc>
              <a:buFont typeface="Arial" pitchFamily="34" charset="0"/>
              <a:buChar char="•"/>
              <a:defRPr/>
            </a:pPr>
            <a:r>
              <a:rPr lang="pl-PL" sz="1000" b="1" dirty="0" smtClean="0">
                <a:solidFill>
                  <a:srgbClr val="C00000"/>
                </a:solidFill>
              </a:rPr>
              <a:t> Największą barierą wejścia na rynek pracy w regionie są zbyt niskie wynagrodzenia (90%) oraz brak pracy ogółem (88%).</a:t>
            </a:r>
          </a:p>
          <a:p>
            <a:pPr algn="l">
              <a:lnSpc>
                <a:spcPts val="1600"/>
              </a:lnSpc>
              <a:buFont typeface="Arial" pitchFamily="34" charset="0"/>
              <a:buChar char="•"/>
              <a:defRPr/>
            </a:pPr>
            <a:r>
              <a:rPr lang="pl-PL" sz="1000" b="1" dirty="0" smtClean="0">
                <a:solidFill>
                  <a:srgbClr val="C00000"/>
                </a:solidFill>
              </a:rPr>
              <a:t> Znajomość programów pomocowych i korzystanie z nich jest znikome (zaledwie 7%). 60% badanych byłoby skłonnych skorzystać z takiego programu, głównie z pomocy w znalezieniu pracy w pobliżu miejsca zamieszkania (88%) oraz z przeszkolenia do zawodu innego niż wyuczony (10%).</a:t>
            </a:r>
          </a:p>
          <a:p>
            <a:pPr algn="l">
              <a:lnSpc>
                <a:spcPts val="1600"/>
              </a:lnSpc>
              <a:buFont typeface="Arial" pitchFamily="34" charset="0"/>
              <a:buChar char="•"/>
              <a:defRPr/>
            </a:pPr>
            <a:r>
              <a:rPr lang="pl-PL" sz="1000" b="1" dirty="0" smtClean="0">
                <a:solidFill>
                  <a:srgbClr val="C00000"/>
                </a:solidFill>
              </a:rPr>
              <a:t> Najwięcej migrantów spośród badanych zgodziło się ze stwierdzeniem, że gdyby mieli pracę na miejscu, która pozwoliłaby im na godne życie nie wyjeżdżaliby (93%). Nieco mniej badanych zadeklarowało, że dzięki wyjazdowi jest bardziej pewna siebie (87%).</a:t>
            </a:r>
          </a:p>
        </p:txBody>
      </p:sp>
      <p:sp>
        <p:nvSpPr>
          <p:cNvPr id="74755" name="Rectangle 6"/>
          <p:cNvSpPr>
            <a:spLocks noChangeArrowheads="1"/>
          </p:cNvSpPr>
          <p:nvPr/>
        </p:nvSpPr>
        <p:spPr bwMode="auto">
          <a:xfrm>
            <a:off x="1309688" y="757238"/>
            <a:ext cx="2462212" cy="230187"/>
          </a:xfrm>
          <a:prstGeom prst="rect">
            <a:avLst/>
          </a:prstGeom>
          <a:noFill/>
          <a:ln w="12700">
            <a:noFill/>
            <a:miter lim="800000"/>
            <a:headEnd/>
            <a:tailEnd/>
          </a:ln>
        </p:spPr>
        <p:txBody>
          <a:bodyPr wrap="none" lIns="36000" tIns="0" rIns="36000" bIns="0">
            <a:spAutoFit/>
          </a:bodyPr>
          <a:lstStyle/>
          <a:p>
            <a:pPr algn="l">
              <a:spcBef>
                <a:spcPct val="0"/>
              </a:spcBef>
            </a:pPr>
            <a:r>
              <a:rPr lang="pl-PL" sz="1500" b="1" dirty="0">
                <a:solidFill>
                  <a:srgbClr val="AF000A"/>
                </a:solidFill>
              </a:rPr>
              <a:t>Powroty podsumowanie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3"/>
          <p:cNvSpPr>
            <a:spLocks noGrp="1" noChangeArrowheads="1"/>
          </p:cNvSpPr>
          <p:nvPr>
            <p:ph type="sldNum" sz="quarter" idx="10"/>
          </p:nvPr>
        </p:nvSpPr>
        <p:spPr>
          <a:ln/>
        </p:spPr>
        <p:txBody>
          <a:bodyPr/>
          <a:lstStyle/>
          <a:p>
            <a:fld id="{1DC7CF5B-932B-4283-93CB-2B626DFD6943}" type="slidenum">
              <a:rPr lang="pl-PL"/>
              <a:pPr/>
              <a:t>41</a:t>
            </a:fld>
            <a:endParaRPr lang="pl-PL"/>
          </a:p>
        </p:txBody>
      </p:sp>
      <p:sp>
        <p:nvSpPr>
          <p:cNvPr id="171010" name="Rectangle 3"/>
          <p:cNvSpPr>
            <a:spLocks noGrp="1" noChangeArrowheads="1"/>
          </p:cNvSpPr>
          <p:nvPr>
            <p:ph type="body" idx="4294967295"/>
          </p:nvPr>
        </p:nvSpPr>
        <p:spPr>
          <a:xfrm>
            <a:off x="1381125" y="3324225"/>
            <a:ext cx="7848600" cy="822325"/>
          </a:xfrm>
        </p:spPr>
        <p:txBody>
          <a:bodyPr>
            <a:spAutoFit/>
          </a:bodyPr>
          <a:lstStyle/>
          <a:p>
            <a:pPr algn="ctr">
              <a:buFontTx/>
              <a:buNone/>
            </a:pPr>
            <a:r>
              <a:rPr lang="pl-PL" sz="2400" b="1" i="1" smtClean="0">
                <a:latin typeface="Arial" pitchFamily="34" charset="0"/>
              </a:rPr>
              <a:t>Migracja powrotna i sytuacja zawodowa migrantów po powrocie </a:t>
            </a:r>
          </a:p>
        </p:txBody>
      </p:sp>
    </p:spTree>
  </p:cSld>
  <p:clrMapOvr>
    <a:masterClrMapping/>
  </p:clrMapOvr>
  <p:transition>
    <p:randomBa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3"/>
          <p:cNvSpPr>
            <a:spLocks noGrp="1" noChangeArrowheads="1"/>
          </p:cNvSpPr>
          <p:nvPr>
            <p:ph type="sldNum" sz="quarter" idx="10"/>
          </p:nvPr>
        </p:nvSpPr>
        <p:spPr>
          <a:ln/>
        </p:spPr>
        <p:txBody>
          <a:bodyPr/>
          <a:lstStyle/>
          <a:p>
            <a:fld id="{BF592CEF-558A-4806-AC84-E5AA311CD07B}" type="slidenum">
              <a:rPr lang="pl-PL"/>
              <a:pPr/>
              <a:t>42</a:t>
            </a:fld>
            <a:endParaRPr lang="pl-PL"/>
          </a:p>
        </p:txBody>
      </p:sp>
      <p:graphicFrame>
        <p:nvGraphicFramePr>
          <p:cNvPr id="26626" name="Object 18"/>
          <p:cNvGraphicFramePr>
            <a:graphicFrameLocks/>
          </p:cNvGraphicFramePr>
          <p:nvPr/>
        </p:nvGraphicFramePr>
        <p:xfrm>
          <a:off x="4794250" y="1616075"/>
          <a:ext cx="4551363" cy="2892425"/>
        </p:xfrm>
        <a:graphic>
          <a:graphicData uri="http://schemas.openxmlformats.org/presentationml/2006/ole">
            <p:oleObj spid="_x0000_s26626" name="Wykres" r:id="rId4" imgW="5505405" imgH="3505155" progId="MSGraph.Chart.8">
              <p:embed followColorScheme="full"/>
            </p:oleObj>
          </a:graphicData>
        </a:graphic>
      </p:graphicFrame>
      <p:graphicFrame>
        <p:nvGraphicFramePr>
          <p:cNvPr id="26627" name="Object 8"/>
          <p:cNvGraphicFramePr>
            <a:graphicFrameLocks/>
          </p:cNvGraphicFramePr>
          <p:nvPr/>
        </p:nvGraphicFramePr>
        <p:xfrm>
          <a:off x="488950" y="1616075"/>
          <a:ext cx="4551363" cy="2892425"/>
        </p:xfrm>
        <a:graphic>
          <a:graphicData uri="http://schemas.openxmlformats.org/presentationml/2006/ole">
            <p:oleObj spid="_x0000_s26627" name="Wykres" r:id="rId5" imgW="5505405" imgH="3505155" progId="MSGraph.Chart.8">
              <p:embed followColorScheme="full"/>
            </p:oleObj>
          </a:graphicData>
        </a:graphic>
      </p:graphicFrame>
      <p:sp>
        <p:nvSpPr>
          <p:cNvPr id="26628" name="Rectangle 6"/>
          <p:cNvSpPr>
            <a:spLocks noChangeArrowheads="1"/>
          </p:cNvSpPr>
          <p:nvPr/>
        </p:nvSpPr>
        <p:spPr bwMode="auto">
          <a:xfrm>
            <a:off x="1352550" y="765175"/>
            <a:ext cx="3468688" cy="230188"/>
          </a:xfrm>
          <a:prstGeom prst="rect">
            <a:avLst/>
          </a:prstGeom>
          <a:noFill/>
          <a:ln w="12700">
            <a:noFill/>
            <a:miter lim="800000"/>
            <a:headEnd/>
            <a:tailEnd/>
          </a:ln>
        </p:spPr>
        <p:txBody>
          <a:bodyPr wrap="none" lIns="36000" tIns="0" rIns="36000" bIns="0">
            <a:spAutoFit/>
          </a:bodyPr>
          <a:lstStyle/>
          <a:p>
            <a:pPr algn="l">
              <a:spcBef>
                <a:spcPct val="0"/>
              </a:spcBef>
            </a:pPr>
            <a:r>
              <a:rPr lang="pl-PL" sz="1500" b="1" dirty="0">
                <a:solidFill>
                  <a:srgbClr val="AF000A"/>
                </a:solidFill>
              </a:rPr>
              <a:t>Wcześniejsze planowanie powrotu </a:t>
            </a:r>
          </a:p>
        </p:txBody>
      </p:sp>
      <p:sp>
        <p:nvSpPr>
          <p:cNvPr id="50181" name="Rectangle 6"/>
          <p:cNvSpPr>
            <a:spLocks noChangeArrowheads="1"/>
          </p:cNvSpPr>
          <p:nvPr/>
        </p:nvSpPr>
        <p:spPr bwMode="auto">
          <a:xfrm>
            <a:off x="5881688" y="1363663"/>
            <a:ext cx="3217862" cy="192087"/>
          </a:xfrm>
          <a:prstGeom prst="rect">
            <a:avLst/>
          </a:prstGeom>
          <a:noFill/>
          <a:ln w="12700">
            <a:noFill/>
            <a:miter lim="800000"/>
            <a:headEnd/>
            <a:tailEnd/>
          </a:ln>
        </p:spPr>
        <p:txBody>
          <a:bodyPr wrap="none" lIns="36000" tIns="0" rIns="36000" bIns="0">
            <a:spAutoFit/>
          </a:bodyPr>
          <a:lstStyle/>
          <a:p>
            <a:pPr algn="l">
              <a:spcBef>
                <a:spcPct val="0"/>
              </a:spcBef>
              <a:defRPr/>
            </a:pPr>
            <a:r>
              <a:rPr lang="pl-PL" sz="1250" b="1" dirty="0">
                <a:solidFill>
                  <a:srgbClr val="AF000A"/>
                </a:solidFill>
              </a:rPr>
              <a:t>Czy powrót nastąpił zgodnie z planem?</a:t>
            </a:r>
          </a:p>
        </p:txBody>
      </p:sp>
      <p:sp>
        <p:nvSpPr>
          <p:cNvPr id="26630" name="Rectangle 4"/>
          <p:cNvSpPr>
            <a:spLocks noChangeArrowheads="1"/>
          </p:cNvSpPr>
          <p:nvPr/>
        </p:nvSpPr>
        <p:spPr bwMode="auto">
          <a:xfrm>
            <a:off x="1208088" y="5146675"/>
            <a:ext cx="8524875" cy="699404"/>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smtClean="0">
                <a:solidFill>
                  <a:srgbClr val="C00000"/>
                </a:solidFill>
              </a:rPr>
              <a:t>45% migrantów twierdzi, że </a:t>
            </a:r>
            <a:r>
              <a:rPr lang="pl-PL" b="1" dirty="0">
                <a:solidFill>
                  <a:srgbClr val="C00000"/>
                </a:solidFill>
              </a:rPr>
              <a:t>termin powrotu </a:t>
            </a:r>
            <a:r>
              <a:rPr lang="pl-PL" b="1" dirty="0" smtClean="0">
                <a:solidFill>
                  <a:srgbClr val="C00000"/>
                </a:solidFill>
              </a:rPr>
              <a:t>nie był </a:t>
            </a:r>
            <a:r>
              <a:rPr lang="pl-PL" b="1" dirty="0">
                <a:solidFill>
                  <a:srgbClr val="C00000"/>
                </a:solidFill>
              </a:rPr>
              <a:t>zaplanowany. Ci, którzy deklarowali zaplanowany powrót w większości przypadków powrócili zgodnie z planem </a:t>
            </a:r>
            <a:r>
              <a:rPr lang="pl-PL" b="1" dirty="0" smtClean="0">
                <a:solidFill>
                  <a:srgbClr val="C00000"/>
                </a:solidFill>
              </a:rPr>
              <a:t>(80%), 7% </a:t>
            </a:r>
            <a:r>
              <a:rPr lang="pl-PL" b="1" dirty="0">
                <a:solidFill>
                  <a:srgbClr val="C00000"/>
                </a:solidFill>
              </a:rPr>
              <a:t>badanych </a:t>
            </a:r>
            <a:r>
              <a:rPr lang="pl-PL" b="1" dirty="0" smtClean="0">
                <a:solidFill>
                  <a:srgbClr val="C00000"/>
                </a:solidFill>
              </a:rPr>
              <a:t>wróciło wcześniej, a 13% zdecydowało się na późniejszy powrót.</a:t>
            </a:r>
            <a:endParaRPr lang="pl-PL" b="1" dirty="0">
              <a:solidFill>
                <a:srgbClr val="C00000"/>
              </a:solidFill>
            </a:endParaRPr>
          </a:p>
        </p:txBody>
      </p:sp>
      <p:sp>
        <p:nvSpPr>
          <p:cNvPr id="50183" name="Rectangle 6"/>
          <p:cNvSpPr>
            <a:spLocks noChangeArrowheads="1"/>
          </p:cNvSpPr>
          <p:nvPr/>
        </p:nvSpPr>
        <p:spPr bwMode="auto">
          <a:xfrm>
            <a:off x="1381125" y="1357313"/>
            <a:ext cx="3206750" cy="192087"/>
          </a:xfrm>
          <a:prstGeom prst="rect">
            <a:avLst/>
          </a:prstGeom>
          <a:noFill/>
          <a:ln w="12700">
            <a:noFill/>
            <a:miter lim="800000"/>
            <a:headEnd/>
            <a:tailEnd/>
          </a:ln>
        </p:spPr>
        <p:txBody>
          <a:bodyPr wrap="none" lIns="36000" tIns="0" rIns="36000" bIns="0">
            <a:spAutoFit/>
          </a:bodyPr>
          <a:lstStyle/>
          <a:p>
            <a:pPr algn="l">
              <a:spcBef>
                <a:spcPct val="0"/>
              </a:spcBef>
              <a:defRPr/>
            </a:pPr>
            <a:r>
              <a:rPr lang="pl-PL" sz="1250" b="1" dirty="0">
                <a:solidFill>
                  <a:srgbClr val="AF000A"/>
                </a:solidFill>
              </a:rPr>
              <a:t>Czy termin powrotu był zaplanowany? </a:t>
            </a:r>
          </a:p>
        </p:txBody>
      </p:sp>
      <p:sp>
        <p:nvSpPr>
          <p:cNvPr id="26632" name="Rectangle 11"/>
          <p:cNvSpPr>
            <a:spLocks noChangeArrowheads="1"/>
          </p:cNvSpPr>
          <p:nvPr/>
        </p:nvSpPr>
        <p:spPr bwMode="auto">
          <a:xfrm>
            <a:off x="1524000" y="4714875"/>
            <a:ext cx="2852738"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a:t>
            </a:r>
            <a:r>
              <a:rPr lang="pl-PL" i="1" dirty="0" smtClean="0">
                <a:solidFill>
                  <a:srgbClr val="808080"/>
                </a:solidFill>
              </a:rPr>
              <a:t>cała próba  N=100</a:t>
            </a:r>
            <a:endParaRPr lang="pl-PL" i="1" dirty="0">
              <a:solidFill>
                <a:srgbClr val="808080"/>
              </a:solidFill>
            </a:endParaRPr>
          </a:p>
        </p:txBody>
      </p:sp>
      <p:sp>
        <p:nvSpPr>
          <p:cNvPr id="26633" name="Rectangle 11"/>
          <p:cNvSpPr>
            <a:spLocks noChangeArrowheads="1"/>
          </p:cNvSpPr>
          <p:nvPr/>
        </p:nvSpPr>
        <p:spPr bwMode="auto">
          <a:xfrm>
            <a:off x="5634038" y="4724400"/>
            <a:ext cx="4176712"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ci, którzy zaplanowali wcześniej powrót  </a:t>
            </a:r>
            <a:r>
              <a:rPr lang="pl-PL" i="1" dirty="0" smtClean="0">
                <a:solidFill>
                  <a:srgbClr val="808080"/>
                </a:solidFill>
              </a:rPr>
              <a:t>N=55</a:t>
            </a:r>
            <a:endParaRPr lang="pl-PL" i="1" dirty="0">
              <a:solidFill>
                <a:srgbClr val="808080"/>
              </a:solidFill>
            </a:endParaRPr>
          </a:p>
        </p:txBody>
      </p:sp>
      <p:sp>
        <p:nvSpPr>
          <p:cNvPr id="26634" name="AutoShape 12"/>
          <p:cNvSpPr>
            <a:spLocks noChangeArrowheads="1"/>
          </p:cNvSpPr>
          <p:nvPr/>
        </p:nvSpPr>
        <p:spPr bwMode="auto">
          <a:xfrm>
            <a:off x="4905381" y="2928934"/>
            <a:ext cx="976313" cy="485775"/>
          </a:xfrm>
          <a:prstGeom prst="rightArrow">
            <a:avLst>
              <a:gd name="adj1" fmla="val 50000"/>
              <a:gd name="adj2" fmla="val 50245"/>
            </a:avLst>
          </a:prstGeom>
          <a:solidFill>
            <a:schemeClr val="accent1">
              <a:alpha val="85881"/>
            </a:schemeClr>
          </a:solidFill>
          <a:ln w="12700" algn="ctr">
            <a:noFill/>
            <a:miter lim="800000"/>
            <a:headEnd/>
            <a:tailEnd/>
          </a:ln>
        </p:spPr>
        <p:txBody>
          <a:bodyPr wrap="none" lIns="36000" tIns="0" rIns="36000" bIns="0" anchor="ctr"/>
          <a:lstStyle/>
          <a:p>
            <a:endParaRPr lang="pl-PL"/>
          </a:p>
        </p:txBody>
      </p:sp>
      <p:sp>
        <p:nvSpPr>
          <p:cNvPr id="26635" name="Rectangle 11"/>
          <p:cNvSpPr>
            <a:spLocks noChangeArrowheads="1"/>
          </p:cNvSpPr>
          <p:nvPr/>
        </p:nvSpPr>
        <p:spPr bwMode="auto">
          <a:xfrm>
            <a:off x="1738313" y="6286500"/>
            <a:ext cx="6715125"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P22. Czy planując wyjazd </a:t>
            </a:r>
            <a:r>
              <a:rPr lang="pl-PL" i="1" dirty="0" smtClean="0">
                <a:solidFill>
                  <a:srgbClr val="808080"/>
                </a:solidFill>
              </a:rPr>
              <a:t>miał(a</a:t>
            </a:r>
            <a:r>
              <a:rPr lang="pl-PL" i="1" dirty="0">
                <a:solidFill>
                  <a:srgbClr val="808080"/>
                </a:solidFill>
              </a:rPr>
              <a:t>) zaplanowany </a:t>
            </a:r>
            <a:r>
              <a:rPr lang="pl-PL" i="1" dirty="0" smtClean="0">
                <a:solidFill>
                  <a:srgbClr val="808080"/>
                </a:solidFill>
              </a:rPr>
              <a:t>również termin </a:t>
            </a:r>
            <a:r>
              <a:rPr lang="pl-PL" i="1" dirty="0">
                <a:solidFill>
                  <a:srgbClr val="808080"/>
                </a:solidFill>
              </a:rPr>
              <a:t>powrotu?</a:t>
            </a:r>
          </a:p>
        </p:txBody>
      </p:sp>
      <p:sp>
        <p:nvSpPr>
          <p:cNvPr id="26636" name="Rectangle 11"/>
          <p:cNvSpPr>
            <a:spLocks noChangeArrowheads="1"/>
          </p:cNvSpPr>
          <p:nvPr/>
        </p:nvSpPr>
        <p:spPr bwMode="auto">
          <a:xfrm>
            <a:off x="1724025" y="6530975"/>
            <a:ext cx="6715125"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P23. Czy wrócił(a) w zaplanowanym wcześniej czasie?</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3"/>
          <p:cNvSpPr>
            <a:spLocks noGrp="1" noChangeArrowheads="1"/>
          </p:cNvSpPr>
          <p:nvPr>
            <p:ph type="sldNum" sz="quarter" idx="10"/>
          </p:nvPr>
        </p:nvSpPr>
        <p:spPr>
          <a:ln/>
        </p:spPr>
        <p:txBody>
          <a:bodyPr/>
          <a:lstStyle/>
          <a:p>
            <a:fld id="{2D31A33E-45D3-4EB8-90A5-A21E0EDF4F27}" type="slidenum">
              <a:rPr lang="pl-PL"/>
              <a:pPr/>
              <a:t>43</a:t>
            </a:fld>
            <a:endParaRPr lang="pl-PL"/>
          </a:p>
        </p:txBody>
      </p:sp>
      <p:sp>
        <p:nvSpPr>
          <p:cNvPr id="28675" name="Rectangle 6"/>
          <p:cNvSpPr>
            <a:spLocks noChangeArrowheads="1"/>
          </p:cNvSpPr>
          <p:nvPr/>
        </p:nvSpPr>
        <p:spPr bwMode="auto">
          <a:xfrm>
            <a:off x="1352550" y="765175"/>
            <a:ext cx="1974850" cy="230188"/>
          </a:xfrm>
          <a:prstGeom prst="rect">
            <a:avLst/>
          </a:prstGeom>
          <a:noFill/>
          <a:ln w="12700">
            <a:noFill/>
            <a:miter lim="800000"/>
            <a:headEnd/>
            <a:tailEnd/>
          </a:ln>
        </p:spPr>
        <p:txBody>
          <a:bodyPr wrap="none" lIns="36000" tIns="0" rIns="36000" bIns="0">
            <a:spAutoFit/>
          </a:bodyPr>
          <a:lstStyle/>
          <a:p>
            <a:pPr algn="l">
              <a:spcBef>
                <a:spcPct val="0"/>
              </a:spcBef>
            </a:pPr>
            <a:r>
              <a:rPr lang="pl-PL" sz="1500" b="1">
                <a:solidFill>
                  <a:srgbClr val="AF000A"/>
                </a:solidFill>
              </a:rPr>
              <a:t>Przyczyna powrotu </a:t>
            </a:r>
          </a:p>
        </p:txBody>
      </p:sp>
      <p:sp>
        <p:nvSpPr>
          <p:cNvPr id="28676" name="Rectangle 4"/>
          <p:cNvSpPr>
            <a:spLocks noChangeArrowheads="1"/>
          </p:cNvSpPr>
          <p:nvPr/>
        </p:nvSpPr>
        <p:spPr bwMode="auto">
          <a:xfrm>
            <a:off x="1208088" y="5500688"/>
            <a:ext cx="8137525" cy="699404"/>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a:solidFill>
                  <a:srgbClr val="C00000"/>
                </a:solidFill>
              </a:rPr>
              <a:t>Najwięcej migrantów jako bezpośrednią przyczynę powrotu wskazało na zakończenie pracy zgodnie z ustaleniami </a:t>
            </a:r>
            <a:r>
              <a:rPr lang="pl-PL" b="1" dirty="0" smtClean="0">
                <a:solidFill>
                  <a:srgbClr val="C00000"/>
                </a:solidFill>
              </a:rPr>
              <a:t>(51%) oraz tęsknotę za rodziną (15%). Trochę mniej badanych jako przyczynę powrotu wskazuje sprawy prywatne (13% wskazań).</a:t>
            </a:r>
            <a:endParaRPr lang="pl-PL" b="1" dirty="0">
              <a:solidFill>
                <a:srgbClr val="C00000"/>
              </a:solidFill>
            </a:endParaRPr>
          </a:p>
        </p:txBody>
      </p:sp>
      <p:graphicFrame>
        <p:nvGraphicFramePr>
          <p:cNvPr id="28674" name="Object 3"/>
          <p:cNvGraphicFramePr>
            <a:graphicFrameLocks/>
          </p:cNvGraphicFramePr>
          <p:nvPr/>
        </p:nvGraphicFramePr>
        <p:xfrm>
          <a:off x="1168400" y="1143000"/>
          <a:ext cx="7672388" cy="4414838"/>
        </p:xfrm>
        <a:graphic>
          <a:graphicData uri="http://schemas.openxmlformats.org/presentationml/2006/ole">
            <p:oleObj spid="_x0000_s28674" name="Wykres" r:id="rId4" imgW="7305675" imgH="4200525" progId="MSGraph.Chart.8">
              <p:embed followColorScheme="full"/>
            </p:oleObj>
          </a:graphicData>
        </a:graphic>
      </p:graphicFrame>
      <p:sp>
        <p:nvSpPr>
          <p:cNvPr id="28677" name="Rectangle 11"/>
          <p:cNvSpPr>
            <a:spLocks noChangeArrowheads="1"/>
          </p:cNvSpPr>
          <p:nvPr/>
        </p:nvSpPr>
        <p:spPr bwMode="auto">
          <a:xfrm>
            <a:off x="5672163" y="5214938"/>
            <a:ext cx="2852737"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a:t>
            </a:r>
            <a:r>
              <a:rPr lang="pl-PL" i="1" dirty="0" smtClean="0">
                <a:solidFill>
                  <a:srgbClr val="808080"/>
                </a:solidFill>
              </a:rPr>
              <a:t>cała próba  N=100</a:t>
            </a:r>
            <a:endParaRPr lang="pl-PL" i="1" dirty="0">
              <a:solidFill>
                <a:srgbClr val="808080"/>
              </a:solidFill>
            </a:endParaRPr>
          </a:p>
        </p:txBody>
      </p:sp>
      <p:sp>
        <p:nvSpPr>
          <p:cNvPr id="28678" name="Rectangle 11"/>
          <p:cNvSpPr>
            <a:spLocks noChangeArrowheads="1"/>
          </p:cNvSpPr>
          <p:nvPr/>
        </p:nvSpPr>
        <p:spPr bwMode="auto">
          <a:xfrm>
            <a:off x="1738313" y="6530975"/>
            <a:ext cx="6715125"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P24. Co było bezpośrednią przyczyną powrotu?</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3"/>
          <p:cNvSpPr>
            <a:spLocks noGrp="1" noChangeArrowheads="1"/>
          </p:cNvSpPr>
          <p:nvPr>
            <p:ph type="sldNum" sz="quarter" idx="10"/>
          </p:nvPr>
        </p:nvSpPr>
        <p:spPr>
          <a:ln/>
        </p:spPr>
        <p:txBody>
          <a:bodyPr/>
          <a:lstStyle/>
          <a:p>
            <a:fld id="{694EB21E-679D-4B59-AA18-D9D223F2FE4E}" type="slidenum">
              <a:rPr lang="pl-PL"/>
              <a:pPr/>
              <a:t>44</a:t>
            </a:fld>
            <a:endParaRPr lang="pl-PL" dirty="0"/>
          </a:p>
        </p:txBody>
      </p:sp>
      <p:sp>
        <p:nvSpPr>
          <p:cNvPr id="29700" name="Rectangle 6"/>
          <p:cNvSpPr>
            <a:spLocks noChangeArrowheads="1"/>
          </p:cNvSpPr>
          <p:nvPr/>
        </p:nvSpPr>
        <p:spPr bwMode="auto">
          <a:xfrm>
            <a:off x="1277938" y="765175"/>
            <a:ext cx="3530600" cy="228600"/>
          </a:xfrm>
          <a:prstGeom prst="rect">
            <a:avLst/>
          </a:prstGeom>
          <a:noFill/>
          <a:ln w="12700">
            <a:noFill/>
            <a:miter lim="800000"/>
            <a:headEnd/>
            <a:tailEnd/>
          </a:ln>
        </p:spPr>
        <p:txBody>
          <a:bodyPr wrap="none" lIns="36000" tIns="0" rIns="36000" bIns="0">
            <a:spAutoFit/>
          </a:bodyPr>
          <a:lstStyle/>
          <a:p>
            <a:pPr algn="l">
              <a:spcBef>
                <a:spcPct val="0"/>
              </a:spcBef>
            </a:pPr>
            <a:r>
              <a:rPr lang="pl-PL" sz="1500" b="1">
                <a:solidFill>
                  <a:srgbClr val="AF000A"/>
                </a:solidFill>
              </a:rPr>
              <a:t>Przeznaczenie zarobionych środków</a:t>
            </a:r>
          </a:p>
        </p:txBody>
      </p:sp>
      <p:sp>
        <p:nvSpPr>
          <p:cNvPr id="29701" name="Rectangle 4"/>
          <p:cNvSpPr>
            <a:spLocks noChangeArrowheads="1"/>
          </p:cNvSpPr>
          <p:nvPr/>
        </p:nvSpPr>
        <p:spPr bwMode="auto">
          <a:xfrm>
            <a:off x="1095375" y="5313363"/>
            <a:ext cx="5102225" cy="890226"/>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sz="1100" b="1" dirty="0" smtClean="0">
                <a:solidFill>
                  <a:srgbClr val="C00000"/>
                </a:solidFill>
              </a:rPr>
              <a:t>91% migrantów </a:t>
            </a:r>
            <a:r>
              <a:rPr lang="pl-PL" sz="1100" b="1" dirty="0">
                <a:solidFill>
                  <a:srgbClr val="C00000"/>
                </a:solidFill>
              </a:rPr>
              <a:t>zarobione środki </a:t>
            </a:r>
            <a:r>
              <a:rPr lang="pl-PL" sz="1100" b="1" dirty="0" smtClean="0">
                <a:solidFill>
                  <a:srgbClr val="C00000"/>
                </a:solidFill>
              </a:rPr>
              <a:t>przeznaczyło </a:t>
            </a:r>
            <a:r>
              <a:rPr lang="pl-PL" sz="1100" b="1" dirty="0">
                <a:solidFill>
                  <a:srgbClr val="C00000"/>
                </a:solidFill>
              </a:rPr>
              <a:t>zgodnie z </a:t>
            </a:r>
            <a:r>
              <a:rPr lang="pl-PL" sz="1100" b="1" dirty="0" smtClean="0">
                <a:solidFill>
                  <a:srgbClr val="C00000"/>
                </a:solidFill>
              </a:rPr>
              <a:t>planem. </a:t>
            </a:r>
          </a:p>
          <a:p>
            <a:pPr algn="l">
              <a:spcBef>
                <a:spcPct val="20000"/>
              </a:spcBef>
              <a:spcAft>
                <a:spcPct val="20000"/>
              </a:spcAft>
            </a:pPr>
            <a:r>
              <a:rPr lang="pl-PL" sz="1100" b="1" dirty="0" smtClean="0">
                <a:solidFill>
                  <a:srgbClr val="C00000"/>
                </a:solidFill>
              </a:rPr>
              <a:t>9 badanych, którzy </a:t>
            </a:r>
            <a:r>
              <a:rPr lang="pl-PL" sz="1100" b="1" dirty="0">
                <a:solidFill>
                  <a:srgbClr val="C00000"/>
                </a:solidFill>
              </a:rPr>
              <a:t>nie </a:t>
            </a:r>
            <a:r>
              <a:rPr lang="pl-PL" sz="1100" b="1" dirty="0" smtClean="0">
                <a:solidFill>
                  <a:srgbClr val="C00000"/>
                </a:solidFill>
              </a:rPr>
              <a:t>przeznaczyli </a:t>
            </a:r>
            <a:r>
              <a:rPr lang="pl-PL" sz="1100" b="1" dirty="0">
                <a:solidFill>
                  <a:srgbClr val="C00000"/>
                </a:solidFill>
              </a:rPr>
              <a:t>zarobionych środków lub przeznaczyli nie w pełni na zakładany cel </a:t>
            </a:r>
            <a:r>
              <a:rPr lang="pl-PL" sz="1100" b="1" dirty="0" smtClean="0">
                <a:solidFill>
                  <a:srgbClr val="C00000"/>
                </a:solidFill>
              </a:rPr>
              <a:t>deklarowało najczęściej, że pojawiły się pilniejsze wydatki.</a:t>
            </a:r>
            <a:endParaRPr lang="pl-PL" sz="1100" b="1" dirty="0">
              <a:solidFill>
                <a:srgbClr val="C00000"/>
              </a:solidFill>
            </a:endParaRPr>
          </a:p>
        </p:txBody>
      </p:sp>
      <p:graphicFrame>
        <p:nvGraphicFramePr>
          <p:cNvPr id="29698" name="Object 13"/>
          <p:cNvGraphicFramePr>
            <a:graphicFrameLocks/>
          </p:cNvGraphicFramePr>
          <p:nvPr/>
        </p:nvGraphicFramePr>
        <p:xfrm>
          <a:off x="6200775" y="985838"/>
          <a:ext cx="3300413" cy="4171950"/>
        </p:xfrm>
        <a:graphic>
          <a:graphicData uri="http://schemas.openxmlformats.org/presentationml/2006/ole">
            <p:oleObj spid="_x0000_s29698" name="Wykres" r:id="rId4" imgW="3800475" imgH="4810125" progId="MSGraph.Chart.8">
              <p:embed followColorScheme="full"/>
            </p:oleObj>
          </a:graphicData>
        </a:graphic>
      </p:graphicFrame>
      <p:sp>
        <p:nvSpPr>
          <p:cNvPr id="29702" name="Rectangle 11"/>
          <p:cNvSpPr>
            <a:spLocks noChangeArrowheads="1"/>
          </p:cNvSpPr>
          <p:nvPr/>
        </p:nvSpPr>
        <p:spPr bwMode="auto">
          <a:xfrm>
            <a:off x="1957388" y="5000625"/>
            <a:ext cx="2852737"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a:t>
            </a:r>
            <a:r>
              <a:rPr lang="pl-PL" i="1" dirty="0" smtClean="0">
                <a:solidFill>
                  <a:srgbClr val="808080"/>
                </a:solidFill>
              </a:rPr>
              <a:t>cała próba  N=100</a:t>
            </a:r>
            <a:endParaRPr lang="pl-PL" i="1" dirty="0">
              <a:solidFill>
                <a:srgbClr val="808080"/>
              </a:solidFill>
            </a:endParaRPr>
          </a:p>
        </p:txBody>
      </p:sp>
      <p:sp>
        <p:nvSpPr>
          <p:cNvPr id="29703" name="Rectangle 11"/>
          <p:cNvSpPr>
            <a:spLocks noChangeArrowheads="1"/>
          </p:cNvSpPr>
          <p:nvPr/>
        </p:nvSpPr>
        <p:spPr bwMode="auto">
          <a:xfrm>
            <a:off x="6465888" y="5186363"/>
            <a:ext cx="3382962" cy="738664"/>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Tylko osoby, które zarobionych pieniędzy nie przeznaczyły lub przeznaczyły częściowo zgodnie z wcześniejszym </a:t>
            </a:r>
            <a:r>
              <a:rPr lang="pl-PL" i="1" dirty="0" smtClean="0">
                <a:solidFill>
                  <a:srgbClr val="808080"/>
                </a:solidFill>
              </a:rPr>
              <a:t>planem, </a:t>
            </a:r>
            <a:r>
              <a:rPr lang="pl-PL" b="1" i="1" dirty="0" smtClean="0">
                <a:solidFill>
                  <a:srgbClr val="FF0000"/>
                </a:solidFill>
              </a:rPr>
              <a:t>N=9</a:t>
            </a:r>
            <a:endParaRPr lang="pl-PL" b="1" i="1" dirty="0">
              <a:solidFill>
                <a:srgbClr val="FF0000"/>
              </a:solidFill>
            </a:endParaRPr>
          </a:p>
        </p:txBody>
      </p:sp>
      <p:sp>
        <p:nvSpPr>
          <p:cNvPr id="29704" name="Rectangle 11"/>
          <p:cNvSpPr>
            <a:spLocks noChangeArrowheads="1"/>
          </p:cNvSpPr>
          <p:nvPr/>
        </p:nvSpPr>
        <p:spPr bwMode="auto">
          <a:xfrm>
            <a:off x="1738313" y="6286500"/>
            <a:ext cx="6715125"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P25. Czy zarobione pieniądze przeznaczył(a) zgodnie z wcześniejszym planem?</a:t>
            </a:r>
          </a:p>
        </p:txBody>
      </p:sp>
      <p:sp>
        <p:nvSpPr>
          <p:cNvPr id="29705" name="Rectangle 11"/>
          <p:cNvSpPr>
            <a:spLocks noChangeArrowheads="1"/>
          </p:cNvSpPr>
          <p:nvPr/>
        </p:nvSpPr>
        <p:spPr bwMode="auto">
          <a:xfrm>
            <a:off x="1724025" y="6530975"/>
            <a:ext cx="6715125"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P26. Dlaczego nie? Dlaczego nie w pełni?</a:t>
            </a:r>
          </a:p>
        </p:txBody>
      </p:sp>
      <p:graphicFrame>
        <p:nvGraphicFramePr>
          <p:cNvPr id="29699" name="Object 18"/>
          <p:cNvGraphicFramePr>
            <a:graphicFrameLocks/>
          </p:cNvGraphicFramePr>
          <p:nvPr/>
        </p:nvGraphicFramePr>
        <p:xfrm>
          <a:off x="560388" y="1616075"/>
          <a:ext cx="4551362" cy="2892425"/>
        </p:xfrm>
        <a:graphic>
          <a:graphicData uri="http://schemas.openxmlformats.org/presentationml/2006/ole">
            <p:oleObj spid="_x0000_s29699" name="Wykres" r:id="rId5" imgW="5505405" imgH="3505155" progId="MSGraph.Chart.8">
              <p:embed followColorScheme="full"/>
            </p:oleObj>
          </a:graphicData>
        </a:graphic>
      </p:graphicFrame>
      <p:sp>
        <p:nvSpPr>
          <p:cNvPr id="54282" name="Rectangle 6"/>
          <p:cNvSpPr>
            <a:spLocks noChangeArrowheads="1"/>
          </p:cNvSpPr>
          <p:nvPr/>
        </p:nvSpPr>
        <p:spPr bwMode="auto">
          <a:xfrm>
            <a:off x="1350963" y="1490663"/>
            <a:ext cx="3173412" cy="384175"/>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Czy zarobione środki przeznaczył zgodnie z planem? </a:t>
            </a:r>
          </a:p>
        </p:txBody>
      </p:sp>
      <p:sp>
        <p:nvSpPr>
          <p:cNvPr id="54283" name="Rectangle 6"/>
          <p:cNvSpPr>
            <a:spLocks noChangeArrowheads="1"/>
          </p:cNvSpPr>
          <p:nvPr/>
        </p:nvSpPr>
        <p:spPr bwMode="auto">
          <a:xfrm>
            <a:off x="4013200" y="2544759"/>
            <a:ext cx="2797175" cy="384175"/>
          </a:xfrm>
          <a:prstGeom prst="rect">
            <a:avLst/>
          </a:prstGeom>
          <a:noFill/>
          <a:ln w="12700">
            <a:noFill/>
            <a:miter lim="800000"/>
            <a:headEnd/>
            <a:tailEnd/>
          </a:ln>
        </p:spPr>
        <p:txBody>
          <a:bodyPr lIns="36000" tIns="0" rIns="36000" bIns="0">
            <a:spAutoFit/>
          </a:bodyPr>
          <a:lstStyle/>
          <a:p>
            <a:pPr>
              <a:spcBef>
                <a:spcPct val="0"/>
              </a:spcBef>
              <a:defRPr/>
            </a:pPr>
            <a:r>
              <a:rPr lang="pl-PL" sz="1250" b="1" dirty="0">
                <a:solidFill>
                  <a:srgbClr val="AF000A"/>
                </a:solidFill>
              </a:rPr>
              <a:t>Dlaczego nie?</a:t>
            </a:r>
          </a:p>
          <a:p>
            <a:pPr>
              <a:spcBef>
                <a:spcPct val="0"/>
              </a:spcBef>
              <a:defRPr/>
            </a:pPr>
            <a:r>
              <a:rPr lang="pl-PL" sz="1250" b="1" dirty="0">
                <a:solidFill>
                  <a:srgbClr val="AF000A"/>
                </a:solidFill>
              </a:rPr>
              <a:t>Dlaczego nie w pełni? </a:t>
            </a:r>
          </a:p>
        </p:txBody>
      </p:sp>
      <p:sp>
        <p:nvSpPr>
          <p:cNvPr id="29708" name="Strzałka w prawo 14"/>
          <p:cNvSpPr>
            <a:spLocks noChangeArrowheads="1"/>
          </p:cNvSpPr>
          <p:nvPr/>
        </p:nvSpPr>
        <p:spPr bwMode="auto">
          <a:xfrm>
            <a:off x="4737100" y="3070226"/>
            <a:ext cx="1512888" cy="501650"/>
          </a:xfrm>
          <a:prstGeom prst="rightArrow">
            <a:avLst>
              <a:gd name="adj1" fmla="val 50000"/>
              <a:gd name="adj2" fmla="val 100527"/>
            </a:avLst>
          </a:prstGeom>
          <a:solidFill>
            <a:srgbClr val="92D050"/>
          </a:solidFill>
          <a:ln w="12700" algn="ctr">
            <a:solidFill>
              <a:srgbClr val="92D050"/>
            </a:solidFill>
            <a:round/>
            <a:headEnd/>
            <a:tailEnd/>
          </a:ln>
        </p:spPr>
        <p:txBody>
          <a:bodyPr wrap="none" lIns="36000" tIns="0" rIns="36000" bIns="0" anchor="ctr"/>
          <a:lstStyle/>
          <a:p>
            <a:pPr algn="r"/>
            <a:endParaRPr lang="pl-PL"/>
          </a:p>
        </p:txBody>
      </p:sp>
      <p:sp>
        <p:nvSpPr>
          <p:cNvPr id="16" name="Rectangle 11"/>
          <p:cNvSpPr>
            <a:spLocks noChangeArrowheads="1"/>
          </p:cNvSpPr>
          <p:nvPr/>
        </p:nvSpPr>
        <p:spPr bwMode="auto">
          <a:xfrm>
            <a:off x="5953132" y="6510562"/>
            <a:ext cx="2857520" cy="307777"/>
          </a:xfrm>
          <a:prstGeom prst="rect">
            <a:avLst/>
          </a:prstGeom>
          <a:noFill/>
          <a:ln w="12700">
            <a:noFill/>
            <a:miter lim="800000"/>
            <a:headEnd/>
            <a:tailEnd/>
          </a:ln>
        </p:spPr>
        <p:txBody>
          <a:bodyPr wrap="square" lIns="36000" tIns="0" rIns="36000" bIns="0">
            <a:spAutoFit/>
          </a:bodyPr>
          <a:lstStyle/>
          <a:p>
            <a:pPr algn="r">
              <a:spcBef>
                <a:spcPct val="0"/>
              </a:spcBef>
            </a:pPr>
            <a:r>
              <a:rPr lang="pl-PL" sz="1000" i="1" dirty="0" smtClean="0">
                <a:solidFill>
                  <a:srgbClr val="808080"/>
                </a:solidFill>
              </a:rPr>
              <a:t>Dla wykresów o podstawach poniżej n=20 dane przedstawione są za pomocą liczebności</a:t>
            </a:r>
            <a:endParaRPr lang="pl-PL" sz="1000" i="1" dirty="0">
              <a:solidFill>
                <a:srgbClr val="808080"/>
              </a:solidFill>
            </a:endParaRPr>
          </a:p>
        </p:txBody>
      </p:sp>
      <p:sp>
        <p:nvSpPr>
          <p:cNvPr id="18" name="Rectangle 11"/>
          <p:cNvSpPr>
            <a:spLocks noChangeArrowheads="1"/>
          </p:cNvSpPr>
          <p:nvPr/>
        </p:nvSpPr>
        <p:spPr bwMode="auto">
          <a:xfrm>
            <a:off x="8596338" y="1428736"/>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6 osób</a:t>
            </a:r>
            <a:endParaRPr lang="pl-PL" i="1" dirty="0"/>
          </a:p>
        </p:txBody>
      </p:sp>
      <p:sp>
        <p:nvSpPr>
          <p:cNvPr id="17" name="Rectangle 11"/>
          <p:cNvSpPr>
            <a:spLocks noChangeArrowheads="1"/>
          </p:cNvSpPr>
          <p:nvPr/>
        </p:nvSpPr>
        <p:spPr bwMode="auto">
          <a:xfrm>
            <a:off x="8065502" y="2458052"/>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
        <p:nvSpPr>
          <p:cNvPr id="19" name="Rectangle 11"/>
          <p:cNvSpPr>
            <a:spLocks noChangeArrowheads="1"/>
          </p:cNvSpPr>
          <p:nvPr/>
        </p:nvSpPr>
        <p:spPr bwMode="auto">
          <a:xfrm>
            <a:off x="8055774" y="3468376"/>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
        <p:nvSpPr>
          <p:cNvPr id="20" name="Rectangle 11"/>
          <p:cNvSpPr>
            <a:spLocks noChangeArrowheads="1"/>
          </p:cNvSpPr>
          <p:nvPr/>
        </p:nvSpPr>
        <p:spPr bwMode="auto">
          <a:xfrm>
            <a:off x="8055774" y="4458780"/>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3"/>
          <p:cNvSpPr>
            <a:spLocks noGrp="1" noChangeArrowheads="1"/>
          </p:cNvSpPr>
          <p:nvPr>
            <p:ph type="sldNum" sz="quarter" idx="10"/>
          </p:nvPr>
        </p:nvSpPr>
        <p:spPr>
          <a:ln/>
        </p:spPr>
        <p:txBody>
          <a:bodyPr/>
          <a:lstStyle/>
          <a:p>
            <a:fld id="{0A8E66E6-C548-4BD8-917C-48AB474BF354}" type="slidenum">
              <a:rPr lang="pl-PL"/>
              <a:pPr/>
              <a:t>45</a:t>
            </a:fld>
            <a:endParaRPr lang="pl-PL"/>
          </a:p>
        </p:txBody>
      </p:sp>
      <p:sp>
        <p:nvSpPr>
          <p:cNvPr id="30724" name="Rectangle 6"/>
          <p:cNvSpPr>
            <a:spLocks noChangeArrowheads="1"/>
          </p:cNvSpPr>
          <p:nvPr/>
        </p:nvSpPr>
        <p:spPr bwMode="auto">
          <a:xfrm>
            <a:off x="1023938" y="779463"/>
            <a:ext cx="5634037" cy="230187"/>
          </a:xfrm>
          <a:prstGeom prst="rect">
            <a:avLst/>
          </a:prstGeom>
          <a:noFill/>
          <a:ln w="12700">
            <a:noFill/>
            <a:miter lim="800000"/>
            <a:headEnd/>
            <a:tailEnd/>
          </a:ln>
        </p:spPr>
        <p:txBody>
          <a:bodyPr lIns="36000" tIns="0" rIns="36000" bIns="0">
            <a:spAutoFit/>
          </a:bodyPr>
          <a:lstStyle/>
          <a:p>
            <a:pPr algn="l">
              <a:spcBef>
                <a:spcPct val="0"/>
              </a:spcBef>
            </a:pPr>
            <a:r>
              <a:rPr lang="pl-PL" sz="1500" b="1" dirty="0">
                <a:solidFill>
                  <a:srgbClr val="AF000A"/>
                </a:solidFill>
              </a:rPr>
              <a:t>Intencja podjęcia pracy w miejscu zamieszkania</a:t>
            </a:r>
            <a:endParaRPr lang="pl-PL" sz="1500" dirty="0">
              <a:solidFill>
                <a:srgbClr val="AF000A"/>
              </a:solidFill>
            </a:endParaRPr>
          </a:p>
        </p:txBody>
      </p:sp>
      <p:sp>
        <p:nvSpPr>
          <p:cNvPr id="30725" name="Rectangle 4"/>
          <p:cNvSpPr>
            <a:spLocks noChangeArrowheads="1"/>
          </p:cNvSpPr>
          <p:nvPr/>
        </p:nvSpPr>
        <p:spPr bwMode="auto">
          <a:xfrm>
            <a:off x="1208088" y="5286388"/>
            <a:ext cx="8524875" cy="653238"/>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sz="1100" b="1" dirty="0" smtClean="0">
                <a:solidFill>
                  <a:srgbClr val="C00000"/>
                </a:solidFill>
              </a:rPr>
              <a:t>12% </a:t>
            </a:r>
            <a:r>
              <a:rPr lang="pl-PL" sz="1100" b="1" dirty="0">
                <a:solidFill>
                  <a:srgbClr val="C00000"/>
                </a:solidFill>
              </a:rPr>
              <a:t>osób spośród badanych, którzy w momencie wyjazdu nie </a:t>
            </a:r>
            <a:r>
              <a:rPr lang="pl-PL" sz="1100" b="1" dirty="0" smtClean="0">
                <a:solidFill>
                  <a:srgbClr val="C00000"/>
                </a:solidFill>
              </a:rPr>
              <a:t>byli zatrudnieni, </a:t>
            </a:r>
            <a:r>
              <a:rPr lang="pl-PL" sz="1100" b="1" dirty="0">
                <a:solidFill>
                  <a:srgbClr val="C00000"/>
                </a:solidFill>
              </a:rPr>
              <a:t>powiedziało, że nie zamierza podjąć pracy w swoim województwie lub innym regionie w kraju, ponieważ </a:t>
            </a:r>
            <a:r>
              <a:rPr lang="pl-PL" sz="1100" b="1" dirty="0" smtClean="0">
                <a:solidFill>
                  <a:srgbClr val="C00000"/>
                </a:solidFill>
              </a:rPr>
              <a:t>uczy się/studiuje oraz nie widzi takiej potrzeby (po 2 osoby).</a:t>
            </a:r>
            <a:endParaRPr lang="pl-PL" sz="1100" b="1" dirty="0">
              <a:solidFill>
                <a:srgbClr val="C00000"/>
              </a:solidFill>
            </a:endParaRPr>
          </a:p>
        </p:txBody>
      </p:sp>
      <p:sp>
        <p:nvSpPr>
          <p:cNvPr id="30726" name="Rectangle 11"/>
          <p:cNvSpPr>
            <a:spLocks noChangeArrowheads="1"/>
          </p:cNvSpPr>
          <p:nvPr/>
        </p:nvSpPr>
        <p:spPr bwMode="auto">
          <a:xfrm>
            <a:off x="1666875" y="6140302"/>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P26A. Czy po powrocie zamierzał(a) podjąć pracę w swoim województwie lub w innym regionie kraju?</a:t>
            </a:r>
          </a:p>
        </p:txBody>
      </p:sp>
      <p:sp>
        <p:nvSpPr>
          <p:cNvPr id="30727" name="Rectangle 11"/>
          <p:cNvSpPr>
            <a:spLocks noChangeArrowheads="1"/>
          </p:cNvSpPr>
          <p:nvPr/>
        </p:nvSpPr>
        <p:spPr bwMode="auto">
          <a:xfrm>
            <a:off x="1166813" y="4864100"/>
            <a:ext cx="3500437" cy="369332"/>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Tylko osoby, które w momencie wyjazdu nie były zatrudnione. </a:t>
            </a:r>
            <a:r>
              <a:rPr lang="pl-PL" i="1" dirty="0" smtClean="0">
                <a:solidFill>
                  <a:srgbClr val="808080"/>
                </a:solidFill>
              </a:rPr>
              <a:t>N=77</a:t>
            </a:r>
            <a:endParaRPr lang="pl-PL" i="1" dirty="0">
              <a:solidFill>
                <a:srgbClr val="808080"/>
              </a:solidFill>
            </a:endParaRPr>
          </a:p>
        </p:txBody>
      </p:sp>
      <p:graphicFrame>
        <p:nvGraphicFramePr>
          <p:cNvPr id="30722" name="Object 13"/>
          <p:cNvGraphicFramePr>
            <a:graphicFrameLocks/>
          </p:cNvGraphicFramePr>
          <p:nvPr/>
        </p:nvGraphicFramePr>
        <p:xfrm>
          <a:off x="509584" y="1714488"/>
          <a:ext cx="3871912" cy="2886075"/>
        </p:xfrm>
        <a:graphic>
          <a:graphicData uri="http://schemas.openxmlformats.org/presentationml/2006/ole">
            <p:oleObj spid="_x0000_s30722" name="Wykres" r:id="rId4" imgW="4695713" imgH="3495762" progId="MSGraph.Chart.8">
              <p:embed followColorScheme="full"/>
            </p:oleObj>
          </a:graphicData>
        </a:graphic>
      </p:graphicFrame>
      <p:graphicFrame>
        <p:nvGraphicFramePr>
          <p:cNvPr id="30723" name="Object 3"/>
          <p:cNvGraphicFramePr>
            <a:graphicFrameLocks/>
          </p:cNvGraphicFramePr>
          <p:nvPr/>
        </p:nvGraphicFramePr>
        <p:xfrm>
          <a:off x="5738818" y="1143000"/>
          <a:ext cx="4067175" cy="3657600"/>
        </p:xfrm>
        <a:graphic>
          <a:graphicData uri="http://schemas.openxmlformats.org/presentationml/2006/ole">
            <p:oleObj spid="_x0000_s30723" name="Wykres" r:id="rId5" imgW="3876697" imgH="3486009" progId="MSGraph.Chart.8">
              <p:embed followColorScheme="full"/>
            </p:oleObj>
          </a:graphicData>
        </a:graphic>
      </p:graphicFrame>
      <p:sp>
        <p:nvSpPr>
          <p:cNvPr id="30728" name="Rectangle 11"/>
          <p:cNvSpPr>
            <a:spLocks noChangeArrowheads="1"/>
          </p:cNvSpPr>
          <p:nvPr/>
        </p:nvSpPr>
        <p:spPr bwMode="auto">
          <a:xfrm>
            <a:off x="4992688" y="4868863"/>
            <a:ext cx="4352925" cy="369332"/>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Tylko osoby, które po powrocie nie zamierzały podjąć pracy w swoim województwie </a:t>
            </a:r>
            <a:r>
              <a:rPr lang="pl-PL" b="1" i="1" dirty="0" smtClean="0">
                <a:solidFill>
                  <a:srgbClr val="FF0000"/>
                </a:solidFill>
              </a:rPr>
              <a:t>N=9</a:t>
            </a:r>
            <a:endParaRPr lang="pl-PL" b="1" i="1" dirty="0">
              <a:solidFill>
                <a:srgbClr val="FF0000"/>
              </a:solidFill>
            </a:endParaRPr>
          </a:p>
        </p:txBody>
      </p:sp>
      <p:sp>
        <p:nvSpPr>
          <p:cNvPr id="30729" name="Rectangle 11"/>
          <p:cNvSpPr>
            <a:spLocks noChangeArrowheads="1"/>
          </p:cNvSpPr>
          <p:nvPr/>
        </p:nvSpPr>
        <p:spPr bwMode="auto">
          <a:xfrm>
            <a:off x="1652588" y="6325429"/>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P26B. Dlaczego nie </a:t>
            </a:r>
            <a:r>
              <a:rPr lang="pl-PL" i="1" dirty="0" smtClean="0">
                <a:solidFill>
                  <a:srgbClr val="808080"/>
                </a:solidFill>
              </a:rPr>
              <a:t>zamierzał(a</a:t>
            </a:r>
            <a:r>
              <a:rPr lang="pl-PL" i="1" dirty="0">
                <a:solidFill>
                  <a:srgbClr val="808080"/>
                </a:solidFill>
              </a:rPr>
              <a:t>) podjąć pracy w swoim województwie lub w innym regionie kraju?</a:t>
            </a:r>
          </a:p>
        </p:txBody>
      </p:sp>
      <p:sp>
        <p:nvSpPr>
          <p:cNvPr id="30730" name="Strzałka w prawo 14"/>
          <p:cNvSpPr>
            <a:spLocks noChangeArrowheads="1"/>
          </p:cNvSpPr>
          <p:nvPr/>
        </p:nvSpPr>
        <p:spPr bwMode="auto">
          <a:xfrm>
            <a:off x="4310058" y="3287713"/>
            <a:ext cx="1512887" cy="501650"/>
          </a:xfrm>
          <a:prstGeom prst="rightArrow">
            <a:avLst>
              <a:gd name="adj1" fmla="val 50000"/>
              <a:gd name="adj2" fmla="val 100527"/>
            </a:avLst>
          </a:prstGeom>
          <a:solidFill>
            <a:srgbClr val="92D050"/>
          </a:solidFill>
          <a:ln w="12700" algn="ctr">
            <a:solidFill>
              <a:srgbClr val="92D050"/>
            </a:solidFill>
            <a:round/>
            <a:headEnd/>
            <a:tailEnd/>
          </a:ln>
        </p:spPr>
        <p:txBody>
          <a:bodyPr wrap="none" lIns="36000" tIns="0" rIns="36000" bIns="0" anchor="ctr"/>
          <a:lstStyle/>
          <a:p>
            <a:pPr algn="r"/>
            <a:endParaRPr lang="pl-PL"/>
          </a:p>
        </p:txBody>
      </p:sp>
      <p:sp>
        <p:nvSpPr>
          <p:cNvPr id="56331" name="Rectangle 6"/>
          <p:cNvSpPr>
            <a:spLocks noChangeArrowheads="1"/>
          </p:cNvSpPr>
          <p:nvPr/>
        </p:nvSpPr>
        <p:spPr bwMode="auto">
          <a:xfrm>
            <a:off x="4076710" y="2571744"/>
            <a:ext cx="1733546" cy="769441"/>
          </a:xfrm>
          <a:prstGeom prst="rect">
            <a:avLst/>
          </a:prstGeom>
          <a:noFill/>
          <a:ln w="12700">
            <a:noFill/>
            <a:miter lim="800000"/>
            <a:headEnd/>
            <a:tailEnd/>
          </a:ln>
        </p:spPr>
        <p:txBody>
          <a:bodyPr wrap="square" lIns="36000" tIns="0" rIns="36000" bIns="0">
            <a:spAutoFit/>
          </a:bodyPr>
          <a:lstStyle/>
          <a:p>
            <a:pPr>
              <a:spcBef>
                <a:spcPct val="0"/>
              </a:spcBef>
              <a:defRPr/>
            </a:pPr>
            <a:r>
              <a:rPr lang="pl-PL" sz="1250" b="1" dirty="0">
                <a:solidFill>
                  <a:srgbClr val="AF000A"/>
                </a:solidFill>
              </a:rPr>
              <a:t>Dlaczego nie zamierza podjąć pracy w miejscu zamieszkania?</a:t>
            </a:r>
          </a:p>
        </p:txBody>
      </p:sp>
      <p:sp>
        <p:nvSpPr>
          <p:cNvPr id="17" name="Rectangle 11"/>
          <p:cNvSpPr>
            <a:spLocks noChangeArrowheads="1"/>
          </p:cNvSpPr>
          <p:nvPr/>
        </p:nvSpPr>
        <p:spPr bwMode="auto">
          <a:xfrm>
            <a:off x="7219560" y="2337974"/>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
        <p:nvSpPr>
          <p:cNvPr id="18" name="Rectangle 11"/>
          <p:cNvSpPr>
            <a:spLocks noChangeArrowheads="1"/>
          </p:cNvSpPr>
          <p:nvPr/>
        </p:nvSpPr>
        <p:spPr bwMode="auto">
          <a:xfrm>
            <a:off x="7555708" y="1357298"/>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2 osoby</a:t>
            </a:r>
            <a:endParaRPr lang="pl-PL" i="1" dirty="0"/>
          </a:p>
        </p:txBody>
      </p:sp>
      <p:sp>
        <p:nvSpPr>
          <p:cNvPr id="20" name="Rectangle 6"/>
          <p:cNvSpPr>
            <a:spLocks noChangeArrowheads="1"/>
          </p:cNvSpPr>
          <p:nvPr/>
        </p:nvSpPr>
        <p:spPr bwMode="auto">
          <a:xfrm>
            <a:off x="1023910" y="1285860"/>
            <a:ext cx="3532184" cy="577081"/>
          </a:xfrm>
          <a:prstGeom prst="rect">
            <a:avLst/>
          </a:prstGeom>
          <a:noFill/>
          <a:ln w="12700">
            <a:noFill/>
            <a:miter lim="800000"/>
            <a:headEnd/>
            <a:tailEnd/>
          </a:ln>
        </p:spPr>
        <p:txBody>
          <a:bodyPr wrap="square" lIns="36000" tIns="0" rIns="36000" bIns="0">
            <a:spAutoFit/>
          </a:bodyPr>
          <a:lstStyle/>
          <a:p>
            <a:pPr algn="l">
              <a:spcBef>
                <a:spcPct val="0"/>
              </a:spcBef>
              <a:defRPr/>
            </a:pPr>
            <a:r>
              <a:rPr lang="pl-PL" sz="1250" b="1" dirty="0" smtClean="0">
                <a:solidFill>
                  <a:srgbClr val="AF000A"/>
                </a:solidFill>
              </a:rPr>
              <a:t>Czy po powrocie zamierzał podjąć pracę w swoim województwie lub w innym regionie kraju?</a:t>
            </a:r>
          </a:p>
        </p:txBody>
      </p:sp>
      <p:sp>
        <p:nvSpPr>
          <p:cNvPr id="21" name="Rectangle 11"/>
          <p:cNvSpPr>
            <a:spLocks noChangeArrowheads="1"/>
          </p:cNvSpPr>
          <p:nvPr/>
        </p:nvSpPr>
        <p:spPr bwMode="auto">
          <a:xfrm>
            <a:off x="7219560" y="3854750"/>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
        <p:nvSpPr>
          <p:cNvPr id="23" name="Rectangle 11"/>
          <p:cNvSpPr>
            <a:spLocks noChangeArrowheads="1"/>
          </p:cNvSpPr>
          <p:nvPr/>
        </p:nvSpPr>
        <p:spPr bwMode="auto">
          <a:xfrm>
            <a:off x="5953132" y="6530791"/>
            <a:ext cx="2857520" cy="307777"/>
          </a:xfrm>
          <a:prstGeom prst="rect">
            <a:avLst/>
          </a:prstGeom>
          <a:noFill/>
          <a:ln w="12700">
            <a:noFill/>
            <a:miter lim="800000"/>
            <a:headEnd/>
            <a:tailEnd/>
          </a:ln>
        </p:spPr>
        <p:txBody>
          <a:bodyPr wrap="square" lIns="36000" tIns="0" rIns="36000" bIns="0">
            <a:spAutoFit/>
          </a:bodyPr>
          <a:lstStyle/>
          <a:p>
            <a:pPr algn="r">
              <a:spcBef>
                <a:spcPct val="0"/>
              </a:spcBef>
            </a:pPr>
            <a:r>
              <a:rPr lang="pl-PL" sz="1000" i="1" dirty="0" smtClean="0">
                <a:solidFill>
                  <a:srgbClr val="808080"/>
                </a:solidFill>
              </a:rPr>
              <a:t>Dla wykresów o podstawach poniżej n=20 dane przedstawione są za pomocą liczebności</a:t>
            </a:r>
            <a:endParaRPr lang="pl-PL" sz="1000" i="1" dirty="0">
              <a:solidFill>
                <a:srgbClr val="808080"/>
              </a:solidFill>
            </a:endParaRPr>
          </a:p>
        </p:txBody>
      </p:sp>
      <p:sp>
        <p:nvSpPr>
          <p:cNvPr id="24" name="Rectangle 11"/>
          <p:cNvSpPr>
            <a:spLocks noChangeArrowheads="1"/>
          </p:cNvSpPr>
          <p:nvPr/>
        </p:nvSpPr>
        <p:spPr bwMode="auto">
          <a:xfrm>
            <a:off x="7555708" y="1857364"/>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2 osoby</a:t>
            </a:r>
            <a:endParaRPr lang="pl-PL" i="1" dirty="0"/>
          </a:p>
        </p:txBody>
      </p:sp>
      <p:sp>
        <p:nvSpPr>
          <p:cNvPr id="25" name="Rectangle 11"/>
          <p:cNvSpPr>
            <a:spLocks noChangeArrowheads="1"/>
          </p:cNvSpPr>
          <p:nvPr/>
        </p:nvSpPr>
        <p:spPr bwMode="auto">
          <a:xfrm>
            <a:off x="7219560" y="2828312"/>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
        <p:nvSpPr>
          <p:cNvPr id="26" name="Rectangle 11"/>
          <p:cNvSpPr>
            <a:spLocks noChangeArrowheads="1"/>
          </p:cNvSpPr>
          <p:nvPr/>
        </p:nvSpPr>
        <p:spPr bwMode="auto">
          <a:xfrm>
            <a:off x="7219560" y="3354684"/>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
        <p:nvSpPr>
          <p:cNvPr id="27" name="Rectangle 11"/>
          <p:cNvSpPr>
            <a:spLocks noChangeArrowheads="1"/>
          </p:cNvSpPr>
          <p:nvPr/>
        </p:nvSpPr>
        <p:spPr bwMode="auto">
          <a:xfrm>
            <a:off x="7219560" y="4338238"/>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3"/>
          <p:cNvGraphicFramePr>
            <a:graphicFrameLocks/>
          </p:cNvGraphicFramePr>
          <p:nvPr/>
        </p:nvGraphicFramePr>
        <p:xfrm>
          <a:off x="5741988" y="1797050"/>
          <a:ext cx="4071937" cy="3008313"/>
        </p:xfrm>
        <a:graphic>
          <a:graphicData uri="http://schemas.openxmlformats.org/presentationml/2006/ole">
            <p:oleObj spid="_x0000_s31749" name="Wykres" r:id="rId4" imgW="3876697" imgH="2867197" progId="MSGraph.Chart.8">
              <p:embed followColorScheme="full"/>
            </p:oleObj>
          </a:graphicData>
        </a:graphic>
      </p:graphicFrame>
      <p:sp>
        <p:nvSpPr>
          <p:cNvPr id="12" name="Rectangle 13"/>
          <p:cNvSpPr>
            <a:spLocks noGrp="1" noChangeArrowheads="1"/>
          </p:cNvSpPr>
          <p:nvPr>
            <p:ph type="sldNum" sz="quarter" idx="10"/>
          </p:nvPr>
        </p:nvSpPr>
        <p:spPr>
          <a:ln/>
        </p:spPr>
        <p:txBody>
          <a:bodyPr/>
          <a:lstStyle/>
          <a:p>
            <a:fld id="{520E3497-524F-4A7E-A6FD-2F14334CF350}" type="slidenum">
              <a:rPr lang="pl-PL"/>
              <a:pPr/>
              <a:t>46</a:t>
            </a:fld>
            <a:endParaRPr lang="pl-PL"/>
          </a:p>
        </p:txBody>
      </p:sp>
      <p:sp>
        <p:nvSpPr>
          <p:cNvPr id="58372" name="Rectangle 6"/>
          <p:cNvSpPr>
            <a:spLocks noChangeArrowheads="1"/>
          </p:cNvSpPr>
          <p:nvPr/>
        </p:nvSpPr>
        <p:spPr bwMode="auto">
          <a:xfrm>
            <a:off x="1309688" y="1374775"/>
            <a:ext cx="2919412" cy="577850"/>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Czy po powrocie zamierzał wrócić do swojej pracy, gdzie pracował przed wyjazdem?</a:t>
            </a:r>
            <a:endParaRPr lang="pl-PL" sz="1250" dirty="0">
              <a:solidFill>
                <a:srgbClr val="AF000A"/>
              </a:solidFill>
            </a:endParaRPr>
          </a:p>
        </p:txBody>
      </p:sp>
      <p:sp>
        <p:nvSpPr>
          <p:cNvPr id="31749" name="Rectangle 4"/>
          <p:cNvSpPr>
            <a:spLocks noChangeArrowheads="1"/>
          </p:cNvSpPr>
          <p:nvPr/>
        </p:nvSpPr>
        <p:spPr bwMode="auto">
          <a:xfrm>
            <a:off x="1208088" y="5429264"/>
            <a:ext cx="8524875" cy="514350"/>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smtClean="0">
                <a:solidFill>
                  <a:srgbClr val="C00000"/>
                </a:solidFill>
              </a:rPr>
              <a:t>7 </a:t>
            </a:r>
            <a:r>
              <a:rPr lang="pl-PL" b="1" dirty="0">
                <a:solidFill>
                  <a:srgbClr val="C00000"/>
                </a:solidFill>
              </a:rPr>
              <a:t>osób zatrudnionych przed wyjazdem zamierza do swojej pracy wrócić po powrocie. </a:t>
            </a:r>
            <a:r>
              <a:rPr lang="pl-PL" b="1" dirty="0" smtClean="0">
                <a:solidFill>
                  <a:srgbClr val="C00000"/>
                </a:solidFill>
              </a:rPr>
              <a:t>6 </a:t>
            </a:r>
            <a:r>
              <a:rPr lang="pl-PL" b="1" dirty="0">
                <a:solidFill>
                  <a:srgbClr val="C00000"/>
                </a:solidFill>
              </a:rPr>
              <a:t>badanych planujących podjąć pracę zamierza podjąć ją w swoim województwie.</a:t>
            </a:r>
          </a:p>
        </p:txBody>
      </p:sp>
      <p:graphicFrame>
        <p:nvGraphicFramePr>
          <p:cNvPr id="31746" name="Object 13"/>
          <p:cNvGraphicFramePr>
            <a:graphicFrameLocks/>
          </p:cNvGraphicFramePr>
          <p:nvPr/>
        </p:nvGraphicFramePr>
        <p:xfrm>
          <a:off x="795341" y="1814513"/>
          <a:ext cx="4657725" cy="3028950"/>
        </p:xfrm>
        <a:graphic>
          <a:graphicData uri="http://schemas.openxmlformats.org/presentationml/2006/ole">
            <p:oleObj spid="_x0000_s31746" name="Wykres" r:id="rId5" imgW="5648482" imgH="3657600" progId="MSGraph.Chart.8">
              <p:embed followColorScheme="full"/>
            </p:oleObj>
          </a:graphicData>
        </a:graphic>
      </p:graphicFrame>
      <p:sp>
        <p:nvSpPr>
          <p:cNvPr id="31750" name="Rectangle 11"/>
          <p:cNvSpPr>
            <a:spLocks noChangeArrowheads="1"/>
          </p:cNvSpPr>
          <p:nvPr/>
        </p:nvSpPr>
        <p:spPr bwMode="auto">
          <a:xfrm>
            <a:off x="1666875" y="6081934"/>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P27. Czy po powrocie zamierzał(a) wrócić do swojej </a:t>
            </a:r>
            <a:r>
              <a:rPr lang="pl-PL" i="1" dirty="0" smtClean="0">
                <a:solidFill>
                  <a:srgbClr val="808080"/>
                </a:solidFill>
              </a:rPr>
              <a:t>pracy</a:t>
            </a:r>
            <a:r>
              <a:rPr lang="pl-PL" i="1" dirty="0">
                <a:solidFill>
                  <a:srgbClr val="808080"/>
                </a:solidFill>
              </a:rPr>
              <a:t>, gdzie pracował(a) jeszcze przed wyjazdem?</a:t>
            </a:r>
          </a:p>
        </p:txBody>
      </p:sp>
      <p:sp>
        <p:nvSpPr>
          <p:cNvPr id="31751" name="Rectangle 11"/>
          <p:cNvSpPr>
            <a:spLocks noChangeArrowheads="1"/>
          </p:cNvSpPr>
          <p:nvPr/>
        </p:nvSpPr>
        <p:spPr bwMode="auto">
          <a:xfrm>
            <a:off x="1652588" y="6297834"/>
            <a:ext cx="7143750" cy="36830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P28. Czy szukał(a) pracy w swoim województwie lub </a:t>
            </a:r>
            <a:r>
              <a:rPr lang="pl-PL" i="1" dirty="0" smtClean="0">
                <a:solidFill>
                  <a:srgbClr val="808080"/>
                </a:solidFill>
              </a:rPr>
              <a:t>innych </a:t>
            </a:r>
            <a:r>
              <a:rPr lang="pl-PL" i="1" dirty="0">
                <a:solidFill>
                  <a:srgbClr val="808080"/>
                </a:solidFill>
              </a:rPr>
              <a:t>miejscach w kraju lub za granicą jeszcze podczas pobytu na </a:t>
            </a:r>
            <a:r>
              <a:rPr lang="pl-PL" i="1" dirty="0" smtClean="0">
                <a:solidFill>
                  <a:srgbClr val="808080"/>
                </a:solidFill>
              </a:rPr>
              <a:t>migracji</a:t>
            </a:r>
            <a:r>
              <a:rPr lang="pl-PL" i="1" dirty="0">
                <a:solidFill>
                  <a:srgbClr val="808080"/>
                </a:solidFill>
              </a:rPr>
              <a:t>?</a:t>
            </a:r>
          </a:p>
        </p:txBody>
      </p:sp>
      <p:sp>
        <p:nvSpPr>
          <p:cNvPr id="31752" name="Rectangle 11"/>
          <p:cNvSpPr>
            <a:spLocks noChangeArrowheads="1"/>
          </p:cNvSpPr>
          <p:nvPr/>
        </p:nvSpPr>
        <p:spPr bwMode="auto">
          <a:xfrm>
            <a:off x="1166813" y="4773625"/>
            <a:ext cx="3500437" cy="369887"/>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Tylko osoby, które w momencie wyjazdu były zatrudnione, </a:t>
            </a:r>
            <a:r>
              <a:rPr lang="pl-PL" b="1" i="1" dirty="0" smtClean="0">
                <a:solidFill>
                  <a:srgbClr val="FF0000"/>
                </a:solidFill>
              </a:rPr>
              <a:t>N=9</a:t>
            </a:r>
            <a:endParaRPr lang="pl-PL" b="1" i="1" dirty="0">
              <a:solidFill>
                <a:srgbClr val="FF0000"/>
              </a:solidFill>
            </a:endParaRPr>
          </a:p>
        </p:txBody>
      </p:sp>
      <p:sp>
        <p:nvSpPr>
          <p:cNvPr id="31753" name="Rectangle 11"/>
          <p:cNvSpPr>
            <a:spLocks noChangeArrowheads="1"/>
          </p:cNvSpPr>
          <p:nvPr/>
        </p:nvSpPr>
        <p:spPr bwMode="auto">
          <a:xfrm>
            <a:off x="6167438" y="4713340"/>
            <a:ext cx="3500437" cy="553998"/>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a:t>
            </a:r>
            <a:r>
              <a:rPr lang="pl-PL" i="1" dirty="0" smtClean="0">
                <a:solidFill>
                  <a:srgbClr val="808080"/>
                </a:solidFill>
              </a:rPr>
              <a:t>Tylko osoby, które zamierzały podjąć pracę po powrocie i szukały jej już w trakcie pobytu na migracji, </a:t>
            </a:r>
            <a:r>
              <a:rPr lang="pl-PL" b="1" i="1" dirty="0" smtClean="0">
                <a:solidFill>
                  <a:srgbClr val="FF0000"/>
                </a:solidFill>
              </a:rPr>
              <a:t>N=6</a:t>
            </a:r>
            <a:endParaRPr lang="pl-PL" b="1" i="1" dirty="0">
              <a:solidFill>
                <a:srgbClr val="FF0000"/>
              </a:solidFill>
            </a:endParaRPr>
          </a:p>
        </p:txBody>
      </p:sp>
      <p:sp>
        <p:nvSpPr>
          <p:cNvPr id="58378" name="Rectangle 6"/>
          <p:cNvSpPr>
            <a:spLocks noChangeArrowheads="1"/>
          </p:cNvSpPr>
          <p:nvPr/>
        </p:nvSpPr>
        <p:spPr bwMode="auto">
          <a:xfrm>
            <a:off x="5524500" y="1357313"/>
            <a:ext cx="3714750" cy="384175"/>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Miejsca poszukiwania pracy podczas pobytu na </a:t>
            </a:r>
            <a:r>
              <a:rPr lang="pl-PL" sz="1250" b="1" dirty="0" smtClean="0">
                <a:solidFill>
                  <a:srgbClr val="AF000A"/>
                </a:solidFill>
              </a:rPr>
              <a:t>migracji</a:t>
            </a:r>
            <a:endParaRPr lang="pl-PL" sz="1250" dirty="0">
              <a:solidFill>
                <a:srgbClr val="AF000A"/>
              </a:solidFill>
            </a:endParaRPr>
          </a:p>
        </p:txBody>
      </p:sp>
      <p:sp>
        <p:nvSpPr>
          <p:cNvPr id="31755" name="Rectangle 6"/>
          <p:cNvSpPr>
            <a:spLocks noChangeArrowheads="1"/>
          </p:cNvSpPr>
          <p:nvPr/>
        </p:nvSpPr>
        <p:spPr bwMode="auto">
          <a:xfrm>
            <a:off x="1023938" y="769938"/>
            <a:ext cx="8882062" cy="230187"/>
          </a:xfrm>
          <a:prstGeom prst="rect">
            <a:avLst/>
          </a:prstGeom>
          <a:noFill/>
          <a:ln w="12700">
            <a:noFill/>
            <a:miter lim="800000"/>
            <a:headEnd/>
            <a:tailEnd/>
          </a:ln>
        </p:spPr>
        <p:txBody>
          <a:bodyPr lIns="36000" tIns="0" rIns="36000" bIns="0">
            <a:spAutoFit/>
          </a:bodyPr>
          <a:lstStyle/>
          <a:p>
            <a:pPr marL="0" lvl="1" algn="l">
              <a:spcBef>
                <a:spcPct val="0"/>
              </a:spcBef>
            </a:pPr>
            <a:r>
              <a:rPr lang="pl-PL" sz="1500" b="1" dirty="0">
                <a:solidFill>
                  <a:srgbClr val="AF000A"/>
                </a:solidFill>
              </a:rPr>
              <a:t>Intencja podjęcia pracy w miejscu zamieszkania oraz zakres regionalny poszukiwań pracy</a:t>
            </a:r>
          </a:p>
        </p:txBody>
      </p:sp>
      <p:sp>
        <p:nvSpPr>
          <p:cNvPr id="15" name="Rectangle 11"/>
          <p:cNvSpPr>
            <a:spLocks noChangeArrowheads="1"/>
          </p:cNvSpPr>
          <p:nvPr/>
        </p:nvSpPr>
        <p:spPr bwMode="auto">
          <a:xfrm>
            <a:off x="4352312" y="3295852"/>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7 osób</a:t>
            </a:r>
            <a:endParaRPr lang="pl-PL" i="1" dirty="0"/>
          </a:p>
        </p:txBody>
      </p:sp>
      <p:sp>
        <p:nvSpPr>
          <p:cNvPr id="19" name="Rectangle 11"/>
          <p:cNvSpPr>
            <a:spLocks noChangeArrowheads="1"/>
          </p:cNvSpPr>
          <p:nvPr/>
        </p:nvSpPr>
        <p:spPr bwMode="auto">
          <a:xfrm>
            <a:off x="5953132" y="6530791"/>
            <a:ext cx="2857520" cy="307777"/>
          </a:xfrm>
          <a:prstGeom prst="rect">
            <a:avLst/>
          </a:prstGeom>
          <a:noFill/>
          <a:ln w="12700">
            <a:noFill/>
            <a:miter lim="800000"/>
            <a:headEnd/>
            <a:tailEnd/>
          </a:ln>
        </p:spPr>
        <p:txBody>
          <a:bodyPr wrap="square" lIns="36000" tIns="0" rIns="36000" bIns="0">
            <a:spAutoFit/>
          </a:bodyPr>
          <a:lstStyle/>
          <a:p>
            <a:pPr algn="r">
              <a:spcBef>
                <a:spcPct val="0"/>
              </a:spcBef>
            </a:pPr>
            <a:r>
              <a:rPr lang="pl-PL" sz="1000" i="1" dirty="0" smtClean="0">
                <a:solidFill>
                  <a:srgbClr val="808080"/>
                </a:solidFill>
              </a:rPr>
              <a:t>Dla wykresów o podstawach poniżej n=20 dane przedstawione są za pomocą liczebności</a:t>
            </a:r>
            <a:endParaRPr lang="pl-PL" sz="1000" i="1" dirty="0">
              <a:solidFill>
                <a:srgbClr val="808080"/>
              </a:solidFill>
            </a:endParaRPr>
          </a:p>
        </p:txBody>
      </p:sp>
      <p:sp>
        <p:nvSpPr>
          <p:cNvPr id="16" name="Rectangle 11"/>
          <p:cNvSpPr>
            <a:spLocks noChangeArrowheads="1"/>
          </p:cNvSpPr>
          <p:nvPr/>
        </p:nvSpPr>
        <p:spPr bwMode="auto">
          <a:xfrm>
            <a:off x="1247952" y="3328378"/>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2 osoby</a:t>
            </a:r>
            <a:endParaRPr lang="pl-PL" i="1" dirty="0"/>
          </a:p>
        </p:txBody>
      </p:sp>
      <p:sp>
        <p:nvSpPr>
          <p:cNvPr id="17" name="Rectangle 11"/>
          <p:cNvSpPr>
            <a:spLocks noChangeArrowheads="1"/>
          </p:cNvSpPr>
          <p:nvPr/>
        </p:nvSpPr>
        <p:spPr bwMode="auto">
          <a:xfrm>
            <a:off x="9179326" y="2428868"/>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6 osób</a:t>
            </a:r>
            <a:endParaRPr lang="pl-PL" i="1" dirty="0"/>
          </a:p>
        </p:txBody>
      </p:sp>
      <p:sp>
        <p:nvSpPr>
          <p:cNvPr id="18" name="Rectangle 11"/>
          <p:cNvSpPr>
            <a:spLocks noChangeArrowheads="1"/>
          </p:cNvSpPr>
          <p:nvPr/>
        </p:nvSpPr>
        <p:spPr bwMode="auto">
          <a:xfrm>
            <a:off x="7177306" y="3857628"/>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770" name="Object 3"/>
          <p:cNvGraphicFramePr>
            <a:graphicFrameLocks/>
          </p:cNvGraphicFramePr>
          <p:nvPr/>
        </p:nvGraphicFramePr>
        <p:xfrm>
          <a:off x="1168400" y="1000125"/>
          <a:ext cx="7672388" cy="4414838"/>
        </p:xfrm>
        <a:graphic>
          <a:graphicData uri="http://schemas.openxmlformats.org/presentationml/2006/ole">
            <p:oleObj spid="_x0000_s32770" name="Wykres" r:id="rId4" imgW="7305518" imgH="4200550" progId="MSGraph.Chart.8">
              <p:embed followColorScheme="full"/>
            </p:oleObj>
          </a:graphicData>
        </a:graphic>
      </p:graphicFrame>
      <p:sp>
        <p:nvSpPr>
          <p:cNvPr id="7" name="Rectangle 13"/>
          <p:cNvSpPr>
            <a:spLocks noGrp="1" noChangeArrowheads="1"/>
          </p:cNvSpPr>
          <p:nvPr>
            <p:ph type="sldNum" sz="quarter" idx="10"/>
          </p:nvPr>
        </p:nvSpPr>
        <p:spPr>
          <a:ln/>
        </p:spPr>
        <p:txBody>
          <a:bodyPr/>
          <a:lstStyle/>
          <a:p>
            <a:fld id="{D926F07C-0389-4509-A55E-9C1CD9852511}" type="slidenum">
              <a:rPr lang="pl-PL"/>
              <a:pPr/>
              <a:t>47</a:t>
            </a:fld>
            <a:endParaRPr lang="pl-PL"/>
          </a:p>
        </p:txBody>
      </p:sp>
      <p:sp>
        <p:nvSpPr>
          <p:cNvPr id="32771" name="Rectangle 6"/>
          <p:cNvSpPr>
            <a:spLocks noChangeArrowheads="1"/>
          </p:cNvSpPr>
          <p:nvPr/>
        </p:nvSpPr>
        <p:spPr bwMode="auto">
          <a:xfrm>
            <a:off x="992188" y="785813"/>
            <a:ext cx="7715250" cy="230187"/>
          </a:xfrm>
          <a:prstGeom prst="rect">
            <a:avLst/>
          </a:prstGeom>
          <a:noFill/>
          <a:ln w="12700">
            <a:noFill/>
            <a:miter lim="800000"/>
            <a:headEnd/>
            <a:tailEnd/>
          </a:ln>
        </p:spPr>
        <p:txBody>
          <a:bodyPr lIns="36000" tIns="0" rIns="36000" bIns="0">
            <a:spAutoFit/>
          </a:bodyPr>
          <a:lstStyle/>
          <a:p>
            <a:pPr algn="l">
              <a:spcBef>
                <a:spcPct val="0"/>
              </a:spcBef>
            </a:pPr>
            <a:r>
              <a:rPr lang="pl-PL" sz="1500" b="1" dirty="0">
                <a:solidFill>
                  <a:srgbClr val="AF000A"/>
                </a:solidFill>
              </a:rPr>
              <a:t>Sposób poszukiwania pracy podczas pobytu na migracji </a:t>
            </a:r>
            <a:endParaRPr lang="pl-PL" sz="1500" dirty="0">
              <a:solidFill>
                <a:srgbClr val="AF000A"/>
              </a:solidFill>
            </a:endParaRPr>
          </a:p>
        </p:txBody>
      </p:sp>
      <p:sp>
        <p:nvSpPr>
          <p:cNvPr id="32772" name="Rectangle 4"/>
          <p:cNvSpPr>
            <a:spLocks noChangeArrowheads="1"/>
          </p:cNvSpPr>
          <p:nvPr/>
        </p:nvSpPr>
        <p:spPr bwMode="auto">
          <a:xfrm>
            <a:off x="1208088" y="5643578"/>
            <a:ext cx="8524875" cy="514738"/>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smtClean="0">
                <a:solidFill>
                  <a:srgbClr val="C00000"/>
                </a:solidFill>
              </a:rPr>
              <a:t>5 migrantów </a:t>
            </a:r>
            <a:r>
              <a:rPr lang="pl-PL" b="1" dirty="0">
                <a:solidFill>
                  <a:srgbClr val="C00000"/>
                </a:solidFill>
              </a:rPr>
              <a:t>będących na </a:t>
            </a:r>
            <a:r>
              <a:rPr lang="pl-PL" b="1" dirty="0" smtClean="0">
                <a:solidFill>
                  <a:srgbClr val="C00000"/>
                </a:solidFill>
              </a:rPr>
              <a:t>migracji pytało znajomych, 4 badanych szukało w Internecie, a 3 osoby poprosiły kogoś bliskiego, aby zapytał w ich imieniu o pracę w UP.</a:t>
            </a:r>
            <a:endParaRPr lang="pl-PL" b="1" dirty="0">
              <a:solidFill>
                <a:srgbClr val="C00000"/>
              </a:solidFill>
            </a:endParaRPr>
          </a:p>
        </p:txBody>
      </p:sp>
      <p:sp>
        <p:nvSpPr>
          <p:cNvPr id="32773" name="Rectangle 11"/>
          <p:cNvSpPr>
            <a:spLocks noChangeArrowheads="1"/>
          </p:cNvSpPr>
          <p:nvPr/>
        </p:nvSpPr>
        <p:spPr bwMode="auto">
          <a:xfrm>
            <a:off x="1666875" y="6316663"/>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P29. W jaki sposób szukał(a) pracy w swoim regionie będąc </a:t>
            </a:r>
            <a:r>
              <a:rPr lang="pl-PL" i="1" dirty="0" smtClean="0">
                <a:solidFill>
                  <a:srgbClr val="808080"/>
                </a:solidFill>
              </a:rPr>
              <a:t>na migracji</a:t>
            </a:r>
            <a:r>
              <a:rPr lang="pl-PL" i="1" dirty="0">
                <a:solidFill>
                  <a:srgbClr val="808080"/>
                </a:solidFill>
              </a:rPr>
              <a:t>?</a:t>
            </a:r>
          </a:p>
        </p:txBody>
      </p:sp>
      <p:sp>
        <p:nvSpPr>
          <p:cNvPr id="32774" name="Rectangle 11"/>
          <p:cNvSpPr>
            <a:spLocks noChangeArrowheads="1"/>
          </p:cNvSpPr>
          <p:nvPr/>
        </p:nvSpPr>
        <p:spPr bwMode="auto">
          <a:xfrm>
            <a:off x="1195388" y="5330825"/>
            <a:ext cx="7786687"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Tylko osoby, które szukały pracy w swoim województwie jeszcze podczas pobytu na </a:t>
            </a:r>
            <a:r>
              <a:rPr lang="pl-PL" i="1" dirty="0" smtClean="0">
                <a:solidFill>
                  <a:srgbClr val="808080"/>
                </a:solidFill>
              </a:rPr>
              <a:t>migracji</a:t>
            </a:r>
            <a:r>
              <a:rPr lang="pl-PL" i="1" dirty="0">
                <a:solidFill>
                  <a:srgbClr val="808080"/>
                </a:solidFill>
              </a:rPr>
              <a:t>, </a:t>
            </a:r>
            <a:r>
              <a:rPr lang="pl-PL" b="1" i="1" dirty="0" smtClean="0">
                <a:solidFill>
                  <a:srgbClr val="FF0000"/>
                </a:solidFill>
              </a:rPr>
              <a:t>N=6</a:t>
            </a:r>
            <a:endParaRPr lang="pl-PL" b="1" i="1" dirty="0">
              <a:solidFill>
                <a:srgbClr val="FF0000"/>
              </a:solidFill>
            </a:endParaRPr>
          </a:p>
        </p:txBody>
      </p:sp>
      <p:sp>
        <p:nvSpPr>
          <p:cNvPr id="19" name="Rectangle 11"/>
          <p:cNvSpPr>
            <a:spLocks noChangeArrowheads="1"/>
          </p:cNvSpPr>
          <p:nvPr/>
        </p:nvSpPr>
        <p:spPr bwMode="auto">
          <a:xfrm>
            <a:off x="5953132" y="6530791"/>
            <a:ext cx="2857520" cy="307777"/>
          </a:xfrm>
          <a:prstGeom prst="rect">
            <a:avLst/>
          </a:prstGeom>
          <a:noFill/>
          <a:ln w="12700">
            <a:noFill/>
            <a:miter lim="800000"/>
            <a:headEnd/>
            <a:tailEnd/>
          </a:ln>
        </p:spPr>
        <p:txBody>
          <a:bodyPr wrap="square" lIns="36000" tIns="0" rIns="36000" bIns="0">
            <a:spAutoFit/>
          </a:bodyPr>
          <a:lstStyle/>
          <a:p>
            <a:pPr algn="r">
              <a:spcBef>
                <a:spcPct val="0"/>
              </a:spcBef>
            </a:pPr>
            <a:r>
              <a:rPr lang="pl-PL" sz="1000" i="1" dirty="0" smtClean="0">
                <a:solidFill>
                  <a:srgbClr val="808080"/>
                </a:solidFill>
              </a:rPr>
              <a:t>Dla wykresów o podstawach poniżej n=20 dane przedstawione są za pomocą liczebności</a:t>
            </a:r>
            <a:endParaRPr lang="pl-PL" sz="1000" i="1" dirty="0">
              <a:solidFill>
                <a:srgbClr val="808080"/>
              </a:solidFill>
            </a:endParaRPr>
          </a:p>
        </p:txBody>
      </p:sp>
      <p:sp>
        <p:nvSpPr>
          <p:cNvPr id="9" name="Rectangle 11"/>
          <p:cNvSpPr>
            <a:spLocks noChangeArrowheads="1"/>
          </p:cNvSpPr>
          <p:nvPr/>
        </p:nvSpPr>
        <p:spPr bwMode="auto">
          <a:xfrm>
            <a:off x="8128798" y="1255343"/>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5 osób</a:t>
            </a:r>
            <a:endParaRPr lang="pl-PL" i="1" dirty="0"/>
          </a:p>
        </p:txBody>
      </p:sp>
      <p:sp>
        <p:nvSpPr>
          <p:cNvPr id="10" name="Rectangle 11"/>
          <p:cNvSpPr>
            <a:spLocks noChangeArrowheads="1"/>
          </p:cNvSpPr>
          <p:nvPr/>
        </p:nvSpPr>
        <p:spPr bwMode="auto">
          <a:xfrm>
            <a:off x="7472786" y="1870898"/>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4 osoby</a:t>
            </a:r>
            <a:endParaRPr lang="pl-PL" i="1" dirty="0"/>
          </a:p>
        </p:txBody>
      </p:sp>
      <p:sp>
        <p:nvSpPr>
          <p:cNvPr id="11" name="Rectangle 11"/>
          <p:cNvSpPr>
            <a:spLocks noChangeArrowheads="1"/>
          </p:cNvSpPr>
          <p:nvPr/>
        </p:nvSpPr>
        <p:spPr bwMode="auto">
          <a:xfrm>
            <a:off x="6794274" y="2448788"/>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3 osoby</a:t>
            </a:r>
            <a:endParaRPr lang="pl-PL" i="1" dirty="0"/>
          </a:p>
        </p:txBody>
      </p:sp>
      <p:sp>
        <p:nvSpPr>
          <p:cNvPr id="12" name="Rectangle 11"/>
          <p:cNvSpPr>
            <a:spLocks noChangeArrowheads="1"/>
          </p:cNvSpPr>
          <p:nvPr/>
        </p:nvSpPr>
        <p:spPr bwMode="auto">
          <a:xfrm>
            <a:off x="6118806" y="3078660"/>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2 osoby</a:t>
            </a:r>
            <a:endParaRPr lang="pl-PL" i="1" dirty="0"/>
          </a:p>
        </p:txBody>
      </p:sp>
      <p:sp>
        <p:nvSpPr>
          <p:cNvPr id="13" name="Rectangle 11"/>
          <p:cNvSpPr>
            <a:spLocks noChangeArrowheads="1"/>
          </p:cNvSpPr>
          <p:nvPr/>
        </p:nvSpPr>
        <p:spPr bwMode="auto">
          <a:xfrm>
            <a:off x="5453066" y="3672962"/>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
        <p:nvSpPr>
          <p:cNvPr id="14" name="Rectangle 11"/>
          <p:cNvSpPr>
            <a:spLocks noChangeArrowheads="1"/>
          </p:cNvSpPr>
          <p:nvPr/>
        </p:nvSpPr>
        <p:spPr bwMode="auto">
          <a:xfrm>
            <a:off x="5453066" y="4293106"/>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
        <p:nvSpPr>
          <p:cNvPr id="15" name="Rectangle 11"/>
          <p:cNvSpPr>
            <a:spLocks noChangeArrowheads="1"/>
          </p:cNvSpPr>
          <p:nvPr/>
        </p:nvSpPr>
        <p:spPr bwMode="auto">
          <a:xfrm>
            <a:off x="5453066" y="4906864"/>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3"/>
          <p:cNvSpPr>
            <a:spLocks noGrp="1" noChangeArrowheads="1"/>
          </p:cNvSpPr>
          <p:nvPr>
            <p:ph type="sldNum" sz="quarter" idx="10"/>
          </p:nvPr>
        </p:nvSpPr>
        <p:spPr>
          <a:ln/>
        </p:spPr>
        <p:txBody>
          <a:bodyPr/>
          <a:lstStyle/>
          <a:p>
            <a:fld id="{D42B773B-F037-45AC-9276-EE3C80427148}" type="slidenum">
              <a:rPr lang="pl-PL"/>
              <a:pPr/>
              <a:t>48</a:t>
            </a:fld>
            <a:endParaRPr lang="pl-PL"/>
          </a:p>
        </p:txBody>
      </p:sp>
      <p:sp>
        <p:nvSpPr>
          <p:cNvPr id="62468" name="Rectangle 6"/>
          <p:cNvSpPr>
            <a:spLocks noChangeArrowheads="1"/>
          </p:cNvSpPr>
          <p:nvPr/>
        </p:nvSpPr>
        <p:spPr bwMode="auto">
          <a:xfrm>
            <a:off x="1309688" y="1374775"/>
            <a:ext cx="2919412" cy="384721"/>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Czy znalazł Pan pracę w swoim regionie będąc jeszcze na </a:t>
            </a:r>
            <a:r>
              <a:rPr lang="pl-PL" sz="1250" b="1" dirty="0" smtClean="0">
                <a:solidFill>
                  <a:srgbClr val="AF000A"/>
                </a:solidFill>
              </a:rPr>
              <a:t>migracji</a:t>
            </a:r>
            <a:r>
              <a:rPr lang="pl-PL" sz="1250" b="1" dirty="0">
                <a:solidFill>
                  <a:srgbClr val="AF000A"/>
                </a:solidFill>
              </a:rPr>
              <a:t>?</a:t>
            </a:r>
            <a:endParaRPr lang="pl-PL" sz="1250" dirty="0">
              <a:solidFill>
                <a:srgbClr val="AF000A"/>
              </a:solidFill>
            </a:endParaRPr>
          </a:p>
        </p:txBody>
      </p:sp>
      <p:sp>
        <p:nvSpPr>
          <p:cNvPr id="33797" name="Rectangle 4"/>
          <p:cNvSpPr>
            <a:spLocks noChangeArrowheads="1"/>
          </p:cNvSpPr>
          <p:nvPr/>
        </p:nvSpPr>
        <p:spPr bwMode="auto">
          <a:xfrm>
            <a:off x="1208088" y="5390352"/>
            <a:ext cx="8524875" cy="483960"/>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sz="1100" b="1" dirty="0" smtClean="0">
                <a:solidFill>
                  <a:srgbClr val="C00000"/>
                </a:solidFill>
              </a:rPr>
              <a:t>Połowa osób </a:t>
            </a:r>
            <a:r>
              <a:rPr lang="pl-PL" sz="1100" b="1" dirty="0">
                <a:solidFill>
                  <a:srgbClr val="C00000"/>
                </a:solidFill>
              </a:rPr>
              <a:t>szukających pracy będąc na migracji nie </a:t>
            </a:r>
            <a:r>
              <a:rPr lang="pl-PL" sz="1100" b="1" dirty="0" smtClean="0">
                <a:solidFill>
                  <a:srgbClr val="C00000"/>
                </a:solidFill>
              </a:rPr>
              <a:t>znalazła </a:t>
            </a:r>
            <a:r>
              <a:rPr lang="pl-PL" sz="1100" b="1" dirty="0">
                <a:solidFill>
                  <a:srgbClr val="C00000"/>
                </a:solidFill>
              </a:rPr>
              <a:t>jej. </a:t>
            </a:r>
            <a:r>
              <a:rPr lang="pl-PL" sz="1100" b="1" dirty="0" smtClean="0">
                <a:solidFill>
                  <a:srgbClr val="C00000"/>
                </a:solidFill>
              </a:rPr>
              <a:t>3 osoby, które zamierzały </a:t>
            </a:r>
            <a:r>
              <a:rPr lang="pl-PL" sz="1100" b="1" dirty="0">
                <a:solidFill>
                  <a:srgbClr val="C00000"/>
                </a:solidFill>
              </a:rPr>
              <a:t>podjąć tę samą pracę po powrocie do domu </a:t>
            </a:r>
            <a:r>
              <a:rPr lang="pl-PL" sz="1100" b="1" dirty="0" smtClean="0">
                <a:solidFill>
                  <a:srgbClr val="C00000"/>
                </a:solidFill>
              </a:rPr>
              <a:t>stwierdziły, </a:t>
            </a:r>
            <a:r>
              <a:rPr lang="pl-PL" sz="1100" b="1" dirty="0">
                <a:solidFill>
                  <a:srgbClr val="C00000"/>
                </a:solidFill>
              </a:rPr>
              <a:t>że faktycznie ją </a:t>
            </a:r>
            <a:r>
              <a:rPr lang="pl-PL" sz="1100" b="1" dirty="0" smtClean="0">
                <a:solidFill>
                  <a:srgbClr val="C00000"/>
                </a:solidFill>
              </a:rPr>
              <a:t>podjęły.</a:t>
            </a:r>
            <a:endParaRPr lang="pl-PL" sz="1100" b="1" dirty="0">
              <a:solidFill>
                <a:srgbClr val="C00000"/>
              </a:solidFill>
            </a:endParaRPr>
          </a:p>
        </p:txBody>
      </p:sp>
      <p:graphicFrame>
        <p:nvGraphicFramePr>
          <p:cNvPr id="33794" name="Object 13"/>
          <p:cNvGraphicFramePr>
            <a:graphicFrameLocks/>
          </p:cNvGraphicFramePr>
          <p:nvPr/>
        </p:nvGraphicFramePr>
        <p:xfrm>
          <a:off x="652463" y="1814513"/>
          <a:ext cx="4657725" cy="3028950"/>
        </p:xfrm>
        <a:graphic>
          <a:graphicData uri="http://schemas.openxmlformats.org/presentationml/2006/ole">
            <p:oleObj spid="_x0000_s33794" name="Wykres" r:id="rId4" imgW="5648482" imgH="3657600" progId="MSGraph.Chart.8">
              <p:embed followColorScheme="full"/>
            </p:oleObj>
          </a:graphicData>
        </a:graphic>
      </p:graphicFrame>
      <p:sp>
        <p:nvSpPr>
          <p:cNvPr id="33798" name="Rectangle 11"/>
          <p:cNvSpPr>
            <a:spLocks noChangeArrowheads="1"/>
          </p:cNvSpPr>
          <p:nvPr/>
        </p:nvSpPr>
        <p:spPr bwMode="auto">
          <a:xfrm>
            <a:off x="1666875" y="6072206"/>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P30. Czy znalazł(a) pracę w swoim województwie będąc jeszcze na </a:t>
            </a:r>
            <a:r>
              <a:rPr lang="pl-PL" i="1" dirty="0" smtClean="0">
                <a:solidFill>
                  <a:srgbClr val="808080"/>
                </a:solidFill>
              </a:rPr>
              <a:t>migracji</a:t>
            </a:r>
            <a:r>
              <a:rPr lang="pl-PL" i="1" dirty="0">
                <a:solidFill>
                  <a:srgbClr val="808080"/>
                </a:solidFill>
              </a:rPr>
              <a:t>?</a:t>
            </a:r>
          </a:p>
        </p:txBody>
      </p:sp>
      <p:sp>
        <p:nvSpPr>
          <p:cNvPr id="33799" name="Rectangle 11"/>
          <p:cNvSpPr>
            <a:spLocks noChangeArrowheads="1"/>
          </p:cNvSpPr>
          <p:nvPr/>
        </p:nvSpPr>
        <p:spPr bwMode="auto">
          <a:xfrm>
            <a:off x="1652588" y="6288106"/>
            <a:ext cx="7143750" cy="36830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P30A. Czy </a:t>
            </a:r>
            <a:r>
              <a:rPr lang="pl-PL" i="1" dirty="0" smtClean="0">
                <a:solidFill>
                  <a:srgbClr val="808080"/>
                </a:solidFill>
              </a:rPr>
              <a:t>podjął(</a:t>
            </a:r>
            <a:r>
              <a:rPr lang="pl-PL" i="1" dirty="0" err="1">
                <a:solidFill>
                  <a:srgbClr val="808080"/>
                </a:solidFill>
              </a:rPr>
              <a:t>ę</a:t>
            </a:r>
            <a:r>
              <a:rPr lang="pl-PL" i="1" dirty="0" err="1" smtClean="0">
                <a:solidFill>
                  <a:srgbClr val="808080"/>
                </a:solidFill>
              </a:rPr>
              <a:t>ła</a:t>
            </a:r>
            <a:r>
              <a:rPr lang="pl-PL" i="1" dirty="0">
                <a:solidFill>
                  <a:srgbClr val="808080"/>
                </a:solidFill>
              </a:rPr>
              <a:t>) tę samą pracę jaką miał(a) przed wyjazdem (u tego samego pracodawcy) po powrocie?</a:t>
            </a:r>
          </a:p>
        </p:txBody>
      </p:sp>
      <p:sp>
        <p:nvSpPr>
          <p:cNvPr id="33800" name="Rectangle 11"/>
          <p:cNvSpPr>
            <a:spLocks noChangeArrowheads="1"/>
          </p:cNvSpPr>
          <p:nvPr/>
        </p:nvSpPr>
        <p:spPr bwMode="auto">
          <a:xfrm>
            <a:off x="1166813" y="4803788"/>
            <a:ext cx="3500437" cy="554038"/>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Tylko osoby, które szukały pracy w swoim województwie jeszcze podczas pobytu na </a:t>
            </a:r>
            <a:r>
              <a:rPr lang="pl-PL" i="1" dirty="0" smtClean="0">
                <a:solidFill>
                  <a:srgbClr val="808080"/>
                </a:solidFill>
              </a:rPr>
              <a:t>migracji, </a:t>
            </a:r>
            <a:r>
              <a:rPr lang="pl-PL" b="1" i="1" dirty="0" smtClean="0">
                <a:solidFill>
                  <a:srgbClr val="FF0000"/>
                </a:solidFill>
              </a:rPr>
              <a:t>N=6</a:t>
            </a:r>
            <a:endParaRPr lang="pl-PL" b="1" i="1" dirty="0">
              <a:solidFill>
                <a:srgbClr val="FF0000"/>
              </a:solidFill>
            </a:endParaRPr>
          </a:p>
        </p:txBody>
      </p:sp>
      <p:sp>
        <p:nvSpPr>
          <p:cNvPr id="33801" name="Rectangle 11"/>
          <p:cNvSpPr>
            <a:spLocks noChangeArrowheads="1"/>
          </p:cNvSpPr>
          <p:nvPr/>
        </p:nvSpPr>
        <p:spPr bwMode="auto">
          <a:xfrm>
            <a:off x="6167438" y="4643446"/>
            <a:ext cx="3500437" cy="554037"/>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Tylko osoby, które po powrocie zamierzały wrócić do pracy, którą mieli przed wyjazdem, </a:t>
            </a:r>
            <a:r>
              <a:rPr lang="pl-PL" b="1" i="1" dirty="0" smtClean="0">
                <a:solidFill>
                  <a:srgbClr val="FF0000"/>
                </a:solidFill>
              </a:rPr>
              <a:t>N=7</a:t>
            </a:r>
            <a:endParaRPr lang="pl-PL" b="1" i="1" dirty="0">
              <a:solidFill>
                <a:srgbClr val="FF0000"/>
              </a:solidFill>
            </a:endParaRPr>
          </a:p>
        </p:txBody>
      </p:sp>
      <p:sp>
        <p:nvSpPr>
          <p:cNvPr id="62474" name="Rectangle 6"/>
          <p:cNvSpPr>
            <a:spLocks noChangeArrowheads="1"/>
          </p:cNvSpPr>
          <p:nvPr/>
        </p:nvSpPr>
        <p:spPr bwMode="auto">
          <a:xfrm>
            <a:off x="5381625" y="1357313"/>
            <a:ext cx="3786188" cy="400050"/>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Czy podjął Pan po powrocie tę samą pracę, jaką miał przed wyjazdem?</a:t>
            </a:r>
            <a:endParaRPr lang="pl-PL" sz="1250" dirty="0">
              <a:solidFill>
                <a:srgbClr val="AF000A"/>
              </a:solidFill>
            </a:endParaRPr>
          </a:p>
        </p:txBody>
      </p:sp>
      <p:sp>
        <p:nvSpPr>
          <p:cNvPr id="33803" name="Rectangle 6"/>
          <p:cNvSpPr>
            <a:spLocks noChangeArrowheads="1"/>
          </p:cNvSpPr>
          <p:nvPr/>
        </p:nvSpPr>
        <p:spPr bwMode="auto">
          <a:xfrm>
            <a:off x="1023938" y="754063"/>
            <a:ext cx="8882062" cy="230187"/>
          </a:xfrm>
          <a:prstGeom prst="rect">
            <a:avLst/>
          </a:prstGeom>
          <a:noFill/>
          <a:ln w="12700">
            <a:noFill/>
            <a:miter lim="800000"/>
            <a:headEnd/>
            <a:tailEnd/>
          </a:ln>
        </p:spPr>
        <p:txBody>
          <a:bodyPr lIns="36000" tIns="0" rIns="36000" bIns="0">
            <a:spAutoFit/>
          </a:bodyPr>
          <a:lstStyle/>
          <a:p>
            <a:pPr marL="0" lvl="1" algn="l">
              <a:spcBef>
                <a:spcPct val="0"/>
              </a:spcBef>
            </a:pPr>
            <a:r>
              <a:rPr lang="pl-PL" sz="1500" b="1" dirty="0">
                <a:solidFill>
                  <a:srgbClr val="AF000A"/>
                </a:solidFill>
              </a:rPr>
              <a:t>Intencja podjęcia pracy w miejscu zamieszkania</a:t>
            </a:r>
          </a:p>
        </p:txBody>
      </p:sp>
      <p:graphicFrame>
        <p:nvGraphicFramePr>
          <p:cNvPr id="33795" name="Object 4"/>
          <p:cNvGraphicFramePr>
            <a:graphicFrameLocks/>
          </p:cNvGraphicFramePr>
          <p:nvPr/>
        </p:nvGraphicFramePr>
        <p:xfrm>
          <a:off x="4938713" y="1843088"/>
          <a:ext cx="4657725" cy="3028950"/>
        </p:xfrm>
        <a:graphic>
          <a:graphicData uri="http://schemas.openxmlformats.org/presentationml/2006/ole">
            <p:oleObj spid="_x0000_s33795" name="Wykres" r:id="rId5" imgW="5648482" imgH="3657600" progId="MSGraph.Chart.8">
              <p:embed followColorScheme="full"/>
            </p:oleObj>
          </a:graphicData>
        </a:graphic>
      </p:graphicFrame>
      <p:sp>
        <p:nvSpPr>
          <p:cNvPr id="19" name="Rectangle 11"/>
          <p:cNvSpPr>
            <a:spLocks noChangeArrowheads="1"/>
          </p:cNvSpPr>
          <p:nvPr/>
        </p:nvSpPr>
        <p:spPr bwMode="auto">
          <a:xfrm>
            <a:off x="5953132" y="6530791"/>
            <a:ext cx="2857520" cy="307777"/>
          </a:xfrm>
          <a:prstGeom prst="rect">
            <a:avLst/>
          </a:prstGeom>
          <a:noFill/>
          <a:ln w="12700">
            <a:noFill/>
            <a:miter lim="800000"/>
            <a:headEnd/>
            <a:tailEnd/>
          </a:ln>
        </p:spPr>
        <p:txBody>
          <a:bodyPr wrap="square" lIns="36000" tIns="0" rIns="36000" bIns="0">
            <a:spAutoFit/>
          </a:bodyPr>
          <a:lstStyle/>
          <a:p>
            <a:pPr algn="r">
              <a:spcBef>
                <a:spcPct val="0"/>
              </a:spcBef>
            </a:pPr>
            <a:r>
              <a:rPr lang="pl-PL" sz="1000" i="1" dirty="0" smtClean="0">
                <a:solidFill>
                  <a:srgbClr val="808080"/>
                </a:solidFill>
              </a:rPr>
              <a:t>Dla wykresów o podstawach poniżej n=20 dane przedstawione są za pomocą liczebności</a:t>
            </a:r>
            <a:endParaRPr lang="pl-PL" sz="1000" i="1" dirty="0">
              <a:solidFill>
                <a:srgbClr val="808080"/>
              </a:solidFill>
            </a:endParaRPr>
          </a:p>
        </p:txBody>
      </p:sp>
      <p:sp>
        <p:nvSpPr>
          <p:cNvPr id="16" name="Rectangle 11"/>
          <p:cNvSpPr>
            <a:spLocks noChangeArrowheads="1"/>
          </p:cNvSpPr>
          <p:nvPr/>
        </p:nvSpPr>
        <p:spPr bwMode="auto">
          <a:xfrm>
            <a:off x="8271674" y="2630576"/>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
        <p:nvSpPr>
          <p:cNvPr id="18" name="Rectangle 11"/>
          <p:cNvSpPr>
            <a:spLocks noChangeArrowheads="1"/>
          </p:cNvSpPr>
          <p:nvPr/>
        </p:nvSpPr>
        <p:spPr bwMode="auto">
          <a:xfrm>
            <a:off x="6024570" y="4377150"/>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3 osoby</a:t>
            </a:r>
            <a:endParaRPr lang="pl-PL" i="1" dirty="0"/>
          </a:p>
        </p:txBody>
      </p:sp>
      <p:sp>
        <p:nvSpPr>
          <p:cNvPr id="17" name="Rectangle 11"/>
          <p:cNvSpPr>
            <a:spLocks noChangeArrowheads="1"/>
          </p:cNvSpPr>
          <p:nvPr/>
        </p:nvSpPr>
        <p:spPr bwMode="auto">
          <a:xfrm>
            <a:off x="3972324" y="3276396"/>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3 osoby</a:t>
            </a:r>
            <a:endParaRPr lang="pl-PL" i="1" dirty="0"/>
          </a:p>
        </p:txBody>
      </p:sp>
      <p:sp>
        <p:nvSpPr>
          <p:cNvPr id="20" name="Rectangle 11"/>
          <p:cNvSpPr>
            <a:spLocks noChangeArrowheads="1"/>
          </p:cNvSpPr>
          <p:nvPr/>
        </p:nvSpPr>
        <p:spPr bwMode="auto">
          <a:xfrm>
            <a:off x="980070" y="3295852"/>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3 osoby</a:t>
            </a:r>
            <a:endParaRPr lang="pl-PL" i="1" dirty="0"/>
          </a:p>
        </p:txBody>
      </p:sp>
      <p:sp>
        <p:nvSpPr>
          <p:cNvPr id="21" name="Rectangle 11"/>
          <p:cNvSpPr>
            <a:spLocks noChangeArrowheads="1"/>
          </p:cNvSpPr>
          <p:nvPr/>
        </p:nvSpPr>
        <p:spPr bwMode="auto">
          <a:xfrm>
            <a:off x="5401084" y="2662638"/>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2 osoby</a:t>
            </a:r>
            <a:endParaRPr lang="pl-PL" i="1" dirty="0"/>
          </a:p>
        </p:txBody>
      </p:sp>
      <p:sp>
        <p:nvSpPr>
          <p:cNvPr id="22" name="Rectangle 11"/>
          <p:cNvSpPr>
            <a:spLocks noChangeArrowheads="1"/>
          </p:cNvSpPr>
          <p:nvPr/>
        </p:nvSpPr>
        <p:spPr bwMode="auto">
          <a:xfrm>
            <a:off x="8424074" y="3572340"/>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3"/>
          <p:cNvSpPr>
            <a:spLocks noGrp="1" noChangeArrowheads="1"/>
          </p:cNvSpPr>
          <p:nvPr>
            <p:ph type="sldNum" sz="quarter" idx="10"/>
          </p:nvPr>
        </p:nvSpPr>
        <p:spPr>
          <a:ln/>
        </p:spPr>
        <p:txBody>
          <a:bodyPr/>
          <a:lstStyle/>
          <a:p>
            <a:fld id="{89BCA6BA-7255-4D68-91D8-C1FF17AF8105}" type="slidenum">
              <a:rPr lang="pl-PL"/>
              <a:pPr/>
              <a:t>49</a:t>
            </a:fld>
            <a:endParaRPr lang="pl-PL"/>
          </a:p>
        </p:txBody>
      </p:sp>
      <p:sp>
        <p:nvSpPr>
          <p:cNvPr id="34820" name="Rectangle 6"/>
          <p:cNvSpPr>
            <a:spLocks noChangeArrowheads="1"/>
          </p:cNvSpPr>
          <p:nvPr/>
        </p:nvSpPr>
        <p:spPr bwMode="auto">
          <a:xfrm>
            <a:off x="1023938" y="754063"/>
            <a:ext cx="7286625" cy="461962"/>
          </a:xfrm>
          <a:prstGeom prst="rect">
            <a:avLst/>
          </a:prstGeom>
          <a:noFill/>
          <a:ln w="12700">
            <a:noFill/>
            <a:miter lim="800000"/>
            <a:headEnd/>
            <a:tailEnd/>
          </a:ln>
        </p:spPr>
        <p:txBody>
          <a:bodyPr lIns="36000" tIns="0" rIns="36000" bIns="0">
            <a:spAutoFit/>
          </a:bodyPr>
          <a:lstStyle/>
          <a:p>
            <a:pPr marL="0" lvl="1" algn="l">
              <a:spcBef>
                <a:spcPct val="0"/>
              </a:spcBef>
            </a:pPr>
            <a:r>
              <a:rPr lang="pl-PL" sz="1500" b="1">
                <a:solidFill>
                  <a:srgbClr val="AF000A"/>
                </a:solidFill>
              </a:rPr>
              <a:t>Intencja podjęcia pracy w miejscu zamieszkania oraz sposób szukania pracy po powrocie</a:t>
            </a:r>
          </a:p>
        </p:txBody>
      </p:sp>
      <p:graphicFrame>
        <p:nvGraphicFramePr>
          <p:cNvPr id="34818" name="Object 3"/>
          <p:cNvGraphicFramePr>
            <a:graphicFrameLocks/>
          </p:cNvGraphicFramePr>
          <p:nvPr/>
        </p:nvGraphicFramePr>
        <p:xfrm>
          <a:off x="4610134" y="1228725"/>
          <a:ext cx="5200650" cy="3871913"/>
        </p:xfrm>
        <a:graphic>
          <a:graphicData uri="http://schemas.openxmlformats.org/presentationml/2006/ole">
            <p:oleObj spid="_x0000_s34818" name="Wykres" r:id="rId4" imgW="4953179" imgH="3686138" progId="MSGraph.Chart.8">
              <p:embed followColorScheme="full"/>
            </p:oleObj>
          </a:graphicData>
        </a:graphic>
      </p:graphicFrame>
      <p:sp>
        <p:nvSpPr>
          <p:cNvPr id="2" name="Rectangle 6"/>
          <p:cNvSpPr>
            <a:spLocks noChangeArrowheads="1"/>
          </p:cNvSpPr>
          <p:nvPr/>
        </p:nvSpPr>
        <p:spPr bwMode="auto">
          <a:xfrm>
            <a:off x="1309688" y="1374775"/>
            <a:ext cx="2919412" cy="400050"/>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Czy po powrocie szukał pracy w swojej okolicy?</a:t>
            </a:r>
            <a:endParaRPr lang="pl-PL" sz="1250" dirty="0">
              <a:solidFill>
                <a:srgbClr val="AF000A"/>
              </a:solidFill>
            </a:endParaRPr>
          </a:p>
        </p:txBody>
      </p:sp>
      <p:sp>
        <p:nvSpPr>
          <p:cNvPr id="34822" name="Rectangle 4"/>
          <p:cNvSpPr>
            <a:spLocks noChangeArrowheads="1"/>
          </p:cNvSpPr>
          <p:nvPr/>
        </p:nvSpPr>
        <p:spPr bwMode="auto">
          <a:xfrm>
            <a:off x="1143000" y="5572140"/>
            <a:ext cx="8524875" cy="483960"/>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0"/>
              </a:spcBef>
            </a:pPr>
            <a:r>
              <a:rPr lang="pl-PL" sz="1100" b="1" dirty="0" smtClean="0">
                <a:solidFill>
                  <a:srgbClr val="C00000"/>
                </a:solidFill>
              </a:rPr>
              <a:t>94% </a:t>
            </a:r>
            <a:r>
              <a:rPr lang="pl-PL" sz="1100" b="1" dirty="0">
                <a:solidFill>
                  <a:srgbClr val="C00000"/>
                </a:solidFill>
              </a:rPr>
              <a:t>osób, które nie </a:t>
            </a:r>
            <a:r>
              <a:rPr lang="pl-PL" sz="1100" b="1" dirty="0" smtClean="0">
                <a:solidFill>
                  <a:srgbClr val="C00000"/>
                </a:solidFill>
              </a:rPr>
              <a:t>miały </a:t>
            </a:r>
            <a:r>
              <a:rPr lang="pl-PL" sz="1100" b="1" dirty="0">
                <a:solidFill>
                  <a:srgbClr val="C00000"/>
                </a:solidFill>
              </a:rPr>
              <a:t>pracy po powrocie z migracji- szukało pracy w swojej okolicy.</a:t>
            </a:r>
          </a:p>
          <a:p>
            <a:pPr algn="l">
              <a:spcBef>
                <a:spcPct val="0"/>
              </a:spcBef>
            </a:pPr>
            <a:r>
              <a:rPr lang="pl-PL" sz="1100" b="1" dirty="0">
                <a:solidFill>
                  <a:srgbClr val="C00000"/>
                </a:solidFill>
              </a:rPr>
              <a:t>Najczęściej </a:t>
            </a:r>
            <a:r>
              <a:rPr lang="pl-PL" sz="1100" b="1" dirty="0" smtClean="0">
                <a:solidFill>
                  <a:srgbClr val="C00000"/>
                </a:solidFill>
              </a:rPr>
              <a:t>szukali jej przez Powiatowy Urząd Pracy (84%), pytając znajomych (74%) oraz rodziny (50%).</a:t>
            </a:r>
            <a:endParaRPr lang="pl-PL" sz="1100" b="1" dirty="0">
              <a:solidFill>
                <a:srgbClr val="C00000"/>
              </a:solidFill>
            </a:endParaRPr>
          </a:p>
        </p:txBody>
      </p:sp>
      <p:graphicFrame>
        <p:nvGraphicFramePr>
          <p:cNvPr id="34819" name="Object 13"/>
          <p:cNvGraphicFramePr>
            <a:graphicFrameLocks/>
          </p:cNvGraphicFramePr>
          <p:nvPr/>
        </p:nvGraphicFramePr>
        <p:xfrm>
          <a:off x="95216" y="1814513"/>
          <a:ext cx="4657725" cy="3028950"/>
        </p:xfrm>
        <a:graphic>
          <a:graphicData uri="http://schemas.openxmlformats.org/presentationml/2006/ole">
            <p:oleObj spid="_x0000_s34819" name="Wykres" r:id="rId5" imgW="5648482" imgH="3657600" progId="MSGraph.Chart.8">
              <p:embed followColorScheme="full"/>
            </p:oleObj>
          </a:graphicData>
        </a:graphic>
      </p:graphicFrame>
      <p:sp>
        <p:nvSpPr>
          <p:cNvPr id="34823" name="Rectangle 11"/>
          <p:cNvSpPr>
            <a:spLocks noChangeArrowheads="1"/>
          </p:cNvSpPr>
          <p:nvPr/>
        </p:nvSpPr>
        <p:spPr bwMode="auto">
          <a:xfrm>
            <a:off x="1666875" y="6324600"/>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P31. A czy po powrocie </a:t>
            </a:r>
            <a:r>
              <a:rPr lang="pl-PL" i="1" dirty="0" smtClean="0">
                <a:solidFill>
                  <a:srgbClr val="808080"/>
                </a:solidFill>
              </a:rPr>
              <a:t>szukał(a</a:t>
            </a:r>
            <a:r>
              <a:rPr lang="pl-PL" i="1" dirty="0">
                <a:solidFill>
                  <a:srgbClr val="808080"/>
                </a:solidFill>
              </a:rPr>
              <a:t>) pracy w swojej okolicy?</a:t>
            </a:r>
          </a:p>
        </p:txBody>
      </p:sp>
      <p:sp>
        <p:nvSpPr>
          <p:cNvPr id="34824" name="Rectangle 11"/>
          <p:cNvSpPr>
            <a:spLocks noChangeArrowheads="1"/>
          </p:cNvSpPr>
          <p:nvPr/>
        </p:nvSpPr>
        <p:spPr bwMode="auto">
          <a:xfrm>
            <a:off x="1652588" y="6540500"/>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P32. W jaki sposób szukał(a) pracy? </a:t>
            </a:r>
          </a:p>
        </p:txBody>
      </p:sp>
      <p:sp>
        <p:nvSpPr>
          <p:cNvPr id="34825" name="Rectangle 11"/>
          <p:cNvSpPr>
            <a:spLocks noChangeArrowheads="1"/>
          </p:cNvSpPr>
          <p:nvPr/>
        </p:nvSpPr>
        <p:spPr bwMode="auto">
          <a:xfrm>
            <a:off x="1166813" y="4851400"/>
            <a:ext cx="3500437" cy="677863"/>
          </a:xfrm>
          <a:prstGeom prst="rect">
            <a:avLst/>
          </a:prstGeom>
          <a:noFill/>
          <a:ln w="12700">
            <a:noFill/>
            <a:miter lim="800000"/>
            <a:headEnd/>
            <a:tailEnd/>
          </a:ln>
        </p:spPr>
        <p:txBody>
          <a:bodyPr lIns="36000" tIns="0" rIns="36000" bIns="0">
            <a:spAutoFit/>
          </a:bodyPr>
          <a:lstStyle/>
          <a:p>
            <a:pPr algn="l">
              <a:spcBef>
                <a:spcPct val="0"/>
              </a:spcBef>
            </a:pPr>
            <a:r>
              <a:rPr lang="pl-PL" sz="1100" i="1" dirty="0">
                <a:solidFill>
                  <a:srgbClr val="808080"/>
                </a:solidFill>
              </a:rPr>
              <a:t>Podstawa: Tylko osoby, które nie szukały pracy podczas pobytu na </a:t>
            </a:r>
            <a:r>
              <a:rPr lang="pl-PL" sz="1100" i="1" dirty="0" smtClean="0">
                <a:solidFill>
                  <a:srgbClr val="808080"/>
                </a:solidFill>
              </a:rPr>
              <a:t>migracji </a:t>
            </a:r>
            <a:r>
              <a:rPr lang="pl-PL" sz="1100" i="1" dirty="0">
                <a:solidFill>
                  <a:srgbClr val="808080"/>
                </a:solidFill>
              </a:rPr>
              <a:t>lub nie znalazły pracy w swoim województwie lub nie podjęły tej samej pracy sprzed wyjazdu, </a:t>
            </a:r>
            <a:r>
              <a:rPr lang="pl-PL" sz="1100" i="1" dirty="0" smtClean="0">
                <a:solidFill>
                  <a:srgbClr val="808080"/>
                </a:solidFill>
              </a:rPr>
              <a:t>N=66</a:t>
            </a:r>
            <a:endParaRPr lang="pl-PL" sz="1100" i="1" dirty="0">
              <a:solidFill>
                <a:srgbClr val="808080"/>
              </a:solidFill>
            </a:endParaRPr>
          </a:p>
        </p:txBody>
      </p:sp>
      <p:sp>
        <p:nvSpPr>
          <p:cNvPr id="34826" name="Rectangle 11"/>
          <p:cNvSpPr>
            <a:spLocks noChangeArrowheads="1"/>
          </p:cNvSpPr>
          <p:nvPr/>
        </p:nvSpPr>
        <p:spPr bwMode="auto">
          <a:xfrm>
            <a:off x="4953000" y="4999038"/>
            <a:ext cx="4714875" cy="508000"/>
          </a:xfrm>
          <a:prstGeom prst="rect">
            <a:avLst/>
          </a:prstGeom>
          <a:noFill/>
          <a:ln w="12700">
            <a:noFill/>
            <a:miter lim="800000"/>
            <a:headEnd/>
            <a:tailEnd/>
          </a:ln>
        </p:spPr>
        <p:txBody>
          <a:bodyPr lIns="36000" tIns="0" rIns="36000" bIns="0">
            <a:spAutoFit/>
          </a:bodyPr>
          <a:lstStyle/>
          <a:p>
            <a:pPr algn="l">
              <a:spcBef>
                <a:spcPct val="0"/>
              </a:spcBef>
            </a:pPr>
            <a:r>
              <a:rPr lang="pl-PL" sz="1100" i="1" dirty="0">
                <a:solidFill>
                  <a:srgbClr val="808080"/>
                </a:solidFill>
              </a:rPr>
              <a:t>Podstawa: Tylko osoby, które nie szukały pracy podczas pobytu na </a:t>
            </a:r>
            <a:r>
              <a:rPr lang="pl-PL" sz="1100" i="1" dirty="0" smtClean="0">
                <a:solidFill>
                  <a:srgbClr val="808080"/>
                </a:solidFill>
              </a:rPr>
              <a:t>migracji </a:t>
            </a:r>
            <a:r>
              <a:rPr lang="pl-PL" sz="1100" i="1" dirty="0">
                <a:solidFill>
                  <a:srgbClr val="808080"/>
                </a:solidFill>
              </a:rPr>
              <a:t>lub nie znalazły pracy z swoim województwie lub nie podjęły tej samej pracy sprzed wyjazdu ale szukały pracy w swojej okolicy, </a:t>
            </a:r>
            <a:r>
              <a:rPr lang="pl-PL" sz="1100" i="1" dirty="0" smtClean="0">
                <a:solidFill>
                  <a:srgbClr val="808080"/>
                </a:solidFill>
              </a:rPr>
              <a:t>N=62</a:t>
            </a:r>
            <a:endParaRPr lang="pl-PL" sz="1100" i="1" dirty="0">
              <a:solidFill>
                <a:srgbClr val="808080"/>
              </a:solidFill>
            </a:endParaRPr>
          </a:p>
        </p:txBody>
      </p:sp>
      <p:sp>
        <p:nvSpPr>
          <p:cNvPr id="3" name="Rectangle 6"/>
          <p:cNvSpPr>
            <a:spLocks noChangeArrowheads="1"/>
          </p:cNvSpPr>
          <p:nvPr/>
        </p:nvSpPr>
        <p:spPr bwMode="auto">
          <a:xfrm>
            <a:off x="5381625" y="1085850"/>
            <a:ext cx="3786188" cy="200025"/>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W jaki sposób szukał pracy?</a:t>
            </a:r>
            <a:endParaRPr lang="pl-PL" sz="1250" dirty="0">
              <a:solidFill>
                <a:srgbClr val="AF000A"/>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sldNum" sz="quarter" idx="10"/>
          </p:nvPr>
        </p:nvSpPr>
        <p:spPr>
          <a:ln/>
        </p:spPr>
        <p:txBody>
          <a:bodyPr/>
          <a:lstStyle/>
          <a:p>
            <a:fld id="{F342C427-816F-4F1A-B35E-5AF78D7D5B27}" type="slidenum">
              <a:rPr lang="pl-PL"/>
              <a:pPr/>
              <a:t>5</a:t>
            </a:fld>
            <a:endParaRPr lang="pl-PL"/>
          </a:p>
        </p:txBody>
      </p:sp>
      <p:sp>
        <p:nvSpPr>
          <p:cNvPr id="65539" name="Rectangle 2"/>
          <p:cNvSpPr>
            <a:spLocks noChangeArrowheads="1"/>
          </p:cNvSpPr>
          <p:nvPr/>
        </p:nvSpPr>
        <p:spPr bwMode="auto">
          <a:xfrm>
            <a:off x="1300163" y="735013"/>
            <a:ext cx="2236787" cy="336550"/>
          </a:xfrm>
          <a:prstGeom prst="rect">
            <a:avLst/>
          </a:prstGeom>
          <a:noFill/>
          <a:ln w="9525">
            <a:noFill/>
            <a:miter lim="800000"/>
            <a:headEnd/>
            <a:tailEnd/>
          </a:ln>
        </p:spPr>
        <p:txBody>
          <a:bodyPr wrap="none" lIns="0" rIns="414000" anchor="b">
            <a:spAutoFit/>
          </a:bodyPr>
          <a:lstStyle/>
          <a:p>
            <a:pPr algn="l" eaLnBrk="0" hangingPunct="0">
              <a:spcBef>
                <a:spcPct val="0"/>
              </a:spcBef>
            </a:pPr>
            <a:r>
              <a:rPr lang="pl-PL" sz="1600" b="1" dirty="0">
                <a:solidFill>
                  <a:srgbClr val="AF000A"/>
                </a:solidFill>
              </a:rPr>
              <a:t>Kluczowe wnioski</a:t>
            </a:r>
          </a:p>
        </p:txBody>
      </p:sp>
      <p:sp>
        <p:nvSpPr>
          <p:cNvPr id="6" name="Rectangle 3"/>
          <p:cNvSpPr txBox="1">
            <a:spLocks noChangeArrowheads="1"/>
          </p:cNvSpPr>
          <p:nvPr/>
        </p:nvSpPr>
        <p:spPr bwMode="auto">
          <a:xfrm>
            <a:off x="1063626" y="1071546"/>
            <a:ext cx="8747158" cy="5273047"/>
          </a:xfrm>
          <a:prstGeom prst="rect">
            <a:avLst/>
          </a:prstGeom>
          <a:noFill/>
          <a:ln w="9525">
            <a:noFill/>
            <a:miter lim="800000"/>
            <a:headEnd/>
            <a:tailEnd/>
          </a:ln>
        </p:spPr>
        <p:txBody>
          <a:bodyPr vert="horz" wrap="square" lIns="36000" tIns="0" rIns="108000" bIns="0" numCol="1" anchor="t" anchorCtr="0" compatLnSpc="1">
            <a:prstTxWarp prst="textNoShape">
              <a:avLst/>
            </a:prstTxWarp>
            <a:spAutoFit/>
          </a:bodyPr>
          <a:lstStyle/>
          <a:p>
            <a:pPr marL="342900" indent="-342900" algn="l" eaLnBrk="0" hangingPunct="0">
              <a:lnSpc>
                <a:spcPct val="150000"/>
              </a:lnSpc>
              <a:spcBef>
                <a:spcPts val="0"/>
              </a:spcBef>
              <a:spcAft>
                <a:spcPts val="0"/>
              </a:spcAft>
              <a:buClr>
                <a:srgbClr val="C8050A"/>
              </a:buClr>
              <a:buFontTx/>
              <a:buChar char="•"/>
              <a:defRPr/>
            </a:pPr>
            <a:r>
              <a:rPr lang="pl-PL" sz="1150" b="1" dirty="0" smtClean="0">
                <a:solidFill>
                  <a:srgbClr val="AF000A"/>
                </a:solidFill>
              </a:rPr>
              <a:t>Segment Zdesperowanych to 60% migrantów z powiatu Iławskiego. Zachowawczy stanowią 30% wszystkich migrantów , Rozwojowi to 10% ogółu. </a:t>
            </a:r>
            <a:endParaRPr lang="pl-PL" sz="1150" b="1" dirty="0" smtClean="0">
              <a:solidFill>
                <a:srgbClr val="C00000"/>
              </a:solidFill>
              <a:latin typeface="+mn-lt"/>
            </a:endParaRPr>
          </a:p>
          <a:p>
            <a:pPr marL="342900" lvl="0" indent="-342900" algn="l" eaLnBrk="0" hangingPunct="0">
              <a:lnSpc>
                <a:spcPct val="150000"/>
              </a:lnSpc>
              <a:spcBef>
                <a:spcPts val="0"/>
              </a:spcBef>
              <a:spcAft>
                <a:spcPts val="0"/>
              </a:spcAft>
              <a:buClr>
                <a:srgbClr val="C8050A"/>
              </a:buClr>
              <a:buFontTx/>
              <a:buChar char="•"/>
              <a:defRPr/>
            </a:pPr>
            <a:r>
              <a:rPr lang="pl-PL" sz="1150" b="1" dirty="0" smtClean="0">
                <a:solidFill>
                  <a:srgbClr val="C00000"/>
                </a:solidFill>
                <a:latin typeface="+mn-lt"/>
              </a:rPr>
              <a:t>W powiecie Iławskim dominują krótkie, trzymiesięczne migracje zewnętrzne, głównie do Niemiec podejmowane w celach zarobkowych (sytuacja gospodarstw domowych jest pod tym względem dość trudna). Osoby, które wyjechały zdobywały zatrudnienie głównie </a:t>
            </a:r>
            <a:r>
              <a:rPr lang="pl-PL" sz="1150" b="1" dirty="0" smtClean="0">
                <a:solidFill>
                  <a:srgbClr val="C00000"/>
                </a:solidFill>
              </a:rPr>
              <a:t>podczas prac sezonowych w rolnictwie, w mniejszym stopniu </a:t>
            </a:r>
            <a:r>
              <a:rPr lang="pl-PL" sz="1150" b="1" dirty="0" smtClean="0">
                <a:solidFill>
                  <a:srgbClr val="C00000"/>
                </a:solidFill>
                <a:latin typeface="+mn-lt"/>
              </a:rPr>
              <a:t>w branży budowlanej.</a:t>
            </a:r>
          </a:p>
          <a:p>
            <a:pPr marL="342900" marR="0" lvl="0" indent="-342900" algn="l" defTabSz="914400" rtl="0" eaLnBrk="0" fontAlgn="base" latinLnBrk="0" hangingPunct="0">
              <a:lnSpc>
                <a:spcPct val="150000"/>
              </a:lnSpc>
              <a:spcBef>
                <a:spcPts val="0"/>
              </a:spcBef>
              <a:spcAft>
                <a:spcPts val="0"/>
              </a:spcAft>
              <a:buClr>
                <a:srgbClr val="C8050A"/>
              </a:buClr>
              <a:buSzTx/>
              <a:buFontTx/>
              <a:buChar char="•"/>
              <a:tabLst/>
              <a:defRPr/>
            </a:pPr>
            <a:r>
              <a:rPr lang="pl-PL" sz="1150" b="1" dirty="0" smtClean="0">
                <a:solidFill>
                  <a:srgbClr val="C00000"/>
                </a:solidFill>
                <a:latin typeface="+mn-lt"/>
              </a:rPr>
              <a:t>Duża grupa migrantów ma stałą pracę (39%). Zarobki w większości są niskie i nie wystarczają nawet na pokrycie najważniejszych życiowych potrzeb.</a:t>
            </a:r>
          </a:p>
          <a:p>
            <a:pPr marL="342900" lvl="0" indent="-342900" algn="l" eaLnBrk="0" hangingPunct="0">
              <a:lnSpc>
                <a:spcPct val="150000"/>
              </a:lnSpc>
              <a:spcBef>
                <a:spcPts val="0"/>
              </a:spcBef>
              <a:spcAft>
                <a:spcPts val="0"/>
              </a:spcAft>
              <a:buClr>
                <a:srgbClr val="C8050A"/>
              </a:buClr>
              <a:buFontTx/>
              <a:buChar char="•"/>
              <a:defRPr/>
            </a:pPr>
            <a:r>
              <a:rPr lang="pl-PL" sz="1150" b="1" dirty="0" smtClean="0">
                <a:solidFill>
                  <a:srgbClr val="C00000"/>
                </a:solidFill>
              </a:rPr>
              <a:t>Największą barierą wejścia na rynek pracy w regionie jest zbyt niskie wynagrodzenie (90%) oraz brak pracy ogółem (88%). </a:t>
            </a:r>
          </a:p>
          <a:p>
            <a:pPr marL="342900" lvl="0" indent="-342900" algn="l" eaLnBrk="0" hangingPunct="0">
              <a:lnSpc>
                <a:spcPct val="150000"/>
              </a:lnSpc>
              <a:spcBef>
                <a:spcPts val="0"/>
              </a:spcBef>
              <a:spcAft>
                <a:spcPts val="0"/>
              </a:spcAft>
              <a:buClr>
                <a:srgbClr val="C8050A"/>
              </a:buClr>
              <a:buFontTx/>
              <a:buChar char="•"/>
              <a:defRPr/>
            </a:pPr>
            <a:r>
              <a:rPr lang="pl-PL" sz="1150" b="1" dirty="0" smtClean="0">
                <a:solidFill>
                  <a:srgbClr val="C00000"/>
                </a:solidFill>
              </a:rPr>
              <a:t>Dla 56% migrantów największym problemem napotykanym po powrocie jest brak stałej pracy oraz niższe zarobki (47%). </a:t>
            </a:r>
          </a:p>
          <a:p>
            <a:pPr marL="342900" lvl="0" indent="-342900" algn="l" eaLnBrk="0" hangingPunct="0">
              <a:lnSpc>
                <a:spcPct val="150000"/>
              </a:lnSpc>
              <a:spcBef>
                <a:spcPts val="0"/>
              </a:spcBef>
              <a:spcAft>
                <a:spcPts val="0"/>
              </a:spcAft>
              <a:buClr>
                <a:srgbClr val="C8050A"/>
              </a:buClr>
              <a:buFontTx/>
              <a:buChar char="•"/>
              <a:defRPr/>
            </a:pPr>
            <a:r>
              <a:rPr lang="pl-PL" sz="1150" b="1" dirty="0" smtClean="0">
                <a:solidFill>
                  <a:srgbClr val="C00000"/>
                </a:solidFill>
                <a:latin typeface="+mn-lt"/>
              </a:rPr>
              <a:t>Znajomość programów pomocowych i korzystanie z nich jest znikome (zaledwie 7%). </a:t>
            </a:r>
            <a:r>
              <a:rPr lang="pl-PL" sz="1150" b="1" dirty="0" smtClean="0">
                <a:solidFill>
                  <a:srgbClr val="C00000"/>
                </a:solidFill>
              </a:rPr>
              <a:t>60% badanych byłoby skłonnych skorzystać z takiego programu, głównie z pomocy w znalezieniu pracy w pobliżu miejsca zamieszkania (88%) oraz z przeszkolenia do zawodu innego niż wyuczony (10%).</a:t>
            </a:r>
            <a:endParaRPr lang="pl-PL" sz="1150" b="1" dirty="0" smtClean="0">
              <a:solidFill>
                <a:srgbClr val="C00000"/>
              </a:solidFill>
              <a:latin typeface="+mn-lt"/>
            </a:endParaRPr>
          </a:p>
          <a:p>
            <a:pPr marL="342900" lvl="0" indent="-342900" algn="l" eaLnBrk="0" hangingPunct="0">
              <a:lnSpc>
                <a:spcPct val="150000"/>
              </a:lnSpc>
              <a:spcBef>
                <a:spcPts val="0"/>
              </a:spcBef>
              <a:spcAft>
                <a:spcPts val="0"/>
              </a:spcAft>
              <a:buClr>
                <a:srgbClr val="C8050A"/>
              </a:buClr>
              <a:buFontTx/>
              <a:buChar char="•"/>
              <a:defRPr/>
            </a:pPr>
            <a:r>
              <a:rPr lang="pl-PL" sz="1150" b="1" dirty="0" smtClean="0">
                <a:solidFill>
                  <a:srgbClr val="C00000"/>
                </a:solidFill>
              </a:rPr>
              <a:t>Najwięcej migrantów spośród badanych zgodziło się ze stwierdzeniem, że gdyby mieli pracę na miejscu, która pozwoliłaby im na godne życie nie wyjeżdżaliby (93%). Nieco mniej badanych zadeklarowało, że dzięki wyjazdowi jest bardziej pewna siebie (87%). </a:t>
            </a:r>
          </a:p>
          <a:p>
            <a:pPr marL="342900" lvl="0" indent="-342900" algn="l" eaLnBrk="0" hangingPunct="0">
              <a:lnSpc>
                <a:spcPct val="150000"/>
              </a:lnSpc>
              <a:spcBef>
                <a:spcPts val="0"/>
              </a:spcBef>
              <a:spcAft>
                <a:spcPts val="0"/>
              </a:spcAft>
              <a:buClr>
                <a:srgbClr val="C8050A"/>
              </a:buClr>
              <a:buFontTx/>
              <a:buChar char="•"/>
              <a:defRPr/>
            </a:pPr>
            <a:r>
              <a:rPr lang="pl-PL" sz="1150" b="1" dirty="0" smtClean="0">
                <a:solidFill>
                  <a:srgbClr val="C00000"/>
                </a:solidFill>
              </a:rPr>
              <a:t>W najmniejszym stopniu spełniane możliwość nauczenia się języka obcego, zdobycia doświadczenia zawodowego oraz zdobycia nowych kwalifikacji.</a:t>
            </a:r>
          </a:p>
        </p:txBody>
      </p:sp>
    </p:spTree>
  </p:cSld>
  <p:clrMapOvr>
    <a:masterClrMapping/>
  </p:clrMapOvr>
  <p:transition>
    <p:randomBa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3"/>
          <p:cNvSpPr>
            <a:spLocks noGrp="1" noChangeArrowheads="1"/>
          </p:cNvSpPr>
          <p:nvPr>
            <p:ph type="sldNum" sz="quarter" idx="10"/>
          </p:nvPr>
        </p:nvSpPr>
        <p:spPr>
          <a:ln/>
        </p:spPr>
        <p:txBody>
          <a:bodyPr/>
          <a:lstStyle/>
          <a:p>
            <a:fld id="{5C67A417-A250-442E-A164-CA1FA5EB89FB}" type="slidenum">
              <a:rPr lang="pl-PL"/>
              <a:pPr/>
              <a:t>50</a:t>
            </a:fld>
            <a:endParaRPr lang="pl-PL"/>
          </a:p>
        </p:txBody>
      </p:sp>
      <p:sp>
        <p:nvSpPr>
          <p:cNvPr id="35843" name="Rectangle 6"/>
          <p:cNvSpPr>
            <a:spLocks noChangeArrowheads="1"/>
          </p:cNvSpPr>
          <p:nvPr/>
        </p:nvSpPr>
        <p:spPr bwMode="auto">
          <a:xfrm>
            <a:off x="1309688" y="785813"/>
            <a:ext cx="7715250" cy="230187"/>
          </a:xfrm>
          <a:prstGeom prst="rect">
            <a:avLst/>
          </a:prstGeom>
          <a:noFill/>
          <a:ln w="12700">
            <a:noFill/>
            <a:miter lim="800000"/>
            <a:headEnd/>
            <a:tailEnd/>
          </a:ln>
        </p:spPr>
        <p:txBody>
          <a:bodyPr lIns="36000" tIns="0" rIns="36000" bIns="0">
            <a:spAutoFit/>
          </a:bodyPr>
          <a:lstStyle/>
          <a:p>
            <a:pPr algn="l">
              <a:spcBef>
                <a:spcPct val="0"/>
              </a:spcBef>
            </a:pPr>
            <a:r>
              <a:rPr lang="pl-PL" sz="1500" b="1">
                <a:solidFill>
                  <a:srgbClr val="AF000A"/>
                </a:solidFill>
              </a:rPr>
              <a:t>Czas przeznaczony na poszukiwanie pracy</a:t>
            </a:r>
          </a:p>
        </p:txBody>
      </p:sp>
      <p:sp>
        <p:nvSpPr>
          <p:cNvPr id="35844" name="Rectangle 4"/>
          <p:cNvSpPr>
            <a:spLocks noChangeArrowheads="1"/>
          </p:cNvSpPr>
          <p:nvPr/>
        </p:nvSpPr>
        <p:spPr bwMode="auto">
          <a:xfrm>
            <a:off x="1208088" y="5697538"/>
            <a:ext cx="8524875" cy="330072"/>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a:solidFill>
                  <a:srgbClr val="C00000"/>
                </a:solidFill>
              </a:rPr>
              <a:t>Najczęściej migranci po powrocie szukali pracy przez </a:t>
            </a:r>
            <a:r>
              <a:rPr lang="pl-PL" b="1" dirty="0" smtClean="0">
                <a:solidFill>
                  <a:srgbClr val="C00000"/>
                </a:solidFill>
              </a:rPr>
              <a:t>kilka miesięcy (29%) oraz dłużej niż rok (23%).</a:t>
            </a:r>
            <a:endParaRPr lang="pl-PL" b="1" dirty="0">
              <a:solidFill>
                <a:srgbClr val="C00000"/>
              </a:solidFill>
            </a:endParaRPr>
          </a:p>
        </p:txBody>
      </p:sp>
      <p:sp>
        <p:nvSpPr>
          <p:cNvPr id="35845" name="Rectangle 11"/>
          <p:cNvSpPr>
            <a:spLocks noChangeArrowheads="1"/>
          </p:cNvSpPr>
          <p:nvPr/>
        </p:nvSpPr>
        <p:spPr bwMode="auto">
          <a:xfrm>
            <a:off x="1666875" y="6316663"/>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P33. Jak długo szukał(a) pracy po powrocie?</a:t>
            </a:r>
          </a:p>
        </p:txBody>
      </p:sp>
      <p:sp>
        <p:nvSpPr>
          <p:cNvPr id="35846" name="Rectangle 11"/>
          <p:cNvSpPr>
            <a:spLocks noChangeArrowheads="1"/>
          </p:cNvSpPr>
          <p:nvPr/>
        </p:nvSpPr>
        <p:spPr bwMode="auto">
          <a:xfrm>
            <a:off x="1195388" y="5214938"/>
            <a:ext cx="7786687" cy="369887"/>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Tylko osoby, które nie szukały pracy podczas pobytu na </a:t>
            </a:r>
            <a:r>
              <a:rPr lang="pl-PL" i="1" dirty="0" smtClean="0">
                <a:solidFill>
                  <a:srgbClr val="808080"/>
                </a:solidFill>
              </a:rPr>
              <a:t>migracji </a:t>
            </a:r>
            <a:r>
              <a:rPr lang="pl-PL" i="1" dirty="0">
                <a:solidFill>
                  <a:srgbClr val="808080"/>
                </a:solidFill>
              </a:rPr>
              <a:t>lub nie znalazły pracy z swoim województwie lub nie podjęły tej samej pracy sprzed wyjazdu, ale szukały pracy w swojej okolicy, </a:t>
            </a:r>
            <a:r>
              <a:rPr lang="pl-PL" i="1" dirty="0" smtClean="0">
                <a:solidFill>
                  <a:srgbClr val="808080"/>
                </a:solidFill>
              </a:rPr>
              <a:t>N=62</a:t>
            </a:r>
            <a:endParaRPr lang="pl-PL" i="1" dirty="0">
              <a:solidFill>
                <a:srgbClr val="808080"/>
              </a:solidFill>
            </a:endParaRPr>
          </a:p>
        </p:txBody>
      </p:sp>
      <p:graphicFrame>
        <p:nvGraphicFramePr>
          <p:cNvPr id="35842" name="Object 3"/>
          <p:cNvGraphicFramePr>
            <a:graphicFrameLocks/>
          </p:cNvGraphicFramePr>
          <p:nvPr/>
        </p:nvGraphicFramePr>
        <p:xfrm>
          <a:off x="1168400" y="923925"/>
          <a:ext cx="7672388" cy="4414838"/>
        </p:xfrm>
        <a:graphic>
          <a:graphicData uri="http://schemas.openxmlformats.org/presentationml/2006/ole">
            <p:oleObj spid="_x0000_s35842" name="Wykres" r:id="rId4" imgW="7305675" imgH="4200525" progId="MSGraph.Chart.8">
              <p:embed followColorScheme="full"/>
            </p:oleObj>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3"/>
          <p:cNvSpPr>
            <a:spLocks noGrp="1" noChangeArrowheads="1"/>
          </p:cNvSpPr>
          <p:nvPr>
            <p:ph type="sldNum" sz="quarter" idx="10"/>
          </p:nvPr>
        </p:nvSpPr>
        <p:spPr>
          <a:ln/>
        </p:spPr>
        <p:txBody>
          <a:bodyPr/>
          <a:lstStyle/>
          <a:p>
            <a:fld id="{55F53360-9A80-48D9-91AC-3A06E4B4C754}" type="slidenum">
              <a:rPr lang="pl-PL"/>
              <a:pPr/>
              <a:t>51</a:t>
            </a:fld>
            <a:endParaRPr lang="pl-PL"/>
          </a:p>
        </p:txBody>
      </p:sp>
      <p:sp>
        <p:nvSpPr>
          <p:cNvPr id="68612" name="Rectangle 6"/>
          <p:cNvSpPr>
            <a:spLocks noChangeArrowheads="1"/>
          </p:cNvSpPr>
          <p:nvPr/>
        </p:nvSpPr>
        <p:spPr bwMode="auto">
          <a:xfrm>
            <a:off x="1095375" y="1385888"/>
            <a:ext cx="3429000" cy="400050"/>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Czy jest Pan zadowolony z ostatniego wyjazdu?</a:t>
            </a:r>
            <a:endParaRPr lang="pl-PL" sz="1250" dirty="0">
              <a:solidFill>
                <a:srgbClr val="AF000A"/>
              </a:solidFill>
            </a:endParaRPr>
          </a:p>
        </p:txBody>
      </p:sp>
      <p:sp>
        <p:nvSpPr>
          <p:cNvPr id="36869" name="Rectangle 4"/>
          <p:cNvSpPr>
            <a:spLocks noChangeArrowheads="1"/>
          </p:cNvSpPr>
          <p:nvPr/>
        </p:nvSpPr>
        <p:spPr bwMode="auto">
          <a:xfrm>
            <a:off x="1208088" y="5429250"/>
            <a:ext cx="8524875" cy="514350"/>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a:solidFill>
                  <a:srgbClr val="C00000"/>
                </a:solidFill>
              </a:rPr>
              <a:t>Większość respondentów zapytanych o zadowolenie z wyjazdu odpowiedziała twierdząco </a:t>
            </a:r>
            <a:r>
              <a:rPr lang="pl-PL" b="1" dirty="0" smtClean="0">
                <a:solidFill>
                  <a:srgbClr val="C00000"/>
                </a:solidFill>
              </a:rPr>
              <a:t>(89%). 36% badanych nie planuje kolejnego wyjazdu zarobkowego.</a:t>
            </a:r>
            <a:endParaRPr lang="pl-PL" b="1" dirty="0">
              <a:solidFill>
                <a:srgbClr val="C00000"/>
              </a:solidFill>
            </a:endParaRPr>
          </a:p>
        </p:txBody>
      </p:sp>
      <p:sp>
        <p:nvSpPr>
          <p:cNvPr id="36870" name="Rectangle 11"/>
          <p:cNvSpPr>
            <a:spLocks noChangeArrowheads="1"/>
          </p:cNvSpPr>
          <p:nvPr/>
        </p:nvSpPr>
        <p:spPr bwMode="auto">
          <a:xfrm>
            <a:off x="1666875" y="6257925"/>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P47. Czy był(a) zadowolona ze swojego ostatniego wyjazdu do pracy poza miejsce zamieszkania?</a:t>
            </a:r>
          </a:p>
        </p:txBody>
      </p:sp>
      <p:sp>
        <p:nvSpPr>
          <p:cNvPr id="36871" name="Rectangle 11"/>
          <p:cNvSpPr>
            <a:spLocks noChangeArrowheads="1"/>
          </p:cNvSpPr>
          <p:nvPr/>
        </p:nvSpPr>
        <p:spPr bwMode="auto">
          <a:xfrm>
            <a:off x="1652588" y="6473825"/>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P48. Czy planuje kolejny wyjazd zarobkowy?</a:t>
            </a:r>
          </a:p>
        </p:txBody>
      </p:sp>
      <p:sp>
        <p:nvSpPr>
          <p:cNvPr id="36872" name="Rectangle 11"/>
          <p:cNvSpPr>
            <a:spLocks noChangeArrowheads="1"/>
          </p:cNvSpPr>
          <p:nvPr/>
        </p:nvSpPr>
        <p:spPr bwMode="auto">
          <a:xfrm>
            <a:off x="1166813" y="4851400"/>
            <a:ext cx="3500437" cy="169863"/>
          </a:xfrm>
          <a:prstGeom prst="rect">
            <a:avLst/>
          </a:prstGeom>
          <a:noFill/>
          <a:ln w="12700">
            <a:noFill/>
            <a:miter lim="800000"/>
            <a:headEnd/>
            <a:tailEnd/>
          </a:ln>
        </p:spPr>
        <p:txBody>
          <a:bodyPr lIns="36000" tIns="0" rIns="36000" bIns="0">
            <a:spAutoFit/>
          </a:bodyPr>
          <a:lstStyle/>
          <a:p>
            <a:pPr algn="l">
              <a:spcBef>
                <a:spcPct val="0"/>
              </a:spcBef>
            </a:pPr>
            <a:r>
              <a:rPr lang="pl-PL" sz="1100" i="1" dirty="0" smtClean="0">
                <a:solidFill>
                  <a:srgbClr val="808080"/>
                </a:solidFill>
              </a:rPr>
              <a:t>Podstawa: cała próba, N=100</a:t>
            </a:r>
            <a:endParaRPr lang="pl-PL" sz="1100" i="1" dirty="0">
              <a:solidFill>
                <a:srgbClr val="808080"/>
              </a:solidFill>
            </a:endParaRPr>
          </a:p>
        </p:txBody>
      </p:sp>
      <p:sp>
        <p:nvSpPr>
          <p:cNvPr id="36873" name="Rectangle 6"/>
          <p:cNvSpPr>
            <a:spLocks noChangeArrowheads="1"/>
          </p:cNvSpPr>
          <p:nvPr/>
        </p:nvSpPr>
        <p:spPr bwMode="auto">
          <a:xfrm>
            <a:off x="1023938" y="754063"/>
            <a:ext cx="8882062" cy="230187"/>
          </a:xfrm>
          <a:prstGeom prst="rect">
            <a:avLst/>
          </a:prstGeom>
          <a:noFill/>
          <a:ln w="12700">
            <a:noFill/>
            <a:miter lim="800000"/>
            <a:headEnd/>
            <a:tailEnd/>
          </a:ln>
        </p:spPr>
        <p:txBody>
          <a:bodyPr lIns="36000" tIns="0" rIns="36000" bIns="0">
            <a:spAutoFit/>
          </a:bodyPr>
          <a:lstStyle/>
          <a:p>
            <a:pPr marL="0" lvl="1" algn="l">
              <a:spcBef>
                <a:spcPct val="0"/>
              </a:spcBef>
            </a:pPr>
            <a:r>
              <a:rPr lang="pl-PL" sz="1500" b="1">
                <a:solidFill>
                  <a:srgbClr val="AF000A"/>
                </a:solidFill>
              </a:rPr>
              <a:t>Satysfakcja z ostatniego wyjazdu i intencja ponownego wyjazdu na migrację</a:t>
            </a:r>
          </a:p>
        </p:txBody>
      </p:sp>
      <p:sp>
        <p:nvSpPr>
          <p:cNvPr id="68618" name="Rectangle 6"/>
          <p:cNvSpPr>
            <a:spLocks noChangeArrowheads="1"/>
          </p:cNvSpPr>
          <p:nvPr/>
        </p:nvSpPr>
        <p:spPr bwMode="auto">
          <a:xfrm>
            <a:off x="5310188" y="1385888"/>
            <a:ext cx="3429000" cy="200025"/>
          </a:xfrm>
          <a:prstGeom prst="rect">
            <a:avLst/>
          </a:prstGeom>
          <a:noFill/>
          <a:ln w="12700">
            <a:noFill/>
            <a:miter lim="800000"/>
            <a:headEnd/>
            <a:tailEnd/>
          </a:ln>
        </p:spPr>
        <p:txBody>
          <a:bodyPr lIns="36000" tIns="0" rIns="36000" bIns="0">
            <a:spAutoFit/>
          </a:bodyPr>
          <a:lstStyle/>
          <a:p>
            <a:pPr algn="l">
              <a:spcBef>
                <a:spcPct val="0"/>
              </a:spcBef>
              <a:defRPr/>
            </a:pPr>
            <a:r>
              <a:rPr lang="pl-PL" sz="1250" b="1">
                <a:solidFill>
                  <a:srgbClr val="AF000A"/>
                </a:solidFill>
              </a:rPr>
              <a:t>Czy planuje kolejny wyjazd zarobkowy?</a:t>
            </a:r>
            <a:endParaRPr lang="pl-PL" sz="1250">
              <a:solidFill>
                <a:srgbClr val="AF000A"/>
              </a:solidFill>
            </a:endParaRPr>
          </a:p>
        </p:txBody>
      </p:sp>
      <p:graphicFrame>
        <p:nvGraphicFramePr>
          <p:cNvPr id="36866" name="Object 3"/>
          <p:cNvGraphicFramePr>
            <a:graphicFrameLocks noChangeAspect="1"/>
          </p:cNvGraphicFramePr>
          <p:nvPr/>
        </p:nvGraphicFramePr>
        <p:xfrm>
          <a:off x="1009650" y="1762125"/>
          <a:ext cx="3714750" cy="2952750"/>
        </p:xfrm>
        <a:graphic>
          <a:graphicData uri="http://schemas.openxmlformats.org/presentationml/2006/ole">
            <p:oleObj spid="_x0000_s36866" name="Wykres" r:id="rId4" imgW="3295784" imgH="2600238" progId="MSGraph.Chart.8">
              <p:embed followColorScheme="full"/>
            </p:oleObj>
          </a:graphicData>
        </a:graphic>
      </p:graphicFrame>
      <p:sp>
        <p:nvSpPr>
          <p:cNvPr id="36875" name="Rectangle 11"/>
          <p:cNvSpPr>
            <a:spLocks noChangeArrowheads="1"/>
          </p:cNvSpPr>
          <p:nvPr/>
        </p:nvSpPr>
        <p:spPr bwMode="auto">
          <a:xfrm>
            <a:off x="5381625" y="4857750"/>
            <a:ext cx="3500438" cy="169863"/>
          </a:xfrm>
          <a:prstGeom prst="rect">
            <a:avLst/>
          </a:prstGeom>
          <a:noFill/>
          <a:ln w="12700">
            <a:noFill/>
            <a:miter lim="800000"/>
            <a:headEnd/>
            <a:tailEnd/>
          </a:ln>
        </p:spPr>
        <p:txBody>
          <a:bodyPr lIns="36000" tIns="0" rIns="36000" bIns="0">
            <a:spAutoFit/>
          </a:bodyPr>
          <a:lstStyle/>
          <a:p>
            <a:pPr algn="l">
              <a:spcBef>
                <a:spcPct val="0"/>
              </a:spcBef>
            </a:pPr>
            <a:r>
              <a:rPr lang="pl-PL" sz="1100" i="1" dirty="0" smtClean="0">
                <a:solidFill>
                  <a:srgbClr val="808080"/>
                </a:solidFill>
              </a:rPr>
              <a:t>Podstawa: cała próba, N=100</a:t>
            </a:r>
            <a:endParaRPr lang="pl-PL" sz="1100" i="1" dirty="0">
              <a:solidFill>
                <a:srgbClr val="808080"/>
              </a:solidFill>
            </a:endParaRPr>
          </a:p>
        </p:txBody>
      </p:sp>
      <p:graphicFrame>
        <p:nvGraphicFramePr>
          <p:cNvPr id="36867" name="Object 13"/>
          <p:cNvGraphicFramePr>
            <a:graphicFrameLocks/>
          </p:cNvGraphicFramePr>
          <p:nvPr/>
        </p:nvGraphicFramePr>
        <p:xfrm>
          <a:off x="4667250" y="1828800"/>
          <a:ext cx="4657725" cy="3028950"/>
        </p:xfrm>
        <a:graphic>
          <a:graphicData uri="http://schemas.openxmlformats.org/presentationml/2006/ole">
            <p:oleObj spid="_x0000_s36867" name="Wykres" r:id="rId5" imgW="5648482" imgH="3657600" progId="MSGraph.Chart.8">
              <p:embed followColorScheme="full"/>
            </p:oleObj>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3"/>
          <p:cNvSpPr>
            <a:spLocks noGrp="1" noChangeArrowheads="1"/>
          </p:cNvSpPr>
          <p:nvPr>
            <p:ph type="sldNum" sz="quarter" idx="10"/>
          </p:nvPr>
        </p:nvSpPr>
        <p:spPr>
          <a:ln/>
        </p:spPr>
        <p:txBody>
          <a:bodyPr/>
          <a:lstStyle/>
          <a:p>
            <a:fld id="{3CF53D24-88C4-4D0B-A88C-DC298FB2FA30}" type="slidenum">
              <a:rPr lang="pl-PL"/>
              <a:pPr/>
              <a:t>52</a:t>
            </a:fld>
            <a:endParaRPr lang="pl-PL"/>
          </a:p>
        </p:txBody>
      </p:sp>
      <p:graphicFrame>
        <p:nvGraphicFramePr>
          <p:cNvPr id="37890" name="Object 3"/>
          <p:cNvGraphicFramePr>
            <a:graphicFrameLocks/>
          </p:cNvGraphicFramePr>
          <p:nvPr/>
        </p:nvGraphicFramePr>
        <p:xfrm>
          <a:off x="1152525" y="1285875"/>
          <a:ext cx="7667625" cy="4086225"/>
        </p:xfrm>
        <a:graphic>
          <a:graphicData uri="http://schemas.openxmlformats.org/presentationml/2006/ole">
            <p:oleObj spid="_x0000_s37890" name="Wykres" r:id="rId4" imgW="7305518" imgH="3905414" progId="MSGraph.Chart.8">
              <p:embed followColorScheme="full"/>
            </p:oleObj>
          </a:graphicData>
        </a:graphic>
      </p:graphicFrame>
      <p:sp>
        <p:nvSpPr>
          <p:cNvPr id="37891" name="Rectangle 4"/>
          <p:cNvSpPr>
            <a:spLocks noChangeArrowheads="1"/>
          </p:cNvSpPr>
          <p:nvPr/>
        </p:nvSpPr>
        <p:spPr bwMode="auto">
          <a:xfrm>
            <a:off x="1208088" y="5697538"/>
            <a:ext cx="8524875" cy="514738"/>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a:solidFill>
                  <a:srgbClr val="C00000"/>
                </a:solidFill>
              </a:rPr>
              <a:t>Osoby planujące kolejny wyjazd zarobkowy najczęściej chcą zarobić pieniądze </a:t>
            </a:r>
            <a:r>
              <a:rPr lang="pl-PL" b="1" dirty="0" smtClean="0">
                <a:solidFill>
                  <a:srgbClr val="C00000"/>
                </a:solidFill>
              </a:rPr>
              <a:t>(71%), </a:t>
            </a:r>
            <a:r>
              <a:rPr lang="pl-PL" b="1" dirty="0">
                <a:solidFill>
                  <a:srgbClr val="C00000"/>
                </a:solidFill>
              </a:rPr>
              <a:t>ponadto </a:t>
            </a:r>
            <a:r>
              <a:rPr lang="pl-PL" b="1" dirty="0" smtClean="0">
                <a:solidFill>
                  <a:srgbClr val="C00000"/>
                </a:solidFill>
              </a:rPr>
              <a:t>w regionie nie ma pracy (43% wskazań).</a:t>
            </a:r>
            <a:endParaRPr lang="pl-PL" b="1" dirty="0">
              <a:solidFill>
                <a:srgbClr val="C00000"/>
              </a:solidFill>
            </a:endParaRPr>
          </a:p>
        </p:txBody>
      </p:sp>
      <p:sp>
        <p:nvSpPr>
          <p:cNvPr id="37892" name="Rectangle 11"/>
          <p:cNvSpPr>
            <a:spLocks noChangeArrowheads="1"/>
          </p:cNvSpPr>
          <p:nvPr/>
        </p:nvSpPr>
        <p:spPr bwMode="auto">
          <a:xfrm>
            <a:off x="1666875" y="6316663"/>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P49. Dlaczego planuje kolejny wyjazd zarobkowy?</a:t>
            </a:r>
          </a:p>
        </p:txBody>
      </p:sp>
      <p:sp>
        <p:nvSpPr>
          <p:cNvPr id="37893" name="Rectangle 11"/>
          <p:cNvSpPr>
            <a:spLocks noChangeArrowheads="1"/>
          </p:cNvSpPr>
          <p:nvPr/>
        </p:nvSpPr>
        <p:spPr bwMode="auto">
          <a:xfrm>
            <a:off x="1195421" y="5445780"/>
            <a:ext cx="8543925"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Tylko osoby planujące kolejny wyjazd zarobkowy, </a:t>
            </a:r>
            <a:r>
              <a:rPr lang="pl-PL" i="1" dirty="0" smtClean="0">
                <a:solidFill>
                  <a:srgbClr val="808080"/>
                </a:solidFill>
              </a:rPr>
              <a:t>N=35</a:t>
            </a:r>
            <a:endParaRPr lang="pl-PL" i="1" dirty="0">
              <a:solidFill>
                <a:srgbClr val="808080"/>
              </a:solidFill>
            </a:endParaRPr>
          </a:p>
        </p:txBody>
      </p:sp>
      <p:sp>
        <p:nvSpPr>
          <p:cNvPr id="70662" name="Rectangle 6"/>
          <p:cNvSpPr>
            <a:spLocks noChangeArrowheads="1"/>
          </p:cNvSpPr>
          <p:nvPr/>
        </p:nvSpPr>
        <p:spPr bwMode="auto">
          <a:xfrm>
            <a:off x="1041400" y="1014413"/>
            <a:ext cx="4643438" cy="200025"/>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Powody planowania kolejnego wyjazdu</a:t>
            </a:r>
          </a:p>
        </p:txBody>
      </p:sp>
      <p:sp>
        <p:nvSpPr>
          <p:cNvPr id="37895" name="Rectangle 6"/>
          <p:cNvSpPr>
            <a:spLocks noChangeArrowheads="1"/>
          </p:cNvSpPr>
          <p:nvPr/>
        </p:nvSpPr>
        <p:spPr bwMode="auto">
          <a:xfrm>
            <a:off x="1023938" y="754063"/>
            <a:ext cx="8882062" cy="230187"/>
          </a:xfrm>
          <a:prstGeom prst="rect">
            <a:avLst/>
          </a:prstGeom>
          <a:noFill/>
          <a:ln w="12700">
            <a:noFill/>
            <a:miter lim="800000"/>
            <a:headEnd/>
            <a:tailEnd/>
          </a:ln>
        </p:spPr>
        <p:txBody>
          <a:bodyPr lIns="36000" tIns="0" rIns="36000" bIns="0">
            <a:spAutoFit/>
          </a:bodyPr>
          <a:lstStyle/>
          <a:p>
            <a:pPr marL="0" lvl="1" algn="l">
              <a:spcBef>
                <a:spcPct val="0"/>
              </a:spcBef>
            </a:pPr>
            <a:r>
              <a:rPr lang="pl-PL" sz="1500" b="1">
                <a:solidFill>
                  <a:srgbClr val="AF000A"/>
                </a:solidFill>
              </a:rPr>
              <a:t>Intencja ponownego wyjazdu na migrację</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3"/>
          <p:cNvSpPr>
            <a:spLocks noGrp="1" noChangeArrowheads="1"/>
          </p:cNvSpPr>
          <p:nvPr>
            <p:ph type="sldNum" sz="quarter" idx="10"/>
          </p:nvPr>
        </p:nvSpPr>
        <p:spPr>
          <a:ln/>
        </p:spPr>
        <p:txBody>
          <a:bodyPr/>
          <a:lstStyle/>
          <a:p>
            <a:fld id="{B5C5C452-F030-467C-8A89-E6FFCA78A591}" type="slidenum">
              <a:rPr lang="pl-PL"/>
              <a:pPr/>
              <a:t>53</a:t>
            </a:fld>
            <a:endParaRPr lang="pl-PL" dirty="0"/>
          </a:p>
        </p:txBody>
      </p:sp>
      <p:graphicFrame>
        <p:nvGraphicFramePr>
          <p:cNvPr id="38914" name="Object 3"/>
          <p:cNvGraphicFramePr>
            <a:graphicFrameLocks/>
          </p:cNvGraphicFramePr>
          <p:nvPr/>
        </p:nvGraphicFramePr>
        <p:xfrm>
          <a:off x="1152525" y="1285875"/>
          <a:ext cx="7667625" cy="4086225"/>
        </p:xfrm>
        <a:graphic>
          <a:graphicData uri="http://schemas.openxmlformats.org/presentationml/2006/ole">
            <p:oleObj spid="_x0000_s38914" name="Wykres" r:id="rId4" imgW="7305518" imgH="3905414" progId="MSGraph.Chart.8">
              <p:embed followColorScheme="full"/>
            </p:oleObj>
          </a:graphicData>
        </a:graphic>
      </p:graphicFrame>
      <p:sp>
        <p:nvSpPr>
          <p:cNvPr id="38915" name="Rectangle 4"/>
          <p:cNvSpPr>
            <a:spLocks noChangeArrowheads="1"/>
          </p:cNvSpPr>
          <p:nvPr/>
        </p:nvSpPr>
        <p:spPr bwMode="auto">
          <a:xfrm>
            <a:off x="1208088" y="5524513"/>
            <a:ext cx="8524875" cy="514738"/>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a:solidFill>
                  <a:srgbClr val="C00000"/>
                </a:solidFill>
              </a:rPr>
              <a:t>Najczęstszym powodem nieplanowania </a:t>
            </a:r>
            <a:r>
              <a:rPr lang="pl-PL" b="1" dirty="0" smtClean="0">
                <a:solidFill>
                  <a:srgbClr val="C00000"/>
                </a:solidFill>
              </a:rPr>
              <a:t>wyjazdu jest posiadanie pracy w kraju oraz fakt, że respondent ciężko znosi rozłąkę z bliskimi (po 22% migrantów) .</a:t>
            </a:r>
            <a:endParaRPr lang="pl-PL" b="1" dirty="0">
              <a:solidFill>
                <a:srgbClr val="C00000"/>
              </a:solidFill>
            </a:endParaRPr>
          </a:p>
        </p:txBody>
      </p:sp>
      <p:sp>
        <p:nvSpPr>
          <p:cNvPr id="38916" name="Rectangle 11"/>
          <p:cNvSpPr>
            <a:spLocks noChangeArrowheads="1"/>
          </p:cNvSpPr>
          <p:nvPr/>
        </p:nvSpPr>
        <p:spPr bwMode="auto">
          <a:xfrm>
            <a:off x="1666875" y="6316663"/>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P50. Dlaczego nie planuje kolejnego wyjazdu zarobkowego?</a:t>
            </a:r>
          </a:p>
        </p:txBody>
      </p:sp>
      <p:sp>
        <p:nvSpPr>
          <p:cNvPr id="38917" name="Rectangle 11"/>
          <p:cNvSpPr>
            <a:spLocks noChangeArrowheads="1"/>
          </p:cNvSpPr>
          <p:nvPr/>
        </p:nvSpPr>
        <p:spPr bwMode="auto">
          <a:xfrm>
            <a:off x="1195388" y="5283190"/>
            <a:ext cx="8543925"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Tylko osoby nie planujące kolejnego wyjazdu zarobkowego, </a:t>
            </a:r>
            <a:r>
              <a:rPr lang="pl-PL" i="1" dirty="0" smtClean="0">
                <a:solidFill>
                  <a:srgbClr val="808080"/>
                </a:solidFill>
              </a:rPr>
              <a:t>N=36</a:t>
            </a:r>
            <a:endParaRPr lang="pl-PL" i="1" dirty="0">
              <a:solidFill>
                <a:srgbClr val="808080"/>
              </a:solidFill>
            </a:endParaRPr>
          </a:p>
        </p:txBody>
      </p:sp>
      <p:sp>
        <p:nvSpPr>
          <p:cNvPr id="72710" name="Rectangle 6"/>
          <p:cNvSpPr>
            <a:spLocks noChangeArrowheads="1"/>
          </p:cNvSpPr>
          <p:nvPr/>
        </p:nvSpPr>
        <p:spPr bwMode="auto">
          <a:xfrm>
            <a:off x="1023938" y="1014413"/>
            <a:ext cx="4643437" cy="200025"/>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Powody </a:t>
            </a:r>
            <a:r>
              <a:rPr lang="pl-PL" sz="1250" b="1" u="sng" dirty="0">
                <a:solidFill>
                  <a:srgbClr val="AF000A"/>
                </a:solidFill>
              </a:rPr>
              <a:t>nieplanowania</a:t>
            </a:r>
            <a:r>
              <a:rPr lang="pl-PL" sz="1250" b="1" dirty="0">
                <a:solidFill>
                  <a:srgbClr val="AF000A"/>
                </a:solidFill>
              </a:rPr>
              <a:t> kolejnego wyjazdu</a:t>
            </a:r>
          </a:p>
        </p:txBody>
      </p:sp>
      <p:sp>
        <p:nvSpPr>
          <p:cNvPr id="38919" name="Rectangle 6"/>
          <p:cNvSpPr>
            <a:spLocks noChangeArrowheads="1"/>
          </p:cNvSpPr>
          <p:nvPr/>
        </p:nvSpPr>
        <p:spPr bwMode="auto">
          <a:xfrm>
            <a:off x="1023938" y="754063"/>
            <a:ext cx="8882062" cy="230187"/>
          </a:xfrm>
          <a:prstGeom prst="rect">
            <a:avLst/>
          </a:prstGeom>
          <a:noFill/>
          <a:ln w="12700">
            <a:noFill/>
            <a:miter lim="800000"/>
            <a:headEnd/>
            <a:tailEnd/>
          </a:ln>
        </p:spPr>
        <p:txBody>
          <a:bodyPr lIns="36000" tIns="0" rIns="36000" bIns="0">
            <a:spAutoFit/>
          </a:bodyPr>
          <a:lstStyle/>
          <a:p>
            <a:pPr marL="0" lvl="1" algn="l">
              <a:spcBef>
                <a:spcPct val="0"/>
              </a:spcBef>
            </a:pPr>
            <a:r>
              <a:rPr lang="pl-PL" sz="1500" b="1">
                <a:solidFill>
                  <a:srgbClr val="AF000A"/>
                </a:solidFill>
              </a:rPr>
              <a:t>Intencja ponownego wyjazdu na migrację</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3"/>
          <p:cNvSpPr>
            <a:spLocks noGrp="1" noChangeArrowheads="1"/>
          </p:cNvSpPr>
          <p:nvPr>
            <p:ph type="sldNum" sz="quarter" idx="10"/>
          </p:nvPr>
        </p:nvSpPr>
        <p:spPr>
          <a:ln/>
        </p:spPr>
        <p:txBody>
          <a:bodyPr/>
          <a:lstStyle/>
          <a:p>
            <a:fld id="{6B8FA4A0-2A12-41AE-A39F-71AF954B6DC4}" type="slidenum">
              <a:rPr lang="pl-PL"/>
              <a:pPr/>
              <a:t>54</a:t>
            </a:fld>
            <a:endParaRPr lang="pl-PL"/>
          </a:p>
        </p:txBody>
      </p:sp>
      <p:sp>
        <p:nvSpPr>
          <p:cNvPr id="75778" name="Rectangle 3"/>
          <p:cNvSpPr>
            <a:spLocks noGrp="1" noChangeArrowheads="1"/>
          </p:cNvSpPr>
          <p:nvPr>
            <p:ph type="body" idx="4294967295"/>
          </p:nvPr>
        </p:nvSpPr>
        <p:spPr>
          <a:xfrm>
            <a:off x="1381125" y="3324225"/>
            <a:ext cx="7848600" cy="457200"/>
          </a:xfrm>
        </p:spPr>
        <p:txBody>
          <a:bodyPr>
            <a:spAutoFit/>
          </a:bodyPr>
          <a:lstStyle/>
          <a:p>
            <a:pPr algn="ctr">
              <a:buFontTx/>
              <a:buNone/>
            </a:pPr>
            <a:r>
              <a:rPr lang="pl-PL" sz="2400" b="1" i="1" dirty="0" smtClean="0">
                <a:latin typeface="Arial" pitchFamily="34" charset="0"/>
              </a:rPr>
              <a:t>Współpraca z Urzędem Pracy (UP)</a:t>
            </a:r>
          </a:p>
        </p:txBody>
      </p:sp>
    </p:spTree>
  </p:cSld>
  <p:clrMapOvr>
    <a:masterClrMapping/>
  </p:clrMapOvr>
  <p:transition>
    <p:randomBa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3"/>
          <p:cNvSpPr>
            <a:spLocks noGrp="1" noChangeArrowheads="1"/>
          </p:cNvSpPr>
          <p:nvPr>
            <p:ph type="sldNum" sz="quarter" idx="10"/>
          </p:nvPr>
        </p:nvSpPr>
        <p:spPr>
          <a:ln/>
        </p:spPr>
        <p:txBody>
          <a:bodyPr/>
          <a:lstStyle/>
          <a:p>
            <a:fld id="{8DC67F2B-69AF-4DCD-9258-F27FC11F5040}" type="slidenum">
              <a:rPr lang="pl-PL"/>
              <a:pPr/>
              <a:t>55</a:t>
            </a:fld>
            <a:endParaRPr lang="pl-PL"/>
          </a:p>
        </p:txBody>
      </p:sp>
      <p:sp>
        <p:nvSpPr>
          <p:cNvPr id="74756" name="Rectangle 6"/>
          <p:cNvSpPr>
            <a:spLocks noChangeArrowheads="1"/>
          </p:cNvSpPr>
          <p:nvPr/>
        </p:nvSpPr>
        <p:spPr bwMode="auto">
          <a:xfrm>
            <a:off x="1309688" y="1125538"/>
            <a:ext cx="2919412" cy="365125"/>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Czy po powrocie zgłosił(a) się do Urzędu Pracy?</a:t>
            </a:r>
            <a:endParaRPr lang="pl-PL" sz="1250" dirty="0">
              <a:solidFill>
                <a:srgbClr val="AF000A"/>
              </a:solidFill>
            </a:endParaRPr>
          </a:p>
        </p:txBody>
      </p:sp>
      <p:sp>
        <p:nvSpPr>
          <p:cNvPr id="39941" name="Rectangle 4"/>
          <p:cNvSpPr>
            <a:spLocks noChangeArrowheads="1"/>
          </p:cNvSpPr>
          <p:nvPr/>
        </p:nvSpPr>
        <p:spPr bwMode="auto">
          <a:xfrm>
            <a:off x="1208088" y="5572125"/>
            <a:ext cx="8524875" cy="483960"/>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0"/>
              </a:spcBef>
            </a:pPr>
            <a:r>
              <a:rPr lang="pl-PL" sz="1100" b="1" dirty="0">
                <a:solidFill>
                  <a:srgbClr val="C00000"/>
                </a:solidFill>
              </a:rPr>
              <a:t>Osoby, które nie miały pracy po powrocie do swojego miejsca zamieszkania w większości zgłosiły się do Urzędu Pracy </a:t>
            </a:r>
            <a:r>
              <a:rPr lang="pl-PL" sz="1100" b="1" dirty="0" smtClean="0">
                <a:solidFill>
                  <a:srgbClr val="C00000"/>
                </a:solidFill>
              </a:rPr>
              <a:t>(73%) w poszukiwaniu ofert pracy (85%) oraz aby się zarejestrować i zyskać tym samym ubezpieczenie (79%) </a:t>
            </a:r>
            <a:endParaRPr lang="pl-PL" sz="1100" b="1" dirty="0">
              <a:solidFill>
                <a:srgbClr val="C00000"/>
              </a:solidFill>
            </a:endParaRPr>
          </a:p>
        </p:txBody>
      </p:sp>
      <p:graphicFrame>
        <p:nvGraphicFramePr>
          <p:cNvPr id="39938" name="Object 13"/>
          <p:cNvGraphicFramePr>
            <a:graphicFrameLocks/>
          </p:cNvGraphicFramePr>
          <p:nvPr/>
        </p:nvGraphicFramePr>
        <p:xfrm>
          <a:off x="652463" y="1814513"/>
          <a:ext cx="4657725" cy="3028950"/>
        </p:xfrm>
        <a:graphic>
          <a:graphicData uri="http://schemas.openxmlformats.org/presentationml/2006/ole">
            <p:oleObj spid="_x0000_s39938" name="Wykres" r:id="rId4" imgW="5648482" imgH="3657600" progId="MSGraph.Chart.8">
              <p:embed followColorScheme="full"/>
            </p:oleObj>
          </a:graphicData>
        </a:graphic>
      </p:graphicFrame>
      <p:sp>
        <p:nvSpPr>
          <p:cNvPr id="39942" name="Rectangle 11"/>
          <p:cNvSpPr>
            <a:spLocks noChangeArrowheads="1"/>
          </p:cNvSpPr>
          <p:nvPr/>
        </p:nvSpPr>
        <p:spPr bwMode="auto">
          <a:xfrm>
            <a:off x="1666875" y="6257925"/>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P34. Czy po powrocie </a:t>
            </a:r>
            <a:r>
              <a:rPr lang="pl-PL" i="1" dirty="0" smtClean="0">
                <a:solidFill>
                  <a:srgbClr val="808080"/>
                </a:solidFill>
              </a:rPr>
              <a:t>zgłosił(a</a:t>
            </a:r>
            <a:r>
              <a:rPr lang="pl-PL" i="1" dirty="0">
                <a:solidFill>
                  <a:srgbClr val="808080"/>
                </a:solidFill>
              </a:rPr>
              <a:t>) się do Urzędu Pracy?</a:t>
            </a:r>
          </a:p>
        </p:txBody>
      </p:sp>
      <p:sp>
        <p:nvSpPr>
          <p:cNvPr id="39943" name="Rectangle 11"/>
          <p:cNvSpPr>
            <a:spLocks noChangeArrowheads="1"/>
          </p:cNvSpPr>
          <p:nvPr/>
        </p:nvSpPr>
        <p:spPr bwMode="auto">
          <a:xfrm>
            <a:off x="1652588" y="6473825"/>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P35. W jakim celu zgłosił(a) się do Urzędu Pracy? </a:t>
            </a:r>
          </a:p>
        </p:txBody>
      </p:sp>
      <p:sp>
        <p:nvSpPr>
          <p:cNvPr id="39944" name="Rectangle 11"/>
          <p:cNvSpPr>
            <a:spLocks noChangeArrowheads="1"/>
          </p:cNvSpPr>
          <p:nvPr/>
        </p:nvSpPr>
        <p:spPr bwMode="auto">
          <a:xfrm>
            <a:off x="1166813" y="4851400"/>
            <a:ext cx="3500437" cy="677108"/>
          </a:xfrm>
          <a:prstGeom prst="rect">
            <a:avLst/>
          </a:prstGeom>
          <a:noFill/>
          <a:ln w="12700">
            <a:noFill/>
            <a:miter lim="800000"/>
            <a:headEnd/>
            <a:tailEnd/>
          </a:ln>
        </p:spPr>
        <p:txBody>
          <a:bodyPr lIns="36000" tIns="0" rIns="36000" bIns="0">
            <a:spAutoFit/>
          </a:bodyPr>
          <a:lstStyle/>
          <a:p>
            <a:pPr algn="l">
              <a:spcBef>
                <a:spcPct val="0"/>
              </a:spcBef>
            </a:pPr>
            <a:r>
              <a:rPr lang="pl-PL" sz="1100" i="1" dirty="0">
                <a:solidFill>
                  <a:srgbClr val="808080"/>
                </a:solidFill>
              </a:rPr>
              <a:t>Podstawa: Tylko osoby, które nie szukały pracy podczas pobytu na </a:t>
            </a:r>
            <a:r>
              <a:rPr lang="pl-PL" sz="1100" i="1" dirty="0" smtClean="0">
                <a:solidFill>
                  <a:srgbClr val="808080"/>
                </a:solidFill>
              </a:rPr>
              <a:t>migracji </a:t>
            </a:r>
            <a:r>
              <a:rPr lang="pl-PL" sz="1100" i="1" dirty="0">
                <a:solidFill>
                  <a:srgbClr val="808080"/>
                </a:solidFill>
              </a:rPr>
              <a:t>lub nie znalazły pracy z swoim województwie lub nie podjęły tej samej pracy sprzed wyjazdu, </a:t>
            </a:r>
            <a:r>
              <a:rPr lang="pl-PL" sz="1100" i="1" dirty="0" smtClean="0">
                <a:solidFill>
                  <a:srgbClr val="808080"/>
                </a:solidFill>
              </a:rPr>
              <a:t>N=66</a:t>
            </a:r>
          </a:p>
        </p:txBody>
      </p:sp>
      <p:sp>
        <p:nvSpPr>
          <p:cNvPr id="39945" name="Rectangle 11"/>
          <p:cNvSpPr>
            <a:spLocks noChangeArrowheads="1"/>
          </p:cNvSpPr>
          <p:nvPr/>
        </p:nvSpPr>
        <p:spPr bwMode="auto">
          <a:xfrm>
            <a:off x="4953000" y="4999038"/>
            <a:ext cx="4714875" cy="508000"/>
          </a:xfrm>
          <a:prstGeom prst="rect">
            <a:avLst/>
          </a:prstGeom>
          <a:noFill/>
          <a:ln w="12700">
            <a:noFill/>
            <a:miter lim="800000"/>
            <a:headEnd/>
            <a:tailEnd/>
          </a:ln>
        </p:spPr>
        <p:txBody>
          <a:bodyPr lIns="36000" tIns="0" rIns="36000" bIns="0">
            <a:spAutoFit/>
          </a:bodyPr>
          <a:lstStyle/>
          <a:p>
            <a:pPr algn="l">
              <a:spcBef>
                <a:spcPct val="0"/>
              </a:spcBef>
            </a:pPr>
            <a:r>
              <a:rPr lang="pl-PL" sz="1100" i="1" dirty="0">
                <a:solidFill>
                  <a:srgbClr val="808080"/>
                </a:solidFill>
              </a:rPr>
              <a:t>Podstawa: Tylko osoby, które nie szukały pracy podczas pobytu na </a:t>
            </a:r>
            <a:r>
              <a:rPr lang="pl-PL" sz="1100" i="1" dirty="0" smtClean="0">
                <a:solidFill>
                  <a:srgbClr val="808080"/>
                </a:solidFill>
              </a:rPr>
              <a:t>migracji </a:t>
            </a:r>
            <a:r>
              <a:rPr lang="pl-PL" sz="1100" i="1" dirty="0">
                <a:solidFill>
                  <a:srgbClr val="808080"/>
                </a:solidFill>
              </a:rPr>
              <a:t>lub nie znalazły pracy z swoim województwie lub nie podjęły tej samej pracy sprzed wyjazdu, </a:t>
            </a:r>
            <a:r>
              <a:rPr lang="pl-PL" sz="1100" i="1" dirty="0" smtClean="0">
                <a:solidFill>
                  <a:srgbClr val="808080"/>
                </a:solidFill>
              </a:rPr>
              <a:t>N=48</a:t>
            </a:r>
            <a:endParaRPr lang="pl-PL" sz="1100" i="1" dirty="0">
              <a:solidFill>
                <a:srgbClr val="808080"/>
              </a:solidFill>
            </a:endParaRPr>
          </a:p>
        </p:txBody>
      </p:sp>
      <p:sp>
        <p:nvSpPr>
          <p:cNvPr id="74762" name="Rectangle 6"/>
          <p:cNvSpPr>
            <a:spLocks noChangeArrowheads="1"/>
          </p:cNvSpPr>
          <p:nvPr/>
        </p:nvSpPr>
        <p:spPr bwMode="auto">
          <a:xfrm>
            <a:off x="5381625" y="1085850"/>
            <a:ext cx="3786188" cy="200025"/>
          </a:xfrm>
          <a:prstGeom prst="rect">
            <a:avLst/>
          </a:prstGeom>
          <a:noFill/>
          <a:ln w="12700">
            <a:noFill/>
            <a:miter lim="800000"/>
            <a:headEnd/>
            <a:tailEnd/>
          </a:ln>
        </p:spPr>
        <p:txBody>
          <a:bodyPr lIns="36000" tIns="0" rIns="36000" bIns="0">
            <a:spAutoFit/>
          </a:bodyPr>
          <a:lstStyle/>
          <a:p>
            <a:pPr algn="l">
              <a:spcBef>
                <a:spcPct val="0"/>
              </a:spcBef>
              <a:defRPr/>
            </a:pPr>
            <a:r>
              <a:rPr lang="pl-PL" sz="1250" b="1">
                <a:solidFill>
                  <a:srgbClr val="AF000A"/>
                </a:solidFill>
              </a:rPr>
              <a:t>W jakim celu?</a:t>
            </a:r>
            <a:endParaRPr lang="pl-PL" sz="1250">
              <a:solidFill>
                <a:srgbClr val="AF000A"/>
              </a:solidFill>
            </a:endParaRPr>
          </a:p>
        </p:txBody>
      </p:sp>
      <p:sp>
        <p:nvSpPr>
          <p:cNvPr id="39947" name="Rectangle 6"/>
          <p:cNvSpPr>
            <a:spLocks noChangeArrowheads="1"/>
          </p:cNvSpPr>
          <p:nvPr/>
        </p:nvSpPr>
        <p:spPr bwMode="auto">
          <a:xfrm>
            <a:off x="1023938" y="754063"/>
            <a:ext cx="8882062" cy="230187"/>
          </a:xfrm>
          <a:prstGeom prst="rect">
            <a:avLst/>
          </a:prstGeom>
          <a:noFill/>
          <a:ln w="12700">
            <a:noFill/>
            <a:miter lim="800000"/>
            <a:headEnd/>
            <a:tailEnd/>
          </a:ln>
        </p:spPr>
        <p:txBody>
          <a:bodyPr lIns="36000" tIns="0" rIns="36000" bIns="0">
            <a:spAutoFit/>
          </a:bodyPr>
          <a:lstStyle/>
          <a:p>
            <a:pPr marL="0" lvl="1" algn="l">
              <a:spcBef>
                <a:spcPct val="0"/>
              </a:spcBef>
            </a:pPr>
            <a:r>
              <a:rPr lang="pl-PL" sz="1500" b="1" dirty="0">
                <a:solidFill>
                  <a:srgbClr val="AF000A"/>
                </a:solidFill>
              </a:rPr>
              <a:t>Kontakt oraz cel zgłoszenia się do </a:t>
            </a:r>
            <a:r>
              <a:rPr lang="pl-PL" sz="1500" b="1" dirty="0" smtClean="0">
                <a:solidFill>
                  <a:srgbClr val="AF000A"/>
                </a:solidFill>
              </a:rPr>
              <a:t>Urzędu </a:t>
            </a:r>
            <a:r>
              <a:rPr lang="pl-PL" sz="1500" b="1" dirty="0">
                <a:solidFill>
                  <a:srgbClr val="AF000A"/>
                </a:solidFill>
              </a:rPr>
              <a:t>P</a:t>
            </a:r>
            <a:r>
              <a:rPr lang="pl-PL" sz="1500" b="1" dirty="0" smtClean="0">
                <a:solidFill>
                  <a:srgbClr val="AF000A"/>
                </a:solidFill>
              </a:rPr>
              <a:t>racy </a:t>
            </a:r>
            <a:r>
              <a:rPr lang="pl-PL" sz="1500" b="1" dirty="0">
                <a:solidFill>
                  <a:srgbClr val="AF000A"/>
                </a:solidFill>
              </a:rPr>
              <a:t>po powrocie do miejsca zamieszkania</a:t>
            </a:r>
          </a:p>
        </p:txBody>
      </p:sp>
      <p:graphicFrame>
        <p:nvGraphicFramePr>
          <p:cNvPr id="39939" name="Object 3"/>
          <p:cNvGraphicFramePr>
            <a:graphicFrameLocks/>
          </p:cNvGraphicFramePr>
          <p:nvPr/>
        </p:nvGraphicFramePr>
        <p:xfrm>
          <a:off x="4457700" y="1228725"/>
          <a:ext cx="5200650" cy="3867150"/>
        </p:xfrm>
        <a:graphic>
          <a:graphicData uri="http://schemas.openxmlformats.org/presentationml/2006/ole">
            <p:oleObj spid="_x0000_s39939" name="Wykres" r:id="rId5" imgW="4953179" imgH="3686138" progId="MSGraph.Chart.8">
              <p:embed followColorScheme="full"/>
            </p:oleObj>
          </a:graphicData>
        </a:graphic>
      </p:graphicFrame>
      <p:sp>
        <p:nvSpPr>
          <p:cNvPr id="39948" name="Strzałka w prawo 11"/>
          <p:cNvSpPr>
            <a:spLocks noChangeArrowheads="1"/>
          </p:cNvSpPr>
          <p:nvPr/>
        </p:nvSpPr>
        <p:spPr bwMode="auto">
          <a:xfrm>
            <a:off x="4238625" y="2786063"/>
            <a:ext cx="714375" cy="500062"/>
          </a:xfrm>
          <a:prstGeom prst="rightArrow">
            <a:avLst>
              <a:gd name="adj1" fmla="val 50000"/>
              <a:gd name="adj2" fmla="val 50000"/>
            </a:avLst>
          </a:prstGeom>
          <a:solidFill>
            <a:srgbClr val="C00000"/>
          </a:solidFill>
          <a:ln w="12700" algn="ctr">
            <a:solidFill>
              <a:schemeClr val="accent1"/>
            </a:solidFill>
            <a:round/>
            <a:headEnd/>
            <a:tailEnd/>
          </a:ln>
        </p:spPr>
        <p:txBody>
          <a:bodyPr wrap="none" lIns="36000" tIns="0" rIns="36000" bIns="0" anchor="ctr"/>
          <a:lstStyle/>
          <a:p>
            <a:pPr algn="r"/>
            <a:endParaRPr lang="pl-PL"/>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3"/>
          <p:cNvSpPr>
            <a:spLocks noGrp="1" noChangeArrowheads="1"/>
          </p:cNvSpPr>
          <p:nvPr>
            <p:ph type="sldNum" sz="quarter" idx="10"/>
          </p:nvPr>
        </p:nvSpPr>
        <p:spPr>
          <a:ln/>
        </p:spPr>
        <p:txBody>
          <a:bodyPr/>
          <a:lstStyle/>
          <a:p>
            <a:fld id="{A3C1C715-3A7A-4CB0-AF9D-2CDBEE876A5B}" type="slidenum">
              <a:rPr lang="pl-PL"/>
              <a:pPr/>
              <a:t>56</a:t>
            </a:fld>
            <a:endParaRPr lang="pl-PL"/>
          </a:p>
        </p:txBody>
      </p:sp>
      <p:sp>
        <p:nvSpPr>
          <p:cNvPr id="40963" name="Rectangle 6"/>
          <p:cNvSpPr>
            <a:spLocks noChangeArrowheads="1"/>
          </p:cNvSpPr>
          <p:nvPr/>
        </p:nvSpPr>
        <p:spPr bwMode="auto">
          <a:xfrm>
            <a:off x="1309688" y="757238"/>
            <a:ext cx="7715250" cy="230187"/>
          </a:xfrm>
          <a:prstGeom prst="rect">
            <a:avLst/>
          </a:prstGeom>
          <a:noFill/>
          <a:ln w="12700">
            <a:noFill/>
            <a:miter lim="800000"/>
            <a:headEnd/>
            <a:tailEnd/>
          </a:ln>
        </p:spPr>
        <p:txBody>
          <a:bodyPr lIns="36000" tIns="0" rIns="36000" bIns="0">
            <a:spAutoFit/>
          </a:bodyPr>
          <a:lstStyle/>
          <a:p>
            <a:pPr algn="l">
              <a:spcBef>
                <a:spcPct val="0"/>
              </a:spcBef>
            </a:pPr>
            <a:r>
              <a:rPr lang="pl-PL" sz="1500" b="1" dirty="0">
                <a:solidFill>
                  <a:srgbClr val="AF000A"/>
                </a:solidFill>
              </a:rPr>
              <a:t>Kontakt </a:t>
            </a:r>
            <a:r>
              <a:rPr lang="pl-PL" sz="1500" b="1" dirty="0" smtClean="0">
                <a:solidFill>
                  <a:srgbClr val="AF000A"/>
                </a:solidFill>
              </a:rPr>
              <a:t>z Urzędem Pracy </a:t>
            </a:r>
            <a:r>
              <a:rPr lang="pl-PL" sz="1500" b="1" dirty="0">
                <a:solidFill>
                  <a:srgbClr val="AF000A"/>
                </a:solidFill>
              </a:rPr>
              <a:t>(UP) po powrocie do miejsca zamieszkania </a:t>
            </a:r>
            <a:r>
              <a:rPr lang="pl-PL" sz="1500" b="1" dirty="0" err="1">
                <a:solidFill>
                  <a:srgbClr val="AF000A"/>
                </a:solidFill>
              </a:rPr>
              <a:t>cd</a:t>
            </a:r>
            <a:endParaRPr lang="pl-PL" sz="1500" b="1" dirty="0">
              <a:solidFill>
                <a:srgbClr val="AF000A"/>
              </a:solidFill>
            </a:endParaRPr>
          </a:p>
        </p:txBody>
      </p:sp>
      <p:sp>
        <p:nvSpPr>
          <p:cNvPr id="40964" name="Rectangle 4"/>
          <p:cNvSpPr>
            <a:spLocks noChangeArrowheads="1"/>
          </p:cNvSpPr>
          <p:nvPr/>
        </p:nvSpPr>
        <p:spPr bwMode="auto">
          <a:xfrm>
            <a:off x="1208088" y="5600700"/>
            <a:ext cx="8524875" cy="330072"/>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smtClean="0">
                <a:solidFill>
                  <a:srgbClr val="C00000"/>
                </a:solidFill>
              </a:rPr>
              <a:t>Siedem osób, </a:t>
            </a:r>
            <a:r>
              <a:rPr lang="pl-PL" b="1" dirty="0">
                <a:solidFill>
                  <a:srgbClr val="C00000"/>
                </a:solidFill>
              </a:rPr>
              <a:t>które nie </a:t>
            </a:r>
            <a:r>
              <a:rPr lang="pl-PL" b="1" dirty="0" smtClean="0">
                <a:solidFill>
                  <a:srgbClr val="C00000"/>
                </a:solidFill>
              </a:rPr>
              <a:t>zgłosiły </a:t>
            </a:r>
            <a:r>
              <a:rPr lang="pl-PL" b="1" dirty="0">
                <a:solidFill>
                  <a:srgbClr val="C00000"/>
                </a:solidFill>
              </a:rPr>
              <a:t>się do UP </a:t>
            </a:r>
            <a:r>
              <a:rPr lang="pl-PL" b="1" dirty="0" smtClean="0">
                <a:solidFill>
                  <a:srgbClr val="C00000"/>
                </a:solidFill>
              </a:rPr>
              <a:t>deklarowało, że nie było takiej potrzeby.</a:t>
            </a:r>
            <a:endParaRPr lang="pl-PL" b="1" dirty="0">
              <a:solidFill>
                <a:srgbClr val="C00000"/>
              </a:solidFill>
            </a:endParaRPr>
          </a:p>
        </p:txBody>
      </p:sp>
      <p:sp>
        <p:nvSpPr>
          <p:cNvPr id="40965" name="Rectangle 11"/>
          <p:cNvSpPr>
            <a:spLocks noChangeArrowheads="1"/>
          </p:cNvSpPr>
          <p:nvPr/>
        </p:nvSpPr>
        <p:spPr bwMode="auto">
          <a:xfrm>
            <a:off x="1666875" y="6265863"/>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P36. Dlaczego nie zgłosił się do Urzędu Pracy?</a:t>
            </a:r>
          </a:p>
        </p:txBody>
      </p:sp>
      <p:sp>
        <p:nvSpPr>
          <p:cNvPr id="40966" name="Rectangle 11"/>
          <p:cNvSpPr>
            <a:spLocks noChangeArrowheads="1"/>
          </p:cNvSpPr>
          <p:nvPr/>
        </p:nvSpPr>
        <p:spPr bwMode="auto">
          <a:xfrm>
            <a:off x="5211456" y="4755828"/>
            <a:ext cx="4405313" cy="738188"/>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Tylko osoby, które nie szukały pracy podczas pobytu na </a:t>
            </a:r>
            <a:r>
              <a:rPr lang="pl-PL" i="1" dirty="0" smtClean="0">
                <a:solidFill>
                  <a:srgbClr val="808080"/>
                </a:solidFill>
              </a:rPr>
              <a:t>migracji </a:t>
            </a:r>
            <a:r>
              <a:rPr lang="pl-PL" i="1" dirty="0">
                <a:solidFill>
                  <a:srgbClr val="808080"/>
                </a:solidFill>
              </a:rPr>
              <a:t>lub nie znalazły pracy z swoim województwie lub nie podjęły tej samej pracy sprzed wyjazdu ale szukały pracy w swojej okolicy choć nie zgłosiły się do Urzędu Pracy, </a:t>
            </a:r>
            <a:r>
              <a:rPr lang="pl-PL" b="1" i="1" dirty="0" smtClean="0">
                <a:solidFill>
                  <a:srgbClr val="FF0000"/>
                </a:solidFill>
              </a:rPr>
              <a:t>N=15</a:t>
            </a:r>
            <a:endParaRPr lang="pl-PL" b="1" i="1" dirty="0">
              <a:solidFill>
                <a:srgbClr val="FF0000"/>
              </a:solidFill>
            </a:endParaRPr>
          </a:p>
        </p:txBody>
      </p:sp>
      <p:graphicFrame>
        <p:nvGraphicFramePr>
          <p:cNvPr id="40962" name="Object 3"/>
          <p:cNvGraphicFramePr>
            <a:graphicFrameLocks/>
          </p:cNvGraphicFramePr>
          <p:nvPr/>
        </p:nvGraphicFramePr>
        <p:xfrm>
          <a:off x="1152525" y="1285875"/>
          <a:ext cx="7667625" cy="4086225"/>
        </p:xfrm>
        <a:graphic>
          <a:graphicData uri="http://schemas.openxmlformats.org/presentationml/2006/ole">
            <p:oleObj spid="_x0000_s40962" name="Wykres" r:id="rId4" imgW="7305518" imgH="3905414" progId="MSGraph.Chart.8">
              <p:embed followColorScheme="full"/>
            </p:oleObj>
          </a:graphicData>
        </a:graphic>
      </p:graphicFrame>
      <p:sp>
        <p:nvSpPr>
          <p:cNvPr id="76807" name="Rectangle 6"/>
          <p:cNvSpPr>
            <a:spLocks noChangeArrowheads="1"/>
          </p:cNvSpPr>
          <p:nvPr/>
        </p:nvSpPr>
        <p:spPr bwMode="auto">
          <a:xfrm>
            <a:off x="1309688" y="1085850"/>
            <a:ext cx="4643437" cy="200025"/>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Dlaczego </a:t>
            </a:r>
            <a:r>
              <a:rPr lang="pl-PL" sz="1250" b="1" u="sng" dirty="0">
                <a:solidFill>
                  <a:srgbClr val="AF000A"/>
                </a:solidFill>
              </a:rPr>
              <a:t>nie zgłosił się</a:t>
            </a:r>
            <a:r>
              <a:rPr lang="pl-PL" sz="1250" b="1" dirty="0">
                <a:solidFill>
                  <a:srgbClr val="AF000A"/>
                </a:solidFill>
              </a:rPr>
              <a:t> do Urzędu Pracy?</a:t>
            </a:r>
          </a:p>
        </p:txBody>
      </p:sp>
      <p:sp>
        <p:nvSpPr>
          <p:cNvPr id="14" name="Rectangle 11"/>
          <p:cNvSpPr>
            <a:spLocks noChangeArrowheads="1"/>
          </p:cNvSpPr>
          <p:nvPr/>
        </p:nvSpPr>
        <p:spPr bwMode="auto">
          <a:xfrm>
            <a:off x="5953132" y="6530791"/>
            <a:ext cx="2857520" cy="307777"/>
          </a:xfrm>
          <a:prstGeom prst="rect">
            <a:avLst/>
          </a:prstGeom>
          <a:noFill/>
          <a:ln w="12700">
            <a:noFill/>
            <a:miter lim="800000"/>
            <a:headEnd/>
            <a:tailEnd/>
          </a:ln>
        </p:spPr>
        <p:txBody>
          <a:bodyPr wrap="square" lIns="36000" tIns="0" rIns="36000" bIns="0">
            <a:spAutoFit/>
          </a:bodyPr>
          <a:lstStyle/>
          <a:p>
            <a:pPr algn="r">
              <a:spcBef>
                <a:spcPct val="0"/>
              </a:spcBef>
            </a:pPr>
            <a:r>
              <a:rPr lang="pl-PL" sz="1000" i="1" dirty="0" smtClean="0">
                <a:solidFill>
                  <a:srgbClr val="808080"/>
                </a:solidFill>
              </a:rPr>
              <a:t>Dla wykresów o podstawach poniżej n=20 dane przedstawione są za pomocą liczebności</a:t>
            </a:r>
            <a:endParaRPr lang="pl-PL" sz="1000" i="1" dirty="0">
              <a:solidFill>
                <a:srgbClr val="808080"/>
              </a:solidFill>
            </a:endParaRPr>
          </a:p>
        </p:txBody>
      </p:sp>
      <p:sp>
        <p:nvSpPr>
          <p:cNvPr id="11" name="Rectangle 11"/>
          <p:cNvSpPr>
            <a:spLocks noChangeArrowheads="1"/>
          </p:cNvSpPr>
          <p:nvPr/>
        </p:nvSpPr>
        <p:spPr bwMode="auto">
          <a:xfrm>
            <a:off x="5310190" y="1532700"/>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7 osób</a:t>
            </a:r>
            <a:endParaRPr lang="pl-PL" i="1" dirty="0"/>
          </a:p>
        </p:txBody>
      </p:sp>
      <p:sp>
        <p:nvSpPr>
          <p:cNvPr id="13" name="Rectangle 11"/>
          <p:cNvSpPr>
            <a:spLocks noChangeArrowheads="1"/>
          </p:cNvSpPr>
          <p:nvPr/>
        </p:nvSpPr>
        <p:spPr bwMode="auto">
          <a:xfrm>
            <a:off x="3300198" y="2828776"/>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
        <p:nvSpPr>
          <p:cNvPr id="16" name="Rectangle 11"/>
          <p:cNvSpPr>
            <a:spLocks noChangeArrowheads="1"/>
          </p:cNvSpPr>
          <p:nvPr/>
        </p:nvSpPr>
        <p:spPr bwMode="auto">
          <a:xfrm>
            <a:off x="3300198" y="4140038"/>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
        <p:nvSpPr>
          <p:cNvPr id="17" name="Rectangle 11"/>
          <p:cNvSpPr>
            <a:spLocks noChangeArrowheads="1"/>
          </p:cNvSpPr>
          <p:nvPr/>
        </p:nvSpPr>
        <p:spPr bwMode="auto">
          <a:xfrm>
            <a:off x="3300198" y="3513508"/>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
        <p:nvSpPr>
          <p:cNvPr id="15" name="Rectangle 11"/>
          <p:cNvSpPr>
            <a:spLocks noChangeArrowheads="1"/>
          </p:cNvSpPr>
          <p:nvPr/>
        </p:nvSpPr>
        <p:spPr bwMode="auto">
          <a:xfrm>
            <a:off x="4605538" y="2195562"/>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5 osób</a:t>
            </a:r>
            <a:endParaRPr lang="pl-PL" i="1" dirty="0"/>
          </a:p>
        </p:txBody>
      </p:sp>
      <p:sp>
        <p:nvSpPr>
          <p:cNvPr id="18" name="Rectangle 11"/>
          <p:cNvSpPr>
            <a:spLocks noChangeArrowheads="1"/>
          </p:cNvSpPr>
          <p:nvPr/>
        </p:nvSpPr>
        <p:spPr bwMode="auto">
          <a:xfrm>
            <a:off x="3300198" y="4825698"/>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3"/>
          <p:cNvSpPr>
            <a:spLocks noGrp="1" noChangeArrowheads="1"/>
          </p:cNvSpPr>
          <p:nvPr>
            <p:ph type="sldNum" sz="quarter" idx="10"/>
          </p:nvPr>
        </p:nvSpPr>
        <p:spPr>
          <a:ln/>
        </p:spPr>
        <p:txBody>
          <a:bodyPr/>
          <a:lstStyle/>
          <a:p>
            <a:fld id="{11B2EC11-0288-4367-B02A-B24BE54B9D87}" type="slidenum">
              <a:rPr lang="pl-PL"/>
              <a:pPr/>
              <a:t>57</a:t>
            </a:fld>
            <a:endParaRPr lang="pl-PL"/>
          </a:p>
        </p:txBody>
      </p:sp>
      <p:sp>
        <p:nvSpPr>
          <p:cNvPr id="78852" name="Rectangle 6"/>
          <p:cNvSpPr>
            <a:spLocks noChangeArrowheads="1"/>
          </p:cNvSpPr>
          <p:nvPr/>
        </p:nvSpPr>
        <p:spPr bwMode="auto">
          <a:xfrm>
            <a:off x="1095375" y="1374775"/>
            <a:ext cx="3429000" cy="400050"/>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Czy słyszał(a) o kursach, szkoleniach organizowanych przez Urząd Pracy?</a:t>
            </a:r>
            <a:endParaRPr lang="pl-PL" sz="1250" dirty="0">
              <a:solidFill>
                <a:srgbClr val="AF000A"/>
              </a:solidFill>
            </a:endParaRPr>
          </a:p>
        </p:txBody>
      </p:sp>
      <p:sp>
        <p:nvSpPr>
          <p:cNvPr id="41989" name="Rectangle 4"/>
          <p:cNvSpPr>
            <a:spLocks noChangeArrowheads="1"/>
          </p:cNvSpPr>
          <p:nvPr/>
        </p:nvSpPr>
        <p:spPr bwMode="auto">
          <a:xfrm>
            <a:off x="1208088" y="5643563"/>
            <a:ext cx="8524875" cy="514350"/>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0"/>
              </a:spcBef>
            </a:pPr>
            <a:r>
              <a:rPr lang="pl-PL" b="1" dirty="0" smtClean="0">
                <a:solidFill>
                  <a:srgbClr val="C00000"/>
                </a:solidFill>
              </a:rPr>
              <a:t>73% </a:t>
            </a:r>
            <a:r>
              <a:rPr lang="pl-PL" b="1" dirty="0">
                <a:solidFill>
                  <a:srgbClr val="C00000"/>
                </a:solidFill>
              </a:rPr>
              <a:t>respondentów słyszało o kursach, szkoleniach organizowanych przez UP, </a:t>
            </a:r>
            <a:r>
              <a:rPr lang="pl-PL" b="1" dirty="0" smtClean="0">
                <a:solidFill>
                  <a:srgbClr val="C00000"/>
                </a:solidFill>
              </a:rPr>
              <a:t>27% </a:t>
            </a:r>
            <a:r>
              <a:rPr lang="pl-PL" b="1" dirty="0">
                <a:solidFill>
                  <a:srgbClr val="C00000"/>
                </a:solidFill>
              </a:rPr>
              <a:t>spośród tych, którzy </a:t>
            </a:r>
            <a:r>
              <a:rPr lang="pl-PL" b="1" dirty="0" smtClean="0">
                <a:solidFill>
                  <a:srgbClr val="C00000"/>
                </a:solidFill>
              </a:rPr>
              <a:t>słyszeli, </a:t>
            </a:r>
            <a:r>
              <a:rPr lang="pl-PL" b="1" dirty="0">
                <a:solidFill>
                  <a:srgbClr val="C00000"/>
                </a:solidFill>
              </a:rPr>
              <a:t>brało w nich udział.</a:t>
            </a:r>
          </a:p>
        </p:txBody>
      </p:sp>
      <p:graphicFrame>
        <p:nvGraphicFramePr>
          <p:cNvPr id="41986" name="Object 13"/>
          <p:cNvGraphicFramePr>
            <a:graphicFrameLocks/>
          </p:cNvGraphicFramePr>
          <p:nvPr/>
        </p:nvGraphicFramePr>
        <p:xfrm>
          <a:off x="796925" y="1819275"/>
          <a:ext cx="4670425" cy="3025775"/>
        </p:xfrm>
        <a:graphic>
          <a:graphicData uri="http://schemas.openxmlformats.org/presentationml/2006/ole">
            <p:oleObj spid="_x0000_s41986" name="Wykres" r:id="rId4" imgW="5648482" imgH="3657600" progId="MSGraph.Chart.8">
              <p:embed followColorScheme="full"/>
            </p:oleObj>
          </a:graphicData>
        </a:graphic>
      </p:graphicFrame>
      <p:sp>
        <p:nvSpPr>
          <p:cNvPr id="41990" name="Rectangle 11"/>
          <p:cNvSpPr>
            <a:spLocks noChangeArrowheads="1"/>
          </p:cNvSpPr>
          <p:nvPr/>
        </p:nvSpPr>
        <p:spPr bwMode="auto">
          <a:xfrm>
            <a:off x="1666875" y="6257925"/>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P37. Czy słyszał(a) o kursach, szkoleniach organizowanych przez Urząd Pracy?</a:t>
            </a:r>
          </a:p>
        </p:txBody>
      </p:sp>
      <p:sp>
        <p:nvSpPr>
          <p:cNvPr id="41991" name="Rectangle 11"/>
          <p:cNvSpPr>
            <a:spLocks noChangeArrowheads="1"/>
          </p:cNvSpPr>
          <p:nvPr/>
        </p:nvSpPr>
        <p:spPr bwMode="auto">
          <a:xfrm>
            <a:off x="1652588" y="6473825"/>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P38. Czy kiedykolwiek </a:t>
            </a:r>
            <a:r>
              <a:rPr lang="pl-PL" i="1" dirty="0" smtClean="0">
                <a:solidFill>
                  <a:srgbClr val="808080"/>
                </a:solidFill>
              </a:rPr>
              <a:t>brał(a</a:t>
            </a:r>
            <a:r>
              <a:rPr lang="pl-PL" i="1" dirty="0">
                <a:solidFill>
                  <a:srgbClr val="808080"/>
                </a:solidFill>
              </a:rPr>
              <a:t>) udział w kursach/szkoleniach organizowanych przez Urząd Pracy?</a:t>
            </a:r>
          </a:p>
        </p:txBody>
      </p:sp>
      <p:sp>
        <p:nvSpPr>
          <p:cNvPr id="41992" name="Rectangle 11"/>
          <p:cNvSpPr>
            <a:spLocks noChangeArrowheads="1"/>
          </p:cNvSpPr>
          <p:nvPr/>
        </p:nvSpPr>
        <p:spPr bwMode="auto">
          <a:xfrm>
            <a:off x="1166813" y="4851400"/>
            <a:ext cx="3500437" cy="169863"/>
          </a:xfrm>
          <a:prstGeom prst="rect">
            <a:avLst/>
          </a:prstGeom>
          <a:noFill/>
          <a:ln w="12700">
            <a:noFill/>
            <a:miter lim="800000"/>
            <a:headEnd/>
            <a:tailEnd/>
          </a:ln>
        </p:spPr>
        <p:txBody>
          <a:bodyPr lIns="36000" tIns="0" rIns="36000" bIns="0">
            <a:spAutoFit/>
          </a:bodyPr>
          <a:lstStyle/>
          <a:p>
            <a:pPr algn="l">
              <a:spcBef>
                <a:spcPct val="0"/>
              </a:spcBef>
            </a:pPr>
            <a:r>
              <a:rPr lang="pl-PL" sz="1100" i="1" dirty="0" smtClean="0">
                <a:solidFill>
                  <a:srgbClr val="808080"/>
                </a:solidFill>
              </a:rPr>
              <a:t>Podstawa: cała próba, N=100</a:t>
            </a:r>
            <a:endParaRPr lang="pl-PL" sz="1100" i="1" dirty="0">
              <a:solidFill>
                <a:srgbClr val="808080"/>
              </a:solidFill>
            </a:endParaRPr>
          </a:p>
        </p:txBody>
      </p:sp>
      <p:sp>
        <p:nvSpPr>
          <p:cNvPr id="41993" name="Rectangle 11"/>
          <p:cNvSpPr>
            <a:spLocks noChangeArrowheads="1"/>
          </p:cNvSpPr>
          <p:nvPr/>
        </p:nvSpPr>
        <p:spPr bwMode="auto">
          <a:xfrm>
            <a:off x="4953000" y="4999038"/>
            <a:ext cx="4714875" cy="338137"/>
          </a:xfrm>
          <a:prstGeom prst="rect">
            <a:avLst/>
          </a:prstGeom>
          <a:noFill/>
          <a:ln w="12700">
            <a:noFill/>
            <a:miter lim="800000"/>
            <a:headEnd/>
            <a:tailEnd/>
          </a:ln>
        </p:spPr>
        <p:txBody>
          <a:bodyPr lIns="36000" tIns="0" rIns="36000" bIns="0">
            <a:spAutoFit/>
          </a:bodyPr>
          <a:lstStyle/>
          <a:p>
            <a:pPr algn="l">
              <a:spcBef>
                <a:spcPct val="0"/>
              </a:spcBef>
            </a:pPr>
            <a:r>
              <a:rPr lang="pl-PL" sz="1100" i="1" dirty="0">
                <a:solidFill>
                  <a:srgbClr val="808080"/>
                </a:solidFill>
              </a:rPr>
              <a:t>Podstawa: Tylko osoby, które słyszały o kursach, szkoleniach organizowanych przez Urząd Pracy, </a:t>
            </a:r>
            <a:r>
              <a:rPr lang="pl-PL" sz="1100" i="1" dirty="0" smtClean="0">
                <a:solidFill>
                  <a:srgbClr val="808080"/>
                </a:solidFill>
              </a:rPr>
              <a:t>N=73</a:t>
            </a:r>
            <a:endParaRPr lang="pl-PL" sz="1100" i="1" dirty="0">
              <a:solidFill>
                <a:srgbClr val="808080"/>
              </a:solidFill>
            </a:endParaRPr>
          </a:p>
        </p:txBody>
      </p:sp>
      <p:sp>
        <p:nvSpPr>
          <p:cNvPr id="41994" name="Rectangle 6"/>
          <p:cNvSpPr>
            <a:spLocks noChangeArrowheads="1"/>
          </p:cNvSpPr>
          <p:nvPr/>
        </p:nvSpPr>
        <p:spPr bwMode="auto">
          <a:xfrm>
            <a:off x="1023938" y="754063"/>
            <a:ext cx="8882062" cy="230187"/>
          </a:xfrm>
          <a:prstGeom prst="rect">
            <a:avLst/>
          </a:prstGeom>
          <a:noFill/>
          <a:ln w="12700">
            <a:noFill/>
            <a:miter lim="800000"/>
            <a:headEnd/>
            <a:tailEnd/>
          </a:ln>
        </p:spPr>
        <p:txBody>
          <a:bodyPr lIns="36000" tIns="0" rIns="36000" bIns="0">
            <a:spAutoFit/>
          </a:bodyPr>
          <a:lstStyle/>
          <a:p>
            <a:pPr marL="0" lvl="1" algn="l">
              <a:spcBef>
                <a:spcPct val="0"/>
              </a:spcBef>
            </a:pPr>
            <a:r>
              <a:rPr lang="pl-PL" sz="1500" b="1" dirty="0">
                <a:solidFill>
                  <a:srgbClr val="AF000A"/>
                </a:solidFill>
              </a:rPr>
              <a:t>Znajomość i uczestnictwo w kursach organizowanych przez </a:t>
            </a:r>
            <a:r>
              <a:rPr lang="pl-PL" sz="1500" b="1" dirty="0" smtClean="0">
                <a:solidFill>
                  <a:srgbClr val="AF000A"/>
                </a:solidFill>
              </a:rPr>
              <a:t>Urząd </a:t>
            </a:r>
            <a:r>
              <a:rPr lang="pl-PL" sz="1500" b="1" dirty="0">
                <a:solidFill>
                  <a:srgbClr val="AF000A"/>
                </a:solidFill>
              </a:rPr>
              <a:t>P</a:t>
            </a:r>
            <a:r>
              <a:rPr lang="pl-PL" sz="1500" b="1" dirty="0" smtClean="0">
                <a:solidFill>
                  <a:srgbClr val="AF000A"/>
                </a:solidFill>
              </a:rPr>
              <a:t>racy</a:t>
            </a:r>
            <a:endParaRPr lang="pl-PL" sz="1500" b="1" dirty="0">
              <a:solidFill>
                <a:srgbClr val="AF000A"/>
              </a:solidFill>
            </a:endParaRPr>
          </a:p>
        </p:txBody>
      </p:sp>
      <p:graphicFrame>
        <p:nvGraphicFramePr>
          <p:cNvPr id="41987" name="Object 4"/>
          <p:cNvGraphicFramePr>
            <a:graphicFrameLocks/>
          </p:cNvGraphicFramePr>
          <p:nvPr/>
        </p:nvGraphicFramePr>
        <p:xfrm>
          <a:off x="5153025" y="1824038"/>
          <a:ext cx="4657725" cy="3028950"/>
        </p:xfrm>
        <a:graphic>
          <a:graphicData uri="http://schemas.openxmlformats.org/presentationml/2006/ole">
            <p:oleObj spid="_x0000_s41987" name="Wykres" r:id="rId5" imgW="5648482" imgH="3657600" progId="MSGraph.Chart.8">
              <p:embed followColorScheme="full"/>
            </p:oleObj>
          </a:graphicData>
        </a:graphic>
      </p:graphicFrame>
      <p:sp>
        <p:nvSpPr>
          <p:cNvPr id="41995" name="Strzałka w prawo 12"/>
          <p:cNvSpPr>
            <a:spLocks noChangeArrowheads="1"/>
          </p:cNvSpPr>
          <p:nvPr/>
        </p:nvSpPr>
        <p:spPr bwMode="auto">
          <a:xfrm>
            <a:off x="4381500" y="3000375"/>
            <a:ext cx="714375" cy="500063"/>
          </a:xfrm>
          <a:prstGeom prst="rightArrow">
            <a:avLst>
              <a:gd name="adj1" fmla="val 50000"/>
              <a:gd name="adj2" fmla="val 50000"/>
            </a:avLst>
          </a:prstGeom>
          <a:solidFill>
            <a:srgbClr val="C00000"/>
          </a:solidFill>
          <a:ln w="12700" algn="ctr">
            <a:solidFill>
              <a:schemeClr val="accent1"/>
            </a:solidFill>
            <a:round/>
            <a:headEnd/>
            <a:tailEnd/>
          </a:ln>
        </p:spPr>
        <p:txBody>
          <a:bodyPr wrap="none" lIns="36000" tIns="0" rIns="36000" bIns="0" anchor="ctr"/>
          <a:lstStyle/>
          <a:p>
            <a:pPr algn="r"/>
            <a:endParaRPr lang="pl-PL"/>
          </a:p>
        </p:txBody>
      </p:sp>
      <p:sp>
        <p:nvSpPr>
          <p:cNvPr id="78860" name="Rectangle 6"/>
          <p:cNvSpPr>
            <a:spLocks noChangeArrowheads="1"/>
          </p:cNvSpPr>
          <p:nvPr/>
        </p:nvSpPr>
        <p:spPr bwMode="auto">
          <a:xfrm>
            <a:off x="5453063" y="1357313"/>
            <a:ext cx="3429000" cy="200025"/>
          </a:xfrm>
          <a:prstGeom prst="rect">
            <a:avLst/>
          </a:prstGeom>
          <a:noFill/>
          <a:ln w="12700">
            <a:noFill/>
            <a:miter lim="800000"/>
            <a:headEnd/>
            <a:tailEnd/>
          </a:ln>
        </p:spPr>
        <p:txBody>
          <a:bodyPr lIns="36000" tIns="0" rIns="36000" bIns="0">
            <a:spAutoFit/>
          </a:bodyPr>
          <a:lstStyle/>
          <a:p>
            <a:pPr algn="l">
              <a:spcBef>
                <a:spcPct val="0"/>
              </a:spcBef>
              <a:defRPr/>
            </a:pPr>
            <a:r>
              <a:rPr lang="pl-PL" sz="1250" b="1">
                <a:solidFill>
                  <a:srgbClr val="AF000A"/>
                </a:solidFill>
              </a:rPr>
              <a:t>Czy kiedykolwiek brał w nich udział?</a:t>
            </a:r>
            <a:endParaRPr lang="pl-PL" sz="1250">
              <a:solidFill>
                <a:srgbClr val="AF000A"/>
              </a:solidFill>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3"/>
          <p:cNvSpPr>
            <a:spLocks noGrp="1" noChangeArrowheads="1"/>
          </p:cNvSpPr>
          <p:nvPr>
            <p:ph type="sldNum" sz="quarter" idx="10"/>
          </p:nvPr>
        </p:nvSpPr>
        <p:spPr>
          <a:ln/>
        </p:spPr>
        <p:txBody>
          <a:bodyPr/>
          <a:lstStyle/>
          <a:p>
            <a:fld id="{D6B00731-0BA4-4CED-89CF-1F12FF15AAF8}" type="slidenum">
              <a:rPr lang="pl-PL"/>
              <a:pPr/>
              <a:t>58</a:t>
            </a:fld>
            <a:endParaRPr lang="pl-PL"/>
          </a:p>
        </p:txBody>
      </p:sp>
      <p:sp>
        <p:nvSpPr>
          <p:cNvPr id="80900" name="Rectangle 6"/>
          <p:cNvSpPr>
            <a:spLocks noChangeArrowheads="1"/>
          </p:cNvSpPr>
          <p:nvPr/>
        </p:nvSpPr>
        <p:spPr bwMode="auto">
          <a:xfrm>
            <a:off x="1095375" y="1374775"/>
            <a:ext cx="3429000" cy="400050"/>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Czy zgłosił(a) się na taki kurs samodzielnie?</a:t>
            </a:r>
            <a:endParaRPr lang="pl-PL" sz="1250" dirty="0">
              <a:solidFill>
                <a:srgbClr val="AF000A"/>
              </a:solidFill>
            </a:endParaRPr>
          </a:p>
        </p:txBody>
      </p:sp>
      <p:sp>
        <p:nvSpPr>
          <p:cNvPr id="43013" name="Rectangle 4"/>
          <p:cNvSpPr>
            <a:spLocks noChangeArrowheads="1"/>
          </p:cNvSpPr>
          <p:nvPr/>
        </p:nvSpPr>
        <p:spPr bwMode="auto">
          <a:xfrm>
            <a:off x="1208088" y="5643563"/>
            <a:ext cx="8524875" cy="514350"/>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smtClean="0">
                <a:solidFill>
                  <a:srgbClr val="C00000"/>
                </a:solidFill>
              </a:rPr>
              <a:t>55% osób uczestniczących </a:t>
            </a:r>
            <a:r>
              <a:rPr lang="pl-PL" b="1" dirty="0">
                <a:solidFill>
                  <a:srgbClr val="C00000"/>
                </a:solidFill>
              </a:rPr>
              <a:t>w kursach </a:t>
            </a:r>
            <a:r>
              <a:rPr lang="pl-PL" b="1" dirty="0" smtClean="0">
                <a:solidFill>
                  <a:srgbClr val="C00000"/>
                </a:solidFill>
              </a:rPr>
              <a:t>zgłosiło się na nie z polecenia UP. 55% badanych brało </a:t>
            </a:r>
            <a:r>
              <a:rPr lang="pl-PL" b="1" dirty="0">
                <a:solidFill>
                  <a:srgbClr val="C00000"/>
                </a:solidFill>
              </a:rPr>
              <a:t>w nich udział przed ostatnią </a:t>
            </a:r>
            <a:r>
              <a:rPr lang="pl-PL" b="1" dirty="0" smtClean="0">
                <a:solidFill>
                  <a:srgbClr val="C00000"/>
                </a:solidFill>
              </a:rPr>
              <a:t>migracją.</a:t>
            </a:r>
            <a:endParaRPr lang="pl-PL" b="1" dirty="0">
              <a:solidFill>
                <a:srgbClr val="C00000"/>
              </a:solidFill>
            </a:endParaRPr>
          </a:p>
        </p:txBody>
      </p:sp>
      <p:graphicFrame>
        <p:nvGraphicFramePr>
          <p:cNvPr id="43010" name="Object 13"/>
          <p:cNvGraphicFramePr>
            <a:graphicFrameLocks/>
          </p:cNvGraphicFramePr>
          <p:nvPr/>
        </p:nvGraphicFramePr>
        <p:xfrm>
          <a:off x="985840" y="1785938"/>
          <a:ext cx="4324350" cy="2771775"/>
        </p:xfrm>
        <a:graphic>
          <a:graphicData uri="http://schemas.openxmlformats.org/presentationml/2006/ole">
            <p:oleObj spid="_x0000_s43010" name="Wykres" r:id="rId4" imgW="5276984" imgH="3381248" progId="MSGraph.Chart.8">
              <p:embed followColorScheme="full"/>
            </p:oleObj>
          </a:graphicData>
        </a:graphic>
      </p:graphicFrame>
      <p:sp>
        <p:nvSpPr>
          <p:cNvPr id="43014" name="Rectangle 11"/>
          <p:cNvSpPr>
            <a:spLocks noChangeArrowheads="1"/>
          </p:cNvSpPr>
          <p:nvPr/>
        </p:nvSpPr>
        <p:spPr bwMode="auto">
          <a:xfrm>
            <a:off x="1666875" y="6257925"/>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P39. Czy zgłosił(a) się samodzielnie na taki kurs, </a:t>
            </a:r>
            <a:r>
              <a:rPr lang="pl-PL" i="1" dirty="0" smtClean="0">
                <a:solidFill>
                  <a:srgbClr val="808080"/>
                </a:solidFill>
              </a:rPr>
              <a:t>czy też </a:t>
            </a:r>
            <a:r>
              <a:rPr lang="pl-PL" i="1" dirty="0">
                <a:solidFill>
                  <a:srgbClr val="808080"/>
                </a:solidFill>
              </a:rPr>
              <a:t>dostał(a) propozycję z Urzędu Pracy?</a:t>
            </a:r>
          </a:p>
        </p:txBody>
      </p:sp>
      <p:sp>
        <p:nvSpPr>
          <p:cNvPr id="43015" name="Rectangle 11"/>
          <p:cNvSpPr>
            <a:spLocks noChangeArrowheads="1"/>
          </p:cNvSpPr>
          <p:nvPr/>
        </p:nvSpPr>
        <p:spPr bwMode="auto">
          <a:xfrm>
            <a:off x="1652588" y="6473825"/>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P40. Kiedy brał(a) udział w takim kursie/szkoleniu?</a:t>
            </a:r>
          </a:p>
        </p:txBody>
      </p:sp>
      <p:sp>
        <p:nvSpPr>
          <p:cNvPr id="43016" name="Rectangle 11"/>
          <p:cNvSpPr>
            <a:spLocks noChangeArrowheads="1"/>
          </p:cNvSpPr>
          <p:nvPr/>
        </p:nvSpPr>
        <p:spPr bwMode="auto">
          <a:xfrm>
            <a:off x="952500" y="4851400"/>
            <a:ext cx="3500438" cy="338138"/>
          </a:xfrm>
          <a:prstGeom prst="rect">
            <a:avLst/>
          </a:prstGeom>
          <a:noFill/>
          <a:ln w="12700">
            <a:noFill/>
            <a:miter lim="800000"/>
            <a:headEnd/>
            <a:tailEnd/>
          </a:ln>
        </p:spPr>
        <p:txBody>
          <a:bodyPr lIns="36000" tIns="0" rIns="36000" bIns="0">
            <a:spAutoFit/>
          </a:bodyPr>
          <a:lstStyle/>
          <a:p>
            <a:pPr algn="l">
              <a:spcBef>
                <a:spcPct val="0"/>
              </a:spcBef>
            </a:pPr>
            <a:r>
              <a:rPr lang="pl-PL" sz="1100" i="1" dirty="0">
                <a:solidFill>
                  <a:srgbClr val="808080"/>
                </a:solidFill>
              </a:rPr>
              <a:t>Podstawa: Tylko osoby, które brały udział w kursach, szkoleniach organizowanych przez Urząd Pracy, </a:t>
            </a:r>
            <a:r>
              <a:rPr lang="pl-PL" sz="1100" i="1" dirty="0" smtClean="0">
                <a:solidFill>
                  <a:srgbClr val="808080"/>
                </a:solidFill>
              </a:rPr>
              <a:t>N=20</a:t>
            </a:r>
            <a:endParaRPr lang="pl-PL" sz="1100" i="1" dirty="0">
              <a:solidFill>
                <a:srgbClr val="808080"/>
              </a:solidFill>
            </a:endParaRPr>
          </a:p>
        </p:txBody>
      </p:sp>
      <p:sp>
        <p:nvSpPr>
          <p:cNvPr id="43017" name="Rectangle 6"/>
          <p:cNvSpPr>
            <a:spLocks noChangeArrowheads="1"/>
          </p:cNvSpPr>
          <p:nvPr/>
        </p:nvSpPr>
        <p:spPr bwMode="auto">
          <a:xfrm>
            <a:off x="1023938" y="754063"/>
            <a:ext cx="8882062" cy="461962"/>
          </a:xfrm>
          <a:prstGeom prst="rect">
            <a:avLst/>
          </a:prstGeom>
          <a:noFill/>
          <a:ln w="12700">
            <a:noFill/>
            <a:miter lim="800000"/>
            <a:headEnd/>
            <a:tailEnd/>
          </a:ln>
        </p:spPr>
        <p:txBody>
          <a:bodyPr lIns="36000" tIns="0" rIns="36000" bIns="0">
            <a:spAutoFit/>
          </a:bodyPr>
          <a:lstStyle/>
          <a:p>
            <a:pPr marL="0" lvl="1" algn="l">
              <a:spcBef>
                <a:spcPct val="0"/>
              </a:spcBef>
            </a:pPr>
            <a:r>
              <a:rPr lang="pl-PL" sz="1500" b="1" dirty="0">
                <a:solidFill>
                  <a:srgbClr val="AF000A"/>
                </a:solidFill>
              </a:rPr>
              <a:t>Rodzaj odbytych kursów oraz ocena przydatności zawodowej kursów organizowanych przez </a:t>
            </a:r>
            <a:r>
              <a:rPr lang="pl-PL" sz="1500" b="1" dirty="0" smtClean="0">
                <a:solidFill>
                  <a:srgbClr val="AF000A"/>
                </a:solidFill>
              </a:rPr>
              <a:t>Urząd </a:t>
            </a:r>
            <a:r>
              <a:rPr lang="pl-PL" sz="1500" b="1" dirty="0">
                <a:solidFill>
                  <a:srgbClr val="AF000A"/>
                </a:solidFill>
              </a:rPr>
              <a:t>P</a:t>
            </a:r>
            <a:r>
              <a:rPr lang="pl-PL" sz="1500" b="1" dirty="0" smtClean="0">
                <a:solidFill>
                  <a:srgbClr val="AF000A"/>
                </a:solidFill>
              </a:rPr>
              <a:t>racy</a:t>
            </a:r>
            <a:endParaRPr lang="pl-PL" sz="1500" b="1" dirty="0">
              <a:solidFill>
                <a:srgbClr val="AF000A"/>
              </a:solidFill>
            </a:endParaRPr>
          </a:p>
        </p:txBody>
      </p:sp>
      <p:sp>
        <p:nvSpPr>
          <p:cNvPr id="80906" name="Rectangle 6"/>
          <p:cNvSpPr>
            <a:spLocks noChangeArrowheads="1"/>
          </p:cNvSpPr>
          <p:nvPr/>
        </p:nvSpPr>
        <p:spPr bwMode="auto">
          <a:xfrm>
            <a:off x="5453063" y="1357313"/>
            <a:ext cx="3429000" cy="200025"/>
          </a:xfrm>
          <a:prstGeom prst="rect">
            <a:avLst/>
          </a:prstGeom>
          <a:noFill/>
          <a:ln w="12700">
            <a:noFill/>
            <a:miter lim="800000"/>
            <a:headEnd/>
            <a:tailEnd/>
          </a:ln>
        </p:spPr>
        <p:txBody>
          <a:bodyPr lIns="36000" tIns="0" rIns="36000" bIns="0">
            <a:spAutoFit/>
          </a:bodyPr>
          <a:lstStyle/>
          <a:p>
            <a:pPr algn="l">
              <a:spcBef>
                <a:spcPct val="0"/>
              </a:spcBef>
              <a:defRPr/>
            </a:pPr>
            <a:r>
              <a:rPr lang="pl-PL" sz="1250" b="1">
                <a:solidFill>
                  <a:srgbClr val="AF000A"/>
                </a:solidFill>
              </a:rPr>
              <a:t>Kiedy brał(a) udział w takim kursie?</a:t>
            </a:r>
            <a:endParaRPr lang="pl-PL" sz="1250">
              <a:solidFill>
                <a:srgbClr val="AF000A"/>
              </a:solidFill>
            </a:endParaRPr>
          </a:p>
        </p:txBody>
      </p:sp>
      <p:graphicFrame>
        <p:nvGraphicFramePr>
          <p:cNvPr id="43011" name="Object 4"/>
          <p:cNvGraphicFramePr>
            <a:graphicFrameLocks/>
          </p:cNvGraphicFramePr>
          <p:nvPr/>
        </p:nvGraphicFramePr>
        <p:xfrm>
          <a:off x="5200682" y="1785938"/>
          <a:ext cx="4324350" cy="2771775"/>
        </p:xfrm>
        <a:graphic>
          <a:graphicData uri="http://schemas.openxmlformats.org/presentationml/2006/ole">
            <p:oleObj spid="_x0000_s43011" name="Wykres" r:id="rId5" imgW="5276984" imgH="3381248" progId="MSGraph.Chart.8">
              <p:embed followColorScheme="full"/>
            </p:oleObj>
          </a:graphicData>
        </a:graphic>
      </p:graphicFrame>
      <p:sp>
        <p:nvSpPr>
          <p:cNvPr id="43019" name="Rectangle 11"/>
          <p:cNvSpPr>
            <a:spLocks noChangeArrowheads="1"/>
          </p:cNvSpPr>
          <p:nvPr/>
        </p:nvSpPr>
        <p:spPr bwMode="auto">
          <a:xfrm>
            <a:off x="5595938" y="4852988"/>
            <a:ext cx="3500437" cy="338137"/>
          </a:xfrm>
          <a:prstGeom prst="rect">
            <a:avLst/>
          </a:prstGeom>
          <a:noFill/>
          <a:ln w="12700">
            <a:noFill/>
            <a:miter lim="800000"/>
            <a:headEnd/>
            <a:tailEnd/>
          </a:ln>
        </p:spPr>
        <p:txBody>
          <a:bodyPr lIns="36000" tIns="0" rIns="36000" bIns="0">
            <a:spAutoFit/>
          </a:bodyPr>
          <a:lstStyle/>
          <a:p>
            <a:pPr algn="l">
              <a:spcBef>
                <a:spcPct val="0"/>
              </a:spcBef>
            </a:pPr>
            <a:r>
              <a:rPr lang="pl-PL" sz="1100" i="1" dirty="0">
                <a:solidFill>
                  <a:srgbClr val="808080"/>
                </a:solidFill>
              </a:rPr>
              <a:t>Podstawa: Tylko osoby, które brały udział w kursach, szkoleniach organizowanych przez Urząd Pracy, </a:t>
            </a:r>
            <a:r>
              <a:rPr lang="pl-PL" sz="1100" i="1" dirty="0" smtClean="0">
                <a:solidFill>
                  <a:srgbClr val="808080"/>
                </a:solidFill>
              </a:rPr>
              <a:t>N=20</a:t>
            </a:r>
            <a:endParaRPr lang="pl-PL" sz="1100" i="1" dirty="0">
              <a:solidFill>
                <a:srgbClr val="808080"/>
              </a:solidFill>
            </a:endParaRPr>
          </a:p>
        </p:txBody>
      </p:sp>
      <p:sp>
        <p:nvSpPr>
          <p:cNvPr id="18" name="Rectangle 11"/>
          <p:cNvSpPr>
            <a:spLocks noChangeArrowheads="1"/>
          </p:cNvSpPr>
          <p:nvPr/>
        </p:nvSpPr>
        <p:spPr bwMode="auto">
          <a:xfrm>
            <a:off x="5953132" y="6530791"/>
            <a:ext cx="2857520" cy="307777"/>
          </a:xfrm>
          <a:prstGeom prst="rect">
            <a:avLst/>
          </a:prstGeom>
          <a:noFill/>
          <a:ln w="12700">
            <a:noFill/>
            <a:miter lim="800000"/>
            <a:headEnd/>
            <a:tailEnd/>
          </a:ln>
        </p:spPr>
        <p:txBody>
          <a:bodyPr wrap="square" lIns="36000" tIns="0" rIns="36000" bIns="0">
            <a:spAutoFit/>
          </a:bodyPr>
          <a:lstStyle/>
          <a:p>
            <a:pPr algn="r">
              <a:spcBef>
                <a:spcPct val="0"/>
              </a:spcBef>
            </a:pPr>
            <a:r>
              <a:rPr lang="pl-PL" sz="1000" i="1" dirty="0" smtClean="0">
                <a:solidFill>
                  <a:srgbClr val="808080"/>
                </a:solidFill>
              </a:rPr>
              <a:t>Dla wykresów o podstawach poniżej n=20 dane przedstawione są za pomocą liczebności</a:t>
            </a:r>
            <a:endParaRPr lang="pl-PL" sz="1000" i="1" dirty="0">
              <a:solidFill>
                <a:srgbClr val="808080"/>
              </a:solidFill>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3"/>
          <p:cNvSpPr>
            <a:spLocks noGrp="1" noChangeArrowheads="1"/>
          </p:cNvSpPr>
          <p:nvPr>
            <p:ph type="sldNum" sz="quarter" idx="10"/>
          </p:nvPr>
        </p:nvSpPr>
        <p:spPr>
          <a:ln/>
        </p:spPr>
        <p:txBody>
          <a:bodyPr/>
          <a:lstStyle/>
          <a:p>
            <a:fld id="{F95FCB90-6617-411F-92B3-9693809885DB}" type="slidenum">
              <a:rPr lang="pl-PL"/>
              <a:pPr/>
              <a:t>59</a:t>
            </a:fld>
            <a:endParaRPr lang="pl-PL"/>
          </a:p>
        </p:txBody>
      </p:sp>
      <p:sp>
        <p:nvSpPr>
          <p:cNvPr id="44035" name="Rectangle 4"/>
          <p:cNvSpPr>
            <a:spLocks noChangeArrowheads="1"/>
          </p:cNvSpPr>
          <p:nvPr/>
        </p:nvSpPr>
        <p:spPr bwMode="auto">
          <a:xfrm>
            <a:off x="1208088" y="5686085"/>
            <a:ext cx="8524875" cy="483960"/>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0"/>
              </a:spcBef>
            </a:pPr>
            <a:r>
              <a:rPr lang="pl-PL" sz="1100" b="1" dirty="0">
                <a:solidFill>
                  <a:srgbClr val="C00000"/>
                </a:solidFill>
              </a:rPr>
              <a:t>Kursem, w którym uczestniczyło najwięcej osób </a:t>
            </a:r>
            <a:r>
              <a:rPr lang="pl-PL" sz="1100" b="1" dirty="0" smtClean="0">
                <a:solidFill>
                  <a:srgbClr val="C00000"/>
                </a:solidFill>
              </a:rPr>
              <a:t>był kurs z zakresu aktywnego poszukiwania pracy (20%), a w dalszej kolejności kursy komputerowy oraz na spawacza (po 15% wskazań).</a:t>
            </a:r>
            <a:endParaRPr lang="pl-PL" sz="1100" b="1" dirty="0">
              <a:solidFill>
                <a:srgbClr val="C00000"/>
              </a:solidFill>
            </a:endParaRPr>
          </a:p>
        </p:txBody>
      </p:sp>
      <p:sp>
        <p:nvSpPr>
          <p:cNvPr id="44036" name="Rectangle 11"/>
          <p:cNvSpPr>
            <a:spLocks noChangeArrowheads="1"/>
          </p:cNvSpPr>
          <p:nvPr/>
        </p:nvSpPr>
        <p:spPr bwMode="auto">
          <a:xfrm>
            <a:off x="1666875" y="6316663"/>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P41. Jaki to był kurs?</a:t>
            </a:r>
          </a:p>
        </p:txBody>
      </p:sp>
      <p:graphicFrame>
        <p:nvGraphicFramePr>
          <p:cNvPr id="44034" name="Object 3"/>
          <p:cNvGraphicFramePr>
            <a:graphicFrameLocks/>
          </p:cNvGraphicFramePr>
          <p:nvPr/>
        </p:nvGraphicFramePr>
        <p:xfrm>
          <a:off x="1152525" y="1390650"/>
          <a:ext cx="7667625" cy="4048125"/>
        </p:xfrm>
        <a:graphic>
          <a:graphicData uri="http://schemas.openxmlformats.org/presentationml/2006/ole">
            <p:oleObj spid="_x0000_s44034" name="Wykres" r:id="rId4" imgW="7305518" imgH="3857729" progId="MSGraph.Chart.8">
              <p:embed followColorScheme="full"/>
            </p:oleObj>
          </a:graphicData>
        </a:graphic>
      </p:graphicFrame>
      <p:sp>
        <p:nvSpPr>
          <p:cNvPr id="44037" name="Rectangle 6"/>
          <p:cNvSpPr>
            <a:spLocks noChangeArrowheads="1"/>
          </p:cNvSpPr>
          <p:nvPr/>
        </p:nvSpPr>
        <p:spPr bwMode="auto">
          <a:xfrm>
            <a:off x="1023938" y="757219"/>
            <a:ext cx="8882062" cy="461962"/>
          </a:xfrm>
          <a:prstGeom prst="rect">
            <a:avLst/>
          </a:prstGeom>
          <a:noFill/>
          <a:ln w="12700">
            <a:noFill/>
            <a:miter lim="800000"/>
            <a:headEnd/>
            <a:tailEnd/>
          </a:ln>
        </p:spPr>
        <p:txBody>
          <a:bodyPr lIns="36000" tIns="0" rIns="36000" bIns="0">
            <a:spAutoFit/>
          </a:bodyPr>
          <a:lstStyle/>
          <a:p>
            <a:pPr marL="0" lvl="1" algn="l">
              <a:spcBef>
                <a:spcPct val="0"/>
              </a:spcBef>
            </a:pPr>
            <a:r>
              <a:rPr lang="pl-PL" sz="1500" b="1" dirty="0">
                <a:solidFill>
                  <a:srgbClr val="AF000A"/>
                </a:solidFill>
              </a:rPr>
              <a:t>Rodzaj odbytych kursów oraz ocena przydatności zawodowej kursów organizowanych przez </a:t>
            </a:r>
            <a:r>
              <a:rPr lang="pl-PL" sz="1500" b="1" dirty="0" smtClean="0">
                <a:solidFill>
                  <a:srgbClr val="AF000A"/>
                </a:solidFill>
              </a:rPr>
              <a:t>Urząd </a:t>
            </a:r>
            <a:r>
              <a:rPr lang="pl-PL" sz="1500" b="1" dirty="0">
                <a:solidFill>
                  <a:srgbClr val="AF000A"/>
                </a:solidFill>
              </a:rPr>
              <a:t>P</a:t>
            </a:r>
            <a:r>
              <a:rPr lang="pl-PL" sz="1500" b="1" dirty="0" smtClean="0">
                <a:solidFill>
                  <a:srgbClr val="AF000A"/>
                </a:solidFill>
              </a:rPr>
              <a:t>racy</a:t>
            </a:r>
            <a:endParaRPr lang="pl-PL" sz="1500" b="1" dirty="0">
              <a:solidFill>
                <a:srgbClr val="AF000A"/>
              </a:solidFill>
            </a:endParaRPr>
          </a:p>
        </p:txBody>
      </p:sp>
      <p:sp>
        <p:nvSpPr>
          <p:cNvPr id="44038" name="Rectangle 11"/>
          <p:cNvSpPr>
            <a:spLocks noChangeArrowheads="1"/>
          </p:cNvSpPr>
          <p:nvPr/>
        </p:nvSpPr>
        <p:spPr bwMode="auto">
          <a:xfrm>
            <a:off x="1208088" y="5467350"/>
            <a:ext cx="8164512"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Tylko osoby, które brały udział w kursach, szkoleniach organizowanych przez Urząd Pracy, </a:t>
            </a:r>
            <a:r>
              <a:rPr lang="pl-PL" i="1" dirty="0" smtClean="0">
                <a:solidFill>
                  <a:srgbClr val="808080"/>
                </a:solidFill>
              </a:rPr>
              <a:t>N=20</a:t>
            </a:r>
            <a:endParaRPr lang="pl-PL" i="1" dirty="0">
              <a:solidFill>
                <a:srgbClr val="808080"/>
              </a:solidFill>
            </a:endParaRPr>
          </a:p>
        </p:txBody>
      </p:sp>
      <p:sp>
        <p:nvSpPr>
          <p:cNvPr id="16" name="Rectangle 11"/>
          <p:cNvSpPr>
            <a:spLocks noChangeArrowheads="1"/>
          </p:cNvSpPr>
          <p:nvPr/>
        </p:nvSpPr>
        <p:spPr bwMode="auto">
          <a:xfrm>
            <a:off x="5953132" y="6530791"/>
            <a:ext cx="2857520" cy="307777"/>
          </a:xfrm>
          <a:prstGeom prst="rect">
            <a:avLst/>
          </a:prstGeom>
          <a:noFill/>
          <a:ln w="12700">
            <a:noFill/>
            <a:miter lim="800000"/>
            <a:headEnd/>
            <a:tailEnd/>
          </a:ln>
        </p:spPr>
        <p:txBody>
          <a:bodyPr wrap="square" lIns="36000" tIns="0" rIns="36000" bIns="0">
            <a:spAutoFit/>
          </a:bodyPr>
          <a:lstStyle/>
          <a:p>
            <a:pPr algn="r">
              <a:spcBef>
                <a:spcPct val="0"/>
              </a:spcBef>
            </a:pPr>
            <a:r>
              <a:rPr lang="pl-PL" sz="1000" i="1" dirty="0" smtClean="0">
                <a:solidFill>
                  <a:srgbClr val="808080"/>
                </a:solidFill>
              </a:rPr>
              <a:t>Dla wykresów o podstawach poniżej n=20 dane przedstawione są za pomocą liczebności</a:t>
            </a:r>
            <a:endParaRPr lang="pl-PL" sz="1000" i="1" dirty="0">
              <a:solidFill>
                <a:srgbClr val="80808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3"/>
          <p:cNvSpPr>
            <a:spLocks noGrp="1" noChangeArrowheads="1"/>
          </p:cNvSpPr>
          <p:nvPr>
            <p:ph type="sldNum" sz="quarter" idx="10"/>
          </p:nvPr>
        </p:nvSpPr>
        <p:spPr>
          <a:ln/>
        </p:spPr>
        <p:txBody>
          <a:bodyPr/>
          <a:lstStyle/>
          <a:p>
            <a:fld id="{DA8AA2F3-753A-4F35-A10B-E3D105F979E0}" type="slidenum">
              <a:rPr lang="pl-PL"/>
              <a:pPr/>
              <a:t>6</a:t>
            </a:fld>
            <a:endParaRPr lang="pl-PL"/>
          </a:p>
        </p:txBody>
      </p:sp>
      <p:sp>
        <p:nvSpPr>
          <p:cNvPr id="66562" name="Rectangle 3"/>
          <p:cNvSpPr>
            <a:spLocks noGrp="1" noChangeArrowheads="1"/>
          </p:cNvSpPr>
          <p:nvPr>
            <p:ph type="body" idx="4294967295"/>
          </p:nvPr>
        </p:nvSpPr>
        <p:spPr>
          <a:xfrm>
            <a:off x="1381125" y="3398838"/>
            <a:ext cx="7848600" cy="457200"/>
          </a:xfrm>
        </p:spPr>
        <p:txBody>
          <a:bodyPr>
            <a:spAutoFit/>
          </a:bodyPr>
          <a:lstStyle/>
          <a:p>
            <a:pPr algn="ctr">
              <a:buFontTx/>
              <a:buNone/>
            </a:pPr>
            <a:r>
              <a:rPr lang="pl-PL" sz="2400" b="1" i="1" smtClean="0">
                <a:latin typeface="Arial" pitchFamily="34" charset="0"/>
              </a:rPr>
              <a:t>Charakterystyka demograficzna migrantów</a:t>
            </a:r>
          </a:p>
        </p:txBody>
      </p:sp>
    </p:spTree>
  </p:cSld>
  <p:clrMapOvr>
    <a:masterClrMapping/>
  </p:clrMapOvr>
  <p:transition>
    <p:randomBa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3"/>
          <p:cNvSpPr>
            <a:spLocks noGrp="1" noChangeArrowheads="1"/>
          </p:cNvSpPr>
          <p:nvPr>
            <p:ph type="sldNum" sz="quarter" idx="10"/>
          </p:nvPr>
        </p:nvSpPr>
        <p:spPr>
          <a:ln/>
        </p:spPr>
        <p:txBody>
          <a:bodyPr/>
          <a:lstStyle/>
          <a:p>
            <a:fld id="{8CA86552-BB68-4715-9D53-9659471170D3}" type="slidenum">
              <a:rPr lang="pl-PL"/>
              <a:pPr/>
              <a:t>60</a:t>
            </a:fld>
            <a:endParaRPr lang="pl-PL"/>
          </a:p>
        </p:txBody>
      </p:sp>
      <p:graphicFrame>
        <p:nvGraphicFramePr>
          <p:cNvPr id="45058" name="Object 3"/>
          <p:cNvGraphicFramePr>
            <a:graphicFrameLocks/>
          </p:cNvGraphicFramePr>
          <p:nvPr/>
        </p:nvGraphicFramePr>
        <p:xfrm>
          <a:off x="381000" y="1833563"/>
          <a:ext cx="4800600" cy="3238500"/>
        </p:xfrm>
        <a:graphic>
          <a:graphicData uri="http://schemas.openxmlformats.org/presentationml/2006/ole">
            <p:oleObj spid="_x0000_s45058" name="Wykres" r:id="rId4" imgW="4562318" imgH="3095504" progId="MSGraph.Chart.8">
              <p:embed followColorScheme="full"/>
            </p:oleObj>
          </a:graphicData>
        </a:graphic>
      </p:graphicFrame>
      <p:sp>
        <p:nvSpPr>
          <p:cNvPr id="84996" name="Rectangle 6"/>
          <p:cNvSpPr>
            <a:spLocks noChangeArrowheads="1"/>
          </p:cNvSpPr>
          <p:nvPr/>
        </p:nvSpPr>
        <p:spPr bwMode="auto">
          <a:xfrm>
            <a:off x="1309688" y="1266825"/>
            <a:ext cx="2919412" cy="400050"/>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W jakim celu było zorganizowane szkolenie/ kurs?</a:t>
            </a:r>
            <a:endParaRPr lang="pl-PL" sz="1250" dirty="0">
              <a:solidFill>
                <a:srgbClr val="AF000A"/>
              </a:solidFill>
            </a:endParaRPr>
          </a:p>
        </p:txBody>
      </p:sp>
      <p:sp>
        <p:nvSpPr>
          <p:cNvPr id="45061" name="Rectangle 4"/>
          <p:cNvSpPr>
            <a:spLocks noChangeArrowheads="1"/>
          </p:cNvSpPr>
          <p:nvPr/>
        </p:nvSpPr>
        <p:spPr bwMode="auto">
          <a:xfrm>
            <a:off x="1208088" y="5500688"/>
            <a:ext cx="8524875" cy="514738"/>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smtClean="0">
                <a:solidFill>
                  <a:srgbClr val="C00000"/>
                </a:solidFill>
              </a:rPr>
              <a:t>85% migrantów</a:t>
            </a:r>
            <a:r>
              <a:rPr lang="pl-PL" b="1" dirty="0">
                <a:solidFill>
                  <a:srgbClr val="C00000"/>
                </a:solidFill>
              </a:rPr>
              <a:t>, którzy odbyli kurs oferowany przez UP </a:t>
            </a:r>
            <a:r>
              <a:rPr lang="pl-PL" b="1" dirty="0" smtClean="0">
                <a:solidFill>
                  <a:srgbClr val="C00000"/>
                </a:solidFill>
              </a:rPr>
              <a:t>odbyło </a:t>
            </a:r>
            <a:r>
              <a:rPr lang="pl-PL" b="1" dirty="0">
                <a:solidFill>
                  <a:srgbClr val="C00000"/>
                </a:solidFill>
              </a:rPr>
              <a:t>go w celu zdobycia nowych </a:t>
            </a:r>
            <a:r>
              <a:rPr lang="pl-PL" b="1" dirty="0" smtClean="0">
                <a:solidFill>
                  <a:srgbClr val="C00000"/>
                </a:solidFill>
              </a:rPr>
              <a:t>kwalifikacji/umiejętności. Kurs był wybierany przez ponad połowę badanych samodzielnie.</a:t>
            </a:r>
            <a:endParaRPr lang="pl-PL" b="1" dirty="0">
              <a:solidFill>
                <a:srgbClr val="C00000"/>
              </a:solidFill>
            </a:endParaRPr>
          </a:p>
        </p:txBody>
      </p:sp>
      <p:graphicFrame>
        <p:nvGraphicFramePr>
          <p:cNvPr id="45059" name="Object 13"/>
          <p:cNvGraphicFramePr>
            <a:graphicFrameLocks/>
          </p:cNvGraphicFramePr>
          <p:nvPr/>
        </p:nvGraphicFramePr>
        <p:xfrm>
          <a:off x="5095875" y="1571612"/>
          <a:ext cx="4657725" cy="3028950"/>
        </p:xfrm>
        <a:graphic>
          <a:graphicData uri="http://schemas.openxmlformats.org/presentationml/2006/ole">
            <p:oleObj spid="_x0000_s45059" name="Wykres" r:id="rId5" imgW="5648482" imgH="3657600" progId="MSGraph.Chart.8">
              <p:embed followColorScheme="full"/>
            </p:oleObj>
          </a:graphicData>
        </a:graphic>
      </p:graphicFrame>
      <p:sp>
        <p:nvSpPr>
          <p:cNvPr id="45062" name="Rectangle 11"/>
          <p:cNvSpPr>
            <a:spLocks noChangeArrowheads="1"/>
          </p:cNvSpPr>
          <p:nvPr/>
        </p:nvSpPr>
        <p:spPr bwMode="auto">
          <a:xfrm>
            <a:off x="1666875" y="6104732"/>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P42. Co </a:t>
            </a:r>
            <a:r>
              <a:rPr lang="pl-PL" i="1" dirty="0" smtClean="0">
                <a:solidFill>
                  <a:srgbClr val="808080"/>
                </a:solidFill>
              </a:rPr>
              <a:t>kurs\ szkolenie </a:t>
            </a:r>
            <a:r>
              <a:rPr lang="pl-PL" i="1" dirty="0">
                <a:solidFill>
                  <a:srgbClr val="808080"/>
                </a:solidFill>
              </a:rPr>
              <a:t>w którym brał(a) udział miał na celu?</a:t>
            </a:r>
          </a:p>
        </p:txBody>
      </p:sp>
      <p:sp>
        <p:nvSpPr>
          <p:cNvPr id="45063" name="Rectangle 11"/>
          <p:cNvSpPr>
            <a:spLocks noChangeArrowheads="1"/>
          </p:cNvSpPr>
          <p:nvPr/>
        </p:nvSpPr>
        <p:spPr bwMode="auto">
          <a:xfrm>
            <a:off x="1652588" y="6320632"/>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P43. Czy miał(a) możliwość wyboru tematyki kursu, czy była ona narzucona przez Urząd Pracy?</a:t>
            </a:r>
          </a:p>
        </p:txBody>
      </p:sp>
      <p:sp>
        <p:nvSpPr>
          <p:cNvPr id="85000" name="Rectangle 6"/>
          <p:cNvSpPr>
            <a:spLocks noChangeArrowheads="1"/>
          </p:cNvSpPr>
          <p:nvPr/>
        </p:nvSpPr>
        <p:spPr bwMode="auto">
          <a:xfrm>
            <a:off x="5381625" y="1285875"/>
            <a:ext cx="3786188" cy="200025"/>
          </a:xfrm>
          <a:prstGeom prst="rect">
            <a:avLst/>
          </a:prstGeom>
          <a:noFill/>
          <a:ln w="12700">
            <a:noFill/>
            <a:miter lim="800000"/>
            <a:headEnd/>
            <a:tailEnd/>
          </a:ln>
        </p:spPr>
        <p:txBody>
          <a:bodyPr lIns="36000" tIns="0" rIns="36000" bIns="0">
            <a:spAutoFit/>
          </a:bodyPr>
          <a:lstStyle/>
          <a:p>
            <a:pPr algn="l">
              <a:spcBef>
                <a:spcPct val="0"/>
              </a:spcBef>
              <a:defRPr/>
            </a:pPr>
            <a:r>
              <a:rPr lang="pl-PL" sz="1250" b="1">
                <a:solidFill>
                  <a:srgbClr val="AF000A"/>
                </a:solidFill>
              </a:rPr>
              <a:t>Czy była możliwość wyboru tematyki kursu?</a:t>
            </a:r>
            <a:endParaRPr lang="pl-PL" sz="1250">
              <a:solidFill>
                <a:srgbClr val="AF000A"/>
              </a:solidFill>
            </a:endParaRPr>
          </a:p>
        </p:txBody>
      </p:sp>
      <p:sp>
        <p:nvSpPr>
          <p:cNvPr id="45065" name="Rectangle 6"/>
          <p:cNvSpPr>
            <a:spLocks noChangeArrowheads="1"/>
          </p:cNvSpPr>
          <p:nvPr/>
        </p:nvSpPr>
        <p:spPr bwMode="auto">
          <a:xfrm>
            <a:off x="1023938" y="754063"/>
            <a:ext cx="8882062" cy="461962"/>
          </a:xfrm>
          <a:prstGeom prst="rect">
            <a:avLst/>
          </a:prstGeom>
          <a:noFill/>
          <a:ln w="12700">
            <a:noFill/>
            <a:miter lim="800000"/>
            <a:headEnd/>
            <a:tailEnd/>
          </a:ln>
        </p:spPr>
        <p:txBody>
          <a:bodyPr lIns="36000" tIns="0" rIns="36000" bIns="0">
            <a:spAutoFit/>
          </a:bodyPr>
          <a:lstStyle/>
          <a:p>
            <a:pPr marL="0" lvl="1" algn="l">
              <a:spcBef>
                <a:spcPct val="0"/>
              </a:spcBef>
            </a:pPr>
            <a:r>
              <a:rPr lang="pl-PL" sz="1500" b="1" dirty="0">
                <a:solidFill>
                  <a:srgbClr val="AF000A"/>
                </a:solidFill>
              </a:rPr>
              <a:t>Rodzaj odbytych kursów oraz ocena przydatności zawodowej kursów organizowanych przez </a:t>
            </a:r>
            <a:r>
              <a:rPr lang="pl-PL" sz="1500" b="1" dirty="0" smtClean="0">
                <a:solidFill>
                  <a:srgbClr val="AF000A"/>
                </a:solidFill>
              </a:rPr>
              <a:t>Urząd Pracy </a:t>
            </a:r>
            <a:r>
              <a:rPr lang="pl-PL" sz="1500" b="1" dirty="0">
                <a:solidFill>
                  <a:srgbClr val="AF000A"/>
                </a:solidFill>
              </a:rPr>
              <a:t>w podziale </a:t>
            </a:r>
            <a:r>
              <a:rPr lang="pl-PL" sz="1500" b="1" dirty="0" err="1">
                <a:solidFill>
                  <a:srgbClr val="AF000A"/>
                </a:solidFill>
              </a:rPr>
              <a:t>cd</a:t>
            </a:r>
            <a:endParaRPr lang="pl-PL" sz="1500" b="1" dirty="0">
              <a:solidFill>
                <a:srgbClr val="AF000A"/>
              </a:solidFill>
            </a:endParaRPr>
          </a:p>
        </p:txBody>
      </p:sp>
      <p:sp>
        <p:nvSpPr>
          <p:cNvPr id="45066" name="Rectangle 11"/>
          <p:cNvSpPr>
            <a:spLocks noChangeArrowheads="1"/>
          </p:cNvSpPr>
          <p:nvPr/>
        </p:nvSpPr>
        <p:spPr bwMode="auto">
          <a:xfrm>
            <a:off x="881063" y="5000625"/>
            <a:ext cx="4102100" cy="369888"/>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Tylko osoby, które brały udział w kursach, szkoleniach organizowanych przez Urząd Pracy, </a:t>
            </a:r>
            <a:r>
              <a:rPr lang="pl-PL" i="1" dirty="0" smtClean="0">
                <a:solidFill>
                  <a:srgbClr val="808080"/>
                </a:solidFill>
              </a:rPr>
              <a:t>N=20</a:t>
            </a:r>
            <a:endParaRPr lang="pl-PL" i="1" dirty="0">
              <a:solidFill>
                <a:srgbClr val="808080"/>
              </a:solidFill>
            </a:endParaRPr>
          </a:p>
        </p:txBody>
      </p:sp>
      <p:sp>
        <p:nvSpPr>
          <p:cNvPr id="45067" name="Rectangle 11"/>
          <p:cNvSpPr>
            <a:spLocks noChangeArrowheads="1"/>
          </p:cNvSpPr>
          <p:nvPr/>
        </p:nvSpPr>
        <p:spPr bwMode="auto">
          <a:xfrm>
            <a:off x="5565775" y="5000625"/>
            <a:ext cx="4102100" cy="369888"/>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Tylko osoby, które brały udział w kursach, szkoleniach organizowanych przez Urząd Pracy, </a:t>
            </a:r>
            <a:r>
              <a:rPr lang="pl-PL" i="1" dirty="0" smtClean="0">
                <a:solidFill>
                  <a:srgbClr val="808080"/>
                </a:solidFill>
              </a:rPr>
              <a:t>N=20</a:t>
            </a:r>
            <a:endParaRPr lang="pl-PL" i="1" dirty="0">
              <a:solidFill>
                <a:srgbClr val="808080"/>
              </a:solidFill>
            </a:endParaRPr>
          </a:p>
        </p:txBody>
      </p:sp>
      <p:sp>
        <p:nvSpPr>
          <p:cNvPr id="20" name="Rectangle 11"/>
          <p:cNvSpPr>
            <a:spLocks noChangeArrowheads="1"/>
          </p:cNvSpPr>
          <p:nvPr/>
        </p:nvSpPr>
        <p:spPr bwMode="auto">
          <a:xfrm>
            <a:off x="5953132" y="6530791"/>
            <a:ext cx="2857520" cy="307777"/>
          </a:xfrm>
          <a:prstGeom prst="rect">
            <a:avLst/>
          </a:prstGeom>
          <a:noFill/>
          <a:ln w="12700">
            <a:noFill/>
            <a:miter lim="800000"/>
            <a:headEnd/>
            <a:tailEnd/>
          </a:ln>
        </p:spPr>
        <p:txBody>
          <a:bodyPr wrap="square" lIns="36000" tIns="0" rIns="36000" bIns="0">
            <a:spAutoFit/>
          </a:bodyPr>
          <a:lstStyle/>
          <a:p>
            <a:pPr algn="r">
              <a:spcBef>
                <a:spcPct val="0"/>
              </a:spcBef>
            </a:pPr>
            <a:r>
              <a:rPr lang="pl-PL" sz="1000" i="1" dirty="0" smtClean="0">
                <a:solidFill>
                  <a:srgbClr val="808080"/>
                </a:solidFill>
              </a:rPr>
              <a:t>Dla wykresów o podstawach poniżej n=20 dane przedstawione są za pomocą liczebności</a:t>
            </a:r>
            <a:endParaRPr lang="pl-PL" sz="1000" i="1" dirty="0">
              <a:solidFill>
                <a:srgbClr val="808080"/>
              </a:solidFill>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3"/>
          <p:cNvSpPr>
            <a:spLocks noGrp="1" noChangeArrowheads="1"/>
          </p:cNvSpPr>
          <p:nvPr>
            <p:ph type="sldNum" sz="quarter" idx="10"/>
          </p:nvPr>
        </p:nvSpPr>
        <p:spPr>
          <a:ln/>
        </p:spPr>
        <p:txBody>
          <a:bodyPr/>
          <a:lstStyle/>
          <a:p>
            <a:fld id="{F9F63EBC-67FE-4881-8CBD-7147C2F8D8C7}" type="slidenum">
              <a:rPr lang="pl-PL"/>
              <a:pPr/>
              <a:t>61</a:t>
            </a:fld>
            <a:endParaRPr lang="pl-PL"/>
          </a:p>
        </p:txBody>
      </p:sp>
      <p:sp>
        <p:nvSpPr>
          <p:cNvPr id="87044" name="Rectangle 6"/>
          <p:cNvSpPr>
            <a:spLocks noChangeArrowheads="1"/>
          </p:cNvSpPr>
          <p:nvPr/>
        </p:nvSpPr>
        <p:spPr bwMode="auto">
          <a:xfrm>
            <a:off x="1095375" y="1385888"/>
            <a:ext cx="3429000" cy="400050"/>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Czy uczestnictwo w kursach pomogło w znalezieniu pracy?</a:t>
            </a:r>
            <a:endParaRPr lang="pl-PL" sz="1250" dirty="0">
              <a:solidFill>
                <a:srgbClr val="AF000A"/>
              </a:solidFill>
            </a:endParaRPr>
          </a:p>
        </p:txBody>
      </p:sp>
      <p:sp>
        <p:nvSpPr>
          <p:cNvPr id="46085" name="Rectangle 4"/>
          <p:cNvSpPr>
            <a:spLocks noChangeArrowheads="1"/>
          </p:cNvSpPr>
          <p:nvPr/>
        </p:nvSpPr>
        <p:spPr bwMode="auto">
          <a:xfrm>
            <a:off x="1023938" y="5357826"/>
            <a:ext cx="8524875" cy="606425"/>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sz="1000" b="1" dirty="0" smtClean="0">
                <a:solidFill>
                  <a:srgbClr val="C00000"/>
                </a:solidFill>
              </a:rPr>
              <a:t>Sześć osób obecnie pracujących, które wzięły </a:t>
            </a:r>
            <a:r>
              <a:rPr lang="pl-PL" sz="1000" b="1" dirty="0">
                <a:solidFill>
                  <a:srgbClr val="C00000"/>
                </a:solidFill>
              </a:rPr>
              <a:t>udział w kursach </a:t>
            </a:r>
            <a:r>
              <a:rPr lang="pl-PL" sz="1000" b="1" dirty="0" smtClean="0">
                <a:solidFill>
                  <a:srgbClr val="C00000"/>
                </a:solidFill>
              </a:rPr>
              <a:t>stwierdziło, </a:t>
            </a:r>
            <a:r>
              <a:rPr lang="pl-PL" sz="1000" b="1" dirty="0">
                <a:solidFill>
                  <a:srgbClr val="C00000"/>
                </a:solidFill>
              </a:rPr>
              <a:t>że uczestnictwo w kursach </a:t>
            </a:r>
            <a:r>
              <a:rPr lang="pl-PL" sz="1000" b="1" dirty="0" smtClean="0">
                <a:solidFill>
                  <a:srgbClr val="C00000"/>
                </a:solidFill>
              </a:rPr>
              <a:t>pomogło im w </a:t>
            </a:r>
            <a:r>
              <a:rPr lang="pl-PL" sz="1000" b="1" dirty="0">
                <a:solidFill>
                  <a:srgbClr val="C00000"/>
                </a:solidFill>
              </a:rPr>
              <a:t>znalezieniu </a:t>
            </a:r>
            <a:r>
              <a:rPr lang="pl-PL" sz="1000" b="1" dirty="0" smtClean="0">
                <a:solidFill>
                  <a:srgbClr val="C00000"/>
                </a:solidFill>
              </a:rPr>
              <a:t>pracy, ośmiu raczej nie pomogły. </a:t>
            </a:r>
            <a:r>
              <a:rPr lang="pl-PL" sz="1000" b="1" dirty="0">
                <a:solidFill>
                  <a:srgbClr val="C00000"/>
                </a:solidFill>
              </a:rPr>
              <a:t>W przypadku osób, które wzięły udział w kursach, ale nie pracują </a:t>
            </a:r>
            <a:r>
              <a:rPr lang="pl-PL" sz="1000" b="1" dirty="0" smtClean="0">
                <a:solidFill>
                  <a:srgbClr val="C00000"/>
                </a:solidFill>
              </a:rPr>
              <a:t>– 5 osób zadeklarowało, </a:t>
            </a:r>
            <a:r>
              <a:rPr lang="pl-PL" sz="1000" b="1" dirty="0">
                <a:solidFill>
                  <a:srgbClr val="C00000"/>
                </a:solidFill>
              </a:rPr>
              <a:t>że odbycie kursu </a:t>
            </a:r>
            <a:r>
              <a:rPr lang="pl-PL" sz="1000" b="1" dirty="0" smtClean="0">
                <a:solidFill>
                  <a:srgbClr val="C00000"/>
                </a:solidFill>
              </a:rPr>
              <a:t>nie pomogło </a:t>
            </a:r>
            <a:r>
              <a:rPr lang="pl-PL" sz="1000" b="1" dirty="0">
                <a:solidFill>
                  <a:srgbClr val="C00000"/>
                </a:solidFill>
              </a:rPr>
              <a:t>im w znalezieniu pracy.</a:t>
            </a:r>
          </a:p>
        </p:txBody>
      </p:sp>
      <p:sp>
        <p:nvSpPr>
          <p:cNvPr id="46086" name="Rectangle 11"/>
          <p:cNvSpPr>
            <a:spLocks noChangeArrowheads="1"/>
          </p:cNvSpPr>
          <p:nvPr/>
        </p:nvSpPr>
        <p:spPr bwMode="auto">
          <a:xfrm>
            <a:off x="1646238" y="6100784"/>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P44. Czy uczestnictwo w tych kursach pomogło w zdobyciu pracy?</a:t>
            </a:r>
          </a:p>
        </p:txBody>
      </p:sp>
      <p:sp>
        <p:nvSpPr>
          <p:cNvPr id="46087" name="Rectangle 11"/>
          <p:cNvSpPr>
            <a:spLocks noChangeArrowheads="1"/>
          </p:cNvSpPr>
          <p:nvPr/>
        </p:nvSpPr>
        <p:spPr bwMode="auto">
          <a:xfrm>
            <a:off x="1631950" y="6316684"/>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P45. Czy uczestnictwo w tych kursach pomoże w znalezieniu pracy w najbliższej </a:t>
            </a:r>
            <a:r>
              <a:rPr lang="pl-PL" i="1" dirty="0" smtClean="0">
                <a:solidFill>
                  <a:srgbClr val="808080"/>
                </a:solidFill>
              </a:rPr>
              <a:t>przyszłości</a:t>
            </a:r>
            <a:r>
              <a:rPr lang="pl-PL" i="1" dirty="0">
                <a:solidFill>
                  <a:srgbClr val="808080"/>
                </a:solidFill>
              </a:rPr>
              <a:t>?</a:t>
            </a:r>
          </a:p>
        </p:txBody>
      </p:sp>
      <p:sp>
        <p:nvSpPr>
          <p:cNvPr id="46088" name="Rectangle 11"/>
          <p:cNvSpPr>
            <a:spLocks noChangeArrowheads="1"/>
          </p:cNvSpPr>
          <p:nvPr/>
        </p:nvSpPr>
        <p:spPr bwMode="auto">
          <a:xfrm>
            <a:off x="952500" y="4594806"/>
            <a:ext cx="3500438" cy="677863"/>
          </a:xfrm>
          <a:prstGeom prst="rect">
            <a:avLst/>
          </a:prstGeom>
          <a:noFill/>
          <a:ln w="12700">
            <a:noFill/>
            <a:miter lim="800000"/>
            <a:headEnd/>
            <a:tailEnd/>
          </a:ln>
        </p:spPr>
        <p:txBody>
          <a:bodyPr lIns="36000" tIns="0" rIns="36000" bIns="0">
            <a:spAutoFit/>
          </a:bodyPr>
          <a:lstStyle/>
          <a:p>
            <a:pPr algn="l">
              <a:spcBef>
                <a:spcPct val="0"/>
              </a:spcBef>
            </a:pPr>
            <a:r>
              <a:rPr lang="pl-PL" sz="1100" i="1" dirty="0">
                <a:solidFill>
                  <a:srgbClr val="808080"/>
                </a:solidFill>
              </a:rPr>
              <a:t>Podstawa: Tylko osoby, które brały udział w kursach, szkoleniach organizowanych przez Urząd Pracy i aktualnie pracujące lub prowadzące gospodarstwo rolne bądź działalność gospodarczą, </a:t>
            </a:r>
            <a:r>
              <a:rPr lang="pl-PL" sz="1100" b="1" i="1" dirty="0" smtClean="0">
                <a:solidFill>
                  <a:srgbClr val="FF0000"/>
                </a:solidFill>
              </a:rPr>
              <a:t>N=14</a:t>
            </a:r>
            <a:endParaRPr lang="pl-PL" sz="1100" b="1" i="1" dirty="0">
              <a:solidFill>
                <a:srgbClr val="FF0000"/>
              </a:solidFill>
            </a:endParaRPr>
          </a:p>
        </p:txBody>
      </p:sp>
      <p:sp>
        <p:nvSpPr>
          <p:cNvPr id="46089" name="Rectangle 6"/>
          <p:cNvSpPr>
            <a:spLocks noChangeArrowheads="1"/>
          </p:cNvSpPr>
          <p:nvPr/>
        </p:nvSpPr>
        <p:spPr bwMode="auto">
          <a:xfrm>
            <a:off x="1023938" y="754063"/>
            <a:ext cx="8882062" cy="461962"/>
          </a:xfrm>
          <a:prstGeom prst="rect">
            <a:avLst/>
          </a:prstGeom>
          <a:noFill/>
          <a:ln w="12700">
            <a:noFill/>
            <a:miter lim="800000"/>
            <a:headEnd/>
            <a:tailEnd/>
          </a:ln>
        </p:spPr>
        <p:txBody>
          <a:bodyPr lIns="36000" tIns="0" rIns="36000" bIns="0">
            <a:spAutoFit/>
          </a:bodyPr>
          <a:lstStyle/>
          <a:p>
            <a:pPr marL="0" lvl="1" algn="l">
              <a:spcBef>
                <a:spcPct val="0"/>
              </a:spcBef>
            </a:pPr>
            <a:r>
              <a:rPr lang="pl-PL" sz="1500" b="1" dirty="0">
                <a:solidFill>
                  <a:srgbClr val="AF000A"/>
                </a:solidFill>
              </a:rPr>
              <a:t>Rodzaj odbytych kursów oraz ocena przydatności zawodowej kursów organizowanych przez </a:t>
            </a:r>
            <a:r>
              <a:rPr lang="pl-PL" sz="1500" b="1" dirty="0" smtClean="0">
                <a:solidFill>
                  <a:srgbClr val="AF000A"/>
                </a:solidFill>
              </a:rPr>
              <a:t>Urząd </a:t>
            </a:r>
            <a:r>
              <a:rPr lang="pl-PL" sz="1500" b="1" dirty="0">
                <a:solidFill>
                  <a:srgbClr val="AF000A"/>
                </a:solidFill>
              </a:rPr>
              <a:t>P</a:t>
            </a:r>
            <a:r>
              <a:rPr lang="pl-PL" sz="1500" b="1" dirty="0" smtClean="0">
                <a:solidFill>
                  <a:srgbClr val="AF000A"/>
                </a:solidFill>
              </a:rPr>
              <a:t>racy </a:t>
            </a:r>
            <a:r>
              <a:rPr lang="pl-PL" sz="1500" b="1" dirty="0" err="1">
                <a:solidFill>
                  <a:srgbClr val="AF000A"/>
                </a:solidFill>
              </a:rPr>
              <a:t>cd</a:t>
            </a:r>
            <a:endParaRPr lang="pl-PL" sz="1500" b="1" dirty="0">
              <a:solidFill>
                <a:srgbClr val="AF000A"/>
              </a:solidFill>
            </a:endParaRPr>
          </a:p>
        </p:txBody>
      </p:sp>
      <p:sp>
        <p:nvSpPr>
          <p:cNvPr id="87050" name="Rectangle 6"/>
          <p:cNvSpPr>
            <a:spLocks noChangeArrowheads="1"/>
          </p:cNvSpPr>
          <p:nvPr/>
        </p:nvSpPr>
        <p:spPr bwMode="auto">
          <a:xfrm>
            <a:off x="5310188" y="1385888"/>
            <a:ext cx="3429000" cy="200025"/>
          </a:xfrm>
          <a:prstGeom prst="rect">
            <a:avLst/>
          </a:prstGeom>
          <a:noFill/>
          <a:ln w="12700">
            <a:noFill/>
            <a:miter lim="800000"/>
            <a:headEnd/>
            <a:tailEnd/>
          </a:ln>
        </p:spPr>
        <p:txBody>
          <a:bodyPr lIns="36000" tIns="0" rIns="36000" bIns="0">
            <a:spAutoFit/>
          </a:bodyPr>
          <a:lstStyle/>
          <a:p>
            <a:pPr algn="l">
              <a:spcBef>
                <a:spcPct val="0"/>
              </a:spcBef>
              <a:defRPr/>
            </a:pPr>
            <a:r>
              <a:rPr lang="pl-PL" sz="1250" b="1">
                <a:solidFill>
                  <a:srgbClr val="AF000A"/>
                </a:solidFill>
              </a:rPr>
              <a:t>A czy pomoże w najbliższej przyszłości?</a:t>
            </a:r>
            <a:endParaRPr lang="pl-PL" sz="1250">
              <a:solidFill>
                <a:srgbClr val="AF000A"/>
              </a:solidFill>
            </a:endParaRPr>
          </a:p>
        </p:txBody>
      </p:sp>
      <p:sp>
        <p:nvSpPr>
          <p:cNvPr id="46091" name="Rectangle 11"/>
          <p:cNvSpPr>
            <a:spLocks noChangeArrowheads="1"/>
          </p:cNvSpPr>
          <p:nvPr/>
        </p:nvSpPr>
        <p:spPr bwMode="auto">
          <a:xfrm>
            <a:off x="5238750" y="4596394"/>
            <a:ext cx="3500438" cy="676275"/>
          </a:xfrm>
          <a:prstGeom prst="rect">
            <a:avLst/>
          </a:prstGeom>
          <a:noFill/>
          <a:ln w="12700">
            <a:noFill/>
            <a:miter lim="800000"/>
            <a:headEnd/>
            <a:tailEnd/>
          </a:ln>
        </p:spPr>
        <p:txBody>
          <a:bodyPr lIns="36000" tIns="0" rIns="36000" bIns="0">
            <a:spAutoFit/>
          </a:bodyPr>
          <a:lstStyle/>
          <a:p>
            <a:pPr algn="l">
              <a:spcBef>
                <a:spcPct val="0"/>
              </a:spcBef>
            </a:pPr>
            <a:r>
              <a:rPr lang="pl-PL" sz="1100" i="1" dirty="0">
                <a:solidFill>
                  <a:srgbClr val="808080"/>
                </a:solidFill>
              </a:rPr>
              <a:t>Podstawa: Tylko osoby, które brały udział w kursach, szkoleniach organizowanych przez Urząd Pracy i aktualnie nie pracujące i nie prowadzące gospodarstwa rolnego oraz działalności gospodarczej, </a:t>
            </a:r>
            <a:r>
              <a:rPr lang="pl-PL" sz="1100" b="1" i="1" dirty="0" smtClean="0">
                <a:solidFill>
                  <a:srgbClr val="FF0000"/>
                </a:solidFill>
              </a:rPr>
              <a:t>N=6</a:t>
            </a:r>
            <a:endParaRPr lang="pl-PL" sz="1100" b="1" i="1" dirty="0">
              <a:solidFill>
                <a:srgbClr val="FF0000"/>
              </a:solidFill>
            </a:endParaRPr>
          </a:p>
        </p:txBody>
      </p:sp>
      <p:graphicFrame>
        <p:nvGraphicFramePr>
          <p:cNvPr id="46082" name="Object 3"/>
          <p:cNvGraphicFramePr>
            <a:graphicFrameLocks noChangeAspect="1"/>
          </p:cNvGraphicFramePr>
          <p:nvPr/>
        </p:nvGraphicFramePr>
        <p:xfrm>
          <a:off x="1009650" y="1762125"/>
          <a:ext cx="3714750" cy="2952750"/>
        </p:xfrm>
        <a:graphic>
          <a:graphicData uri="http://schemas.openxmlformats.org/presentationml/2006/ole">
            <p:oleObj spid="_x0000_s46082" name="Wykres" r:id="rId4" imgW="3295784" imgH="2600238" progId="MSGraph.Chart.8">
              <p:embed followColorScheme="full"/>
            </p:oleObj>
          </a:graphicData>
        </a:graphic>
      </p:graphicFrame>
      <p:graphicFrame>
        <p:nvGraphicFramePr>
          <p:cNvPr id="46083" name="Object 4"/>
          <p:cNvGraphicFramePr>
            <a:graphicFrameLocks noChangeAspect="1"/>
          </p:cNvGraphicFramePr>
          <p:nvPr/>
        </p:nvGraphicFramePr>
        <p:xfrm>
          <a:off x="5095875" y="1766888"/>
          <a:ext cx="3714750" cy="2952750"/>
        </p:xfrm>
        <a:graphic>
          <a:graphicData uri="http://schemas.openxmlformats.org/presentationml/2006/ole">
            <p:oleObj spid="_x0000_s46083" name="Wykres" r:id="rId5" imgW="3295784" imgH="2600238" progId="MSGraph.Chart.8">
              <p:embed followColorScheme="full"/>
            </p:oleObj>
          </a:graphicData>
        </a:graphic>
      </p:graphicFrame>
      <p:sp>
        <p:nvSpPr>
          <p:cNvPr id="14" name="Rectangle 11"/>
          <p:cNvSpPr>
            <a:spLocks noChangeArrowheads="1"/>
          </p:cNvSpPr>
          <p:nvPr/>
        </p:nvSpPr>
        <p:spPr bwMode="auto">
          <a:xfrm>
            <a:off x="2014517" y="4072406"/>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4 osoby</a:t>
            </a:r>
            <a:endParaRPr lang="pl-PL" i="1" dirty="0"/>
          </a:p>
        </p:txBody>
      </p:sp>
      <p:sp>
        <p:nvSpPr>
          <p:cNvPr id="22" name="Rectangle 11"/>
          <p:cNvSpPr>
            <a:spLocks noChangeArrowheads="1"/>
          </p:cNvSpPr>
          <p:nvPr/>
        </p:nvSpPr>
        <p:spPr bwMode="auto">
          <a:xfrm>
            <a:off x="2014111" y="3510630"/>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2 osoby</a:t>
            </a:r>
            <a:endParaRPr lang="pl-PL" i="1" dirty="0"/>
          </a:p>
        </p:txBody>
      </p:sp>
      <p:sp>
        <p:nvSpPr>
          <p:cNvPr id="18" name="Rectangle 11"/>
          <p:cNvSpPr>
            <a:spLocks noChangeArrowheads="1"/>
          </p:cNvSpPr>
          <p:nvPr/>
        </p:nvSpPr>
        <p:spPr bwMode="auto">
          <a:xfrm>
            <a:off x="5953132" y="6530791"/>
            <a:ext cx="2857520" cy="307777"/>
          </a:xfrm>
          <a:prstGeom prst="rect">
            <a:avLst/>
          </a:prstGeom>
          <a:noFill/>
          <a:ln w="12700">
            <a:noFill/>
            <a:miter lim="800000"/>
            <a:headEnd/>
            <a:tailEnd/>
          </a:ln>
        </p:spPr>
        <p:txBody>
          <a:bodyPr wrap="square" lIns="36000" tIns="0" rIns="36000" bIns="0">
            <a:spAutoFit/>
          </a:bodyPr>
          <a:lstStyle/>
          <a:p>
            <a:pPr algn="r">
              <a:spcBef>
                <a:spcPct val="0"/>
              </a:spcBef>
            </a:pPr>
            <a:r>
              <a:rPr lang="pl-PL" sz="1000" i="1" dirty="0" smtClean="0">
                <a:solidFill>
                  <a:srgbClr val="808080"/>
                </a:solidFill>
              </a:rPr>
              <a:t>Dla wykresów o podstawach poniżej n=20 dane przedstawione są za pomocą liczebności</a:t>
            </a:r>
            <a:endParaRPr lang="pl-PL" sz="1000" i="1" dirty="0">
              <a:solidFill>
                <a:srgbClr val="808080"/>
              </a:solidFill>
            </a:endParaRPr>
          </a:p>
        </p:txBody>
      </p:sp>
      <p:sp>
        <p:nvSpPr>
          <p:cNvPr id="25" name="Rectangle 11"/>
          <p:cNvSpPr>
            <a:spLocks noChangeArrowheads="1"/>
          </p:cNvSpPr>
          <p:nvPr/>
        </p:nvSpPr>
        <p:spPr bwMode="auto">
          <a:xfrm>
            <a:off x="6165860" y="2692286"/>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4 osoby</a:t>
            </a:r>
            <a:endParaRPr lang="pl-PL" i="1" dirty="0"/>
          </a:p>
        </p:txBody>
      </p:sp>
      <p:sp>
        <p:nvSpPr>
          <p:cNvPr id="26" name="Rectangle 11"/>
          <p:cNvSpPr>
            <a:spLocks noChangeArrowheads="1"/>
          </p:cNvSpPr>
          <p:nvPr/>
        </p:nvSpPr>
        <p:spPr bwMode="auto">
          <a:xfrm>
            <a:off x="6165860" y="3796382"/>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
        <p:nvSpPr>
          <p:cNvPr id="23" name="Rectangle 11"/>
          <p:cNvSpPr>
            <a:spLocks noChangeArrowheads="1"/>
          </p:cNvSpPr>
          <p:nvPr/>
        </p:nvSpPr>
        <p:spPr bwMode="auto">
          <a:xfrm>
            <a:off x="2014314" y="3010100"/>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4 osoby</a:t>
            </a:r>
            <a:endParaRPr lang="pl-PL" i="1" dirty="0"/>
          </a:p>
        </p:txBody>
      </p:sp>
      <p:sp>
        <p:nvSpPr>
          <p:cNvPr id="28" name="Rectangle 11"/>
          <p:cNvSpPr>
            <a:spLocks noChangeArrowheads="1"/>
          </p:cNvSpPr>
          <p:nvPr/>
        </p:nvSpPr>
        <p:spPr bwMode="auto">
          <a:xfrm>
            <a:off x="2014314" y="2224282"/>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4 osoby</a:t>
            </a:r>
            <a:endParaRPr lang="pl-PL" i="1" dirty="0"/>
          </a:p>
        </p:txBody>
      </p:sp>
      <p:sp>
        <p:nvSpPr>
          <p:cNvPr id="29" name="Rectangle 11"/>
          <p:cNvSpPr>
            <a:spLocks noChangeArrowheads="1"/>
          </p:cNvSpPr>
          <p:nvPr/>
        </p:nvSpPr>
        <p:spPr bwMode="auto">
          <a:xfrm>
            <a:off x="6167446" y="4182756"/>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3"/>
          <p:cNvSpPr>
            <a:spLocks noGrp="1" noChangeArrowheads="1"/>
          </p:cNvSpPr>
          <p:nvPr>
            <p:ph type="sldNum" sz="quarter" idx="10"/>
          </p:nvPr>
        </p:nvSpPr>
        <p:spPr>
          <a:ln/>
        </p:spPr>
        <p:txBody>
          <a:bodyPr/>
          <a:lstStyle/>
          <a:p>
            <a:fld id="{C91818C7-1546-4298-AE6A-52F10C0B90C0}" type="slidenum">
              <a:rPr lang="pl-PL"/>
              <a:pPr/>
              <a:t>62</a:t>
            </a:fld>
            <a:endParaRPr lang="pl-PL"/>
          </a:p>
        </p:txBody>
      </p:sp>
      <p:sp>
        <p:nvSpPr>
          <p:cNvPr id="47107" name="Rectangle 4"/>
          <p:cNvSpPr>
            <a:spLocks noChangeArrowheads="1"/>
          </p:cNvSpPr>
          <p:nvPr/>
        </p:nvSpPr>
        <p:spPr bwMode="auto">
          <a:xfrm>
            <a:off x="1208088" y="5676900"/>
            <a:ext cx="8524875" cy="514738"/>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a:solidFill>
                  <a:srgbClr val="C00000"/>
                </a:solidFill>
              </a:rPr>
              <a:t>Najczęściej podawanym powodem dlaczego uczestnictwo w kursie nie pomogło w znalezieniu pracy </a:t>
            </a:r>
            <a:r>
              <a:rPr lang="pl-PL" b="1" dirty="0" smtClean="0">
                <a:solidFill>
                  <a:srgbClr val="C00000"/>
                </a:solidFill>
              </a:rPr>
              <a:t>był brak ofert pracy (7 osób).</a:t>
            </a:r>
            <a:endParaRPr lang="pl-PL" b="1" dirty="0">
              <a:solidFill>
                <a:srgbClr val="C00000"/>
              </a:solidFill>
            </a:endParaRPr>
          </a:p>
        </p:txBody>
      </p:sp>
      <p:sp>
        <p:nvSpPr>
          <p:cNvPr id="47108" name="Rectangle 11"/>
          <p:cNvSpPr>
            <a:spLocks noChangeArrowheads="1"/>
          </p:cNvSpPr>
          <p:nvPr/>
        </p:nvSpPr>
        <p:spPr bwMode="auto">
          <a:xfrm>
            <a:off x="1666875" y="6316663"/>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P46. Dlaczego uczestnictwo w kursach nie pomogło</a:t>
            </a:r>
            <a:r>
              <a:rPr lang="pl-PL" i="1" dirty="0" smtClean="0">
                <a:solidFill>
                  <a:srgbClr val="808080"/>
                </a:solidFill>
              </a:rPr>
              <a:t>/ nie pomoże </a:t>
            </a:r>
            <a:r>
              <a:rPr lang="pl-PL" i="1" dirty="0">
                <a:solidFill>
                  <a:srgbClr val="808080"/>
                </a:solidFill>
              </a:rPr>
              <a:t>w znalezieniu pracy?</a:t>
            </a:r>
          </a:p>
        </p:txBody>
      </p:sp>
      <p:graphicFrame>
        <p:nvGraphicFramePr>
          <p:cNvPr id="47106" name="Object 3"/>
          <p:cNvGraphicFramePr>
            <a:graphicFrameLocks/>
          </p:cNvGraphicFramePr>
          <p:nvPr/>
        </p:nvGraphicFramePr>
        <p:xfrm>
          <a:off x="1152525" y="1600200"/>
          <a:ext cx="7667625" cy="3838575"/>
        </p:xfrm>
        <a:graphic>
          <a:graphicData uri="http://schemas.openxmlformats.org/presentationml/2006/ole">
            <p:oleObj spid="_x0000_s47106" name="Wykres" r:id="rId4" imgW="7305518" imgH="3657600" progId="MSGraph.Chart.8">
              <p:embed followColorScheme="full"/>
            </p:oleObj>
          </a:graphicData>
        </a:graphic>
      </p:graphicFrame>
      <p:sp>
        <p:nvSpPr>
          <p:cNvPr id="47109" name="Rectangle 6"/>
          <p:cNvSpPr>
            <a:spLocks noChangeArrowheads="1"/>
          </p:cNvSpPr>
          <p:nvPr/>
        </p:nvSpPr>
        <p:spPr bwMode="auto">
          <a:xfrm>
            <a:off x="1023938" y="754063"/>
            <a:ext cx="8882062" cy="461962"/>
          </a:xfrm>
          <a:prstGeom prst="rect">
            <a:avLst/>
          </a:prstGeom>
          <a:noFill/>
          <a:ln w="12700">
            <a:noFill/>
            <a:miter lim="800000"/>
            <a:headEnd/>
            <a:tailEnd/>
          </a:ln>
        </p:spPr>
        <p:txBody>
          <a:bodyPr lIns="36000" tIns="0" rIns="36000" bIns="0">
            <a:spAutoFit/>
          </a:bodyPr>
          <a:lstStyle/>
          <a:p>
            <a:pPr marL="0" lvl="1" algn="l">
              <a:spcBef>
                <a:spcPct val="0"/>
              </a:spcBef>
            </a:pPr>
            <a:r>
              <a:rPr lang="pl-PL" sz="1500" b="1" dirty="0">
                <a:solidFill>
                  <a:srgbClr val="AF000A"/>
                </a:solidFill>
              </a:rPr>
              <a:t>Rodzaj odbytych kursów oraz ocena przydatności zawodowej kursów organizowanych przez </a:t>
            </a:r>
            <a:r>
              <a:rPr lang="pl-PL" sz="1500" b="1" dirty="0" smtClean="0">
                <a:solidFill>
                  <a:srgbClr val="AF000A"/>
                </a:solidFill>
              </a:rPr>
              <a:t>Urząd </a:t>
            </a:r>
            <a:r>
              <a:rPr lang="pl-PL" sz="1500" b="1" dirty="0">
                <a:solidFill>
                  <a:srgbClr val="AF000A"/>
                </a:solidFill>
              </a:rPr>
              <a:t>P</a:t>
            </a:r>
            <a:r>
              <a:rPr lang="pl-PL" sz="1500" b="1" dirty="0" smtClean="0">
                <a:solidFill>
                  <a:srgbClr val="AF000A"/>
                </a:solidFill>
              </a:rPr>
              <a:t>racy </a:t>
            </a:r>
            <a:r>
              <a:rPr lang="pl-PL" sz="1500" b="1" dirty="0" err="1">
                <a:solidFill>
                  <a:srgbClr val="AF000A"/>
                </a:solidFill>
              </a:rPr>
              <a:t>cd</a:t>
            </a:r>
            <a:endParaRPr lang="pl-PL" sz="1500" b="1" dirty="0">
              <a:solidFill>
                <a:srgbClr val="AF000A"/>
              </a:solidFill>
            </a:endParaRPr>
          </a:p>
        </p:txBody>
      </p:sp>
      <p:sp>
        <p:nvSpPr>
          <p:cNvPr id="47110" name="Rectangle 11"/>
          <p:cNvSpPr>
            <a:spLocks noChangeArrowheads="1"/>
          </p:cNvSpPr>
          <p:nvPr/>
        </p:nvSpPr>
        <p:spPr bwMode="auto">
          <a:xfrm>
            <a:off x="5024438" y="4987925"/>
            <a:ext cx="4602162" cy="369888"/>
          </a:xfrm>
          <a:prstGeom prst="rect">
            <a:avLst/>
          </a:prstGeom>
          <a:noFill/>
          <a:ln w="12700">
            <a:noFill/>
            <a:miter lim="800000"/>
            <a:headEnd/>
            <a:tailEnd/>
          </a:ln>
        </p:spPr>
        <p:txBody>
          <a:bodyPr wrap="square" lIns="36000" tIns="0" rIns="36000" bIns="0">
            <a:spAutoFit/>
          </a:bodyPr>
          <a:lstStyle/>
          <a:p>
            <a:pPr algn="l">
              <a:spcBef>
                <a:spcPct val="0"/>
              </a:spcBef>
            </a:pPr>
            <a:r>
              <a:rPr lang="pl-PL" i="1" dirty="0">
                <a:solidFill>
                  <a:srgbClr val="808080"/>
                </a:solidFill>
              </a:rPr>
              <a:t>Podstawa: Tylko osoby twierdzące, że udział w kursach nie pomógł \ nie pomoże w znalezieniu pracy, </a:t>
            </a:r>
            <a:r>
              <a:rPr lang="pl-PL" b="1" i="1" dirty="0" smtClean="0">
                <a:solidFill>
                  <a:srgbClr val="FF0000"/>
                </a:solidFill>
              </a:rPr>
              <a:t>N=13</a:t>
            </a:r>
            <a:endParaRPr lang="pl-PL" b="1" i="1" dirty="0">
              <a:solidFill>
                <a:srgbClr val="FF0000"/>
              </a:solidFill>
            </a:endParaRPr>
          </a:p>
        </p:txBody>
      </p:sp>
      <p:sp>
        <p:nvSpPr>
          <p:cNvPr id="89095" name="Rectangle 6"/>
          <p:cNvSpPr>
            <a:spLocks noChangeArrowheads="1"/>
          </p:cNvSpPr>
          <p:nvPr/>
        </p:nvSpPr>
        <p:spPr bwMode="auto">
          <a:xfrm>
            <a:off x="1023938" y="1285875"/>
            <a:ext cx="6858000" cy="200025"/>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Dlaczego uczestnictwo w kursach nie pomogło/nie pomoże w znalezieniu pracy?</a:t>
            </a:r>
            <a:endParaRPr lang="pl-PL" sz="1250" dirty="0">
              <a:solidFill>
                <a:srgbClr val="AF000A"/>
              </a:solidFill>
            </a:endParaRPr>
          </a:p>
        </p:txBody>
      </p:sp>
      <p:sp>
        <p:nvSpPr>
          <p:cNvPr id="21" name="Rectangle 11"/>
          <p:cNvSpPr>
            <a:spLocks noChangeArrowheads="1"/>
          </p:cNvSpPr>
          <p:nvPr/>
        </p:nvSpPr>
        <p:spPr bwMode="auto">
          <a:xfrm>
            <a:off x="6157718" y="1899618"/>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7 osób</a:t>
            </a:r>
            <a:endParaRPr lang="pl-PL" i="1" dirty="0"/>
          </a:p>
        </p:txBody>
      </p:sp>
      <p:sp>
        <p:nvSpPr>
          <p:cNvPr id="14" name="Rectangle 11"/>
          <p:cNvSpPr>
            <a:spLocks noChangeArrowheads="1"/>
          </p:cNvSpPr>
          <p:nvPr/>
        </p:nvSpPr>
        <p:spPr bwMode="auto">
          <a:xfrm>
            <a:off x="5953132" y="6530791"/>
            <a:ext cx="2857520" cy="307777"/>
          </a:xfrm>
          <a:prstGeom prst="rect">
            <a:avLst/>
          </a:prstGeom>
          <a:noFill/>
          <a:ln w="12700">
            <a:noFill/>
            <a:miter lim="800000"/>
            <a:headEnd/>
            <a:tailEnd/>
          </a:ln>
        </p:spPr>
        <p:txBody>
          <a:bodyPr wrap="square" lIns="36000" tIns="0" rIns="36000" bIns="0">
            <a:spAutoFit/>
          </a:bodyPr>
          <a:lstStyle/>
          <a:p>
            <a:pPr algn="r">
              <a:spcBef>
                <a:spcPct val="0"/>
              </a:spcBef>
            </a:pPr>
            <a:r>
              <a:rPr lang="pl-PL" sz="1000" i="1" dirty="0" smtClean="0">
                <a:solidFill>
                  <a:srgbClr val="808080"/>
                </a:solidFill>
              </a:rPr>
              <a:t>Dla wykresów o podstawach poniżej n=20 dane przedstawione są za pomocą liczebności</a:t>
            </a:r>
            <a:endParaRPr lang="pl-PL" sz="1000" i="1" dirty="0">
              <a:solidFill>
                <a:srgbClr val="808080"/>
              </a:solidFill>
            </a:endParaRPr>
          </a:p>
        </p:txBody>
      </p:sp>
      <p:sp>
        <p:nvSpPr>
          <p:cNvPr id="15" name="Rectangle 11"/>
          <p:cNvSpPr>
            <a:spLocks noChangeArrowheads="1"/>
          </p:cNvSpPr>
          <p:nvPr/>
        </p:nvSpPr>
        <p:spPr bwMode="auto">
          <a:xfrm>
            <a:off x="3533968" y="3386746"/>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
        <p:nvSpPr>
          <p:cNvPr id="12" name="Rectangle 11"/>
          <p:cNvSpPr>
            <a:spLocks noChangeArrowheads="1"/>
          </p:cNvSpPr>
          <p:nvPr/>
        </p:nvSpPr>
        <p:spPr bwMode="auto">
          <a:xfrm>
            <a:off x="5248480" y="2663102"/>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5 osób</a:t>
            </a:r>
            <a:endParaRPr lang="pl-PL" i="1" dirty="0"/>
          </a:p>
        </p:txBody>
      </p:sp>
      <p:sp>
        <p:nvSpPr>
          <p:cNvPr id="13" name="Rectangle 11"/>
          <p:cNvSpPr>
            <a:spLocks noChangeArrowheads="1"/>
          </p:cNvSpPr>
          <p:nvPr/>
        </p:nvSpPr>
        <p:spPr bwMode="auto">
          <a:xfrm>
            <a:off x="3533968" y="4140502"/>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
        <p:nvSpPr>
          <p:cNvPr id="16" name="Rectangle 11"/>
          <p:cNvSpPr>
            <a:spLocks noChangeArrowheads="1"/>
          </p:cNvSpPr>
          <p:nvPr/>
        </p:nvSpPr>
        <p:spPr bwMode="auto">
          <a:xfrm>
            <a:off x="3533968" y="4854882"/>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3"/>
          <p:cNvSpPr>
            <a:spLocks noGrp="1" noChangeArrowheads="1"/>
          </p:cNvSpPr>
          <p:nvPr>
            <p:ph type="sldNum" sz="quarter" idx="10"/>
          </p:nvPr>
        </p:nvSpPr>
        <p:spPr>
          <a:ln/>
        </p:spPr>
        <p:txBody>
          <a:bodyPr/>
          <a:lstStyle/>
          <a:p>
            <a:fld id="{40F919C3-7A1D-4DB0-8166-62C8F16C70C7}" type="slidenum">
              <a:rPr lang="pl-PL"/>
              <a:pPr/>
              <a:t>63</a:t>
            </a:fld>
            <a:endParaRPr lang="pl-PL"/>
          </a:p>
        </p:txBody>
      </p:sp>
      <p:sp>
        <p:nvSpPr>
          <p:cNvPr id="76802" name="Rectangle 3"/>
          <p:cNvSpPr>
            <a:spLocks noGrp="1" noChangeArrowheads="1"/>
          </p:cNvSpPr>
          <p:nvPr>
            <p:ph type="body" idx="4294967295"/>
          </p:nvPr>
        </p:nvSpPr>
        <p:spPr>
          <a:xfrm>
            <a:off x="1381125" y="3170238"/>
            <a:ext cx="7848600" cy="895350"/>
          </a:xfrm>
        </p:spPr>
        <p:txBody>
          <a:bodyPr>
            <a:spAutoFit/>
          </a:bodyPr>
          <a:lstStyle/>
          <a:p>
            <a:pPr algn="ctr">
              <a:buFontTx/>
              <a:buNone/>
            </a:pPr>
            <a:r>
              <a:rPr lang="pl-PL" sz="2400" b="1" i="1" smtClean="0">
                <a:latin typeface="Arial" pitchFamily="34" charset="0"/>
                <a:cs typeface="Arial" pitchFamily="34" charset="0"/>
              </a:rPr>
              <a:t>Problemy związane z adaptacją w regionie </a:t>
            </a:r>
          </a:p>
          <a:p>
            <a:pPr algn="ctr">
              <a:buFontTx/>
              <a:buNone/>
            </a:pPr>
            <a:r>
              <a:rPr lang="pl-PL" sz="2400" b="1" i="1" smtClean="0">
                <a:latin typeface="Arial" pitchFamily="34" charset="0"/>
                <a:cs typeface="Arial" pitchFamily="34" charset="0"/>
              </a:rPr>
              <a:t>po powrocie</a:t>
            </a:r>
          </a:p>
        </p:txBody>
      </p:sp>
    </p:spTree>
  </p:cSld>
  <p:clrMapOvr>
    <a:masterClrMapping/>
  </p:clrMapOvr>
  <p:transition>
    <p:randomBa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3"/>
          <p:cNvSpPr>
            <a:spLocks noGrp="1" noChangeArrowheads="1"/>
          </p:cNvSpPr>
          <p:nvPr>
            <p:ph type="sldNum" sz="quarter" idx="10"/>
          </p:nvPr>
        </p:nvSpPr>
        <p:spPr>
          <a:ln/>
        </p:spPr>
        <p:txBody>
          <a:bodyPr/>
          <a:lstStyle/>
          <a:p>
            <a:fld id="{745D2A59-52C2-4F11-8C74-10719FAE99AB}" type="slidenum">
              <a:rPr lang="pl-PL"/>
              <a:pPr/>
              <a:t>64</a:t>
            </a:fld>
            <a:endParaRPr lang="pl-PL"/>
          </a:p>
        </p:txBody>
      </p:sp>
      <p:sp>
        <p:nvSpPr>
          <p:cNvPr id="48132" name="Rectangle 4"/>
          <p:cNvSpPr>
            <a:spLocks noChangeArrowheads="1"/>
          </p:cNvSpPr>
          <p:nvPr/>
        </p:nvSpPr>
        <p:spPr bwMode="auto">
          <a:xfrm>
            <a:off x="1208088" y="5445125"/>
            <a:ext cx="8524875" cy="699404"/>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a:solidFill>
                  <a:srgbClr val="C00000"/>
                </a:solidFill>
              </a:rPr>
              <a:t>Do największych problemów wymienianych spontanicznie z jakimi spotykają się migranci po powrocie </a:t>
            </a:r>
            <a:r>
              <a:rPr lang="pl-PL" b="1" dirty="0" smtClean="0">
                <a:solidFill>
                  <a:srgbClr val="C00000"/>
                </a:solidFill>
              </a:rPr>
              <a:t>jest brak stałej pracy (35%), przyzwyczajenie się do innego rytmu życia, obowiązków domowych (21%) oraz niższe zarobki (17%).</a:t>
            </a:r>
            <a:endParaRPr lang="pl-PL" b="1" dirty="0">
              <a:solidFill>
                <a:srgbClr val="C00000"/>
              </a:solidFill>
            </a:endParaRPr>
          </a:p>
        </p:txBody>
      </p:sp>
      <p:sp>
        <p:nvSpPr>
          <p:cNvPr id="48133" name="Rectangle 11"/>
          <p:cNvSpPr>
            <a:spLocks noChangeArrowheads="1"/>
          </p:cNvSpPr>
          <p:nvPr/>
        </p:nvSpPr>
        <p:spPr bwMode="auto">
          <a:xfrm>
            <a:off x="1666875" y="6326188"/>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P65A. Co było najtrudniejsze po powrocie do domu (pierwsza wymieniona)?</a:t>
            </a:r>
          </a:p>
        </p:txBody>
      </p:sp>
      <p:sp>
        <p:nvSpPr>
          <p:cNvPr id="48134" name="Rectangle 6"/>
          <p:cNvSpPr>
            <a:spLocks noChangeArrowheads="1"/>
          </p:cNvSpPr>
          <p:nvPr/>
        </p:nvSpPr>
        <p:spPr bwMode="auto">
          <a:xfrm>
            <a:off x="1023938" y="754063"/>
            <a:ext cx="8882062" cy="230187"/>
          </a:xfrm>
          <a:prstGeom prst="rect">
            <a:avLst/>
          </a:prstGeom>
          <a:noFill/>
          <a:ln w="12700">
            <a:noFill/>
            <a:miter lim="800000"/>
            <a:headEnd/>
            <a:tailEnd/>
          </a:ln>
        </p:spPr>
        <p:txBody>
          <a:bodyPr lIns="36000" tIns="0" rIns="36000" bIns="0">
            <a:spAutoFit/>
          </a:bodyPr>
          <a:lstStyle/>
          <a:p>
            <a:pPr marL="0" lvl="1" algn="l">
              <a:spcBef>
                <a:spcPct val="0"/>
              </a:spcBef>
            </a:pPr>
            <a:r>
              <a:rPr lang="pl-PL" sz="1500" b="1">
                <a:solidFill>
                  <a:srgbClr val="AF000A"/>
                </a:solidFill>
              </a:rPr>
              <a:t>Problemy adaptacyjne po powrocie </a:t>
            </a:r>
          </a:p>
        </p:txBody>
      </p:sp>
      <p:graphicFrame>
        <p:nvGraphicFramePr>
          <p:cNvPr id="48131" name="Object 8"/>
          <p:cNvGraphicFramePr>
            <a:graphicFrameLocks/>
          </p:cNvGraphicFramePr>
          <p:nvPr/>
        </p:nvGraphicFramePr>
        <p:xfrm>
          <a:off x="1787525" y="1201738"/>
          <a:ext cx="7861300" cy="4106862"/>
        </p:xfrm>
        <a:graphic>
          <a:graphicData uri="http://schemas.openxmlformats.org/presentationml/2006/ole">
            <p:oleObj spid="_x0000_s48131" name="Wykres" r:id="rId4" imgW="7515292" imgH="3924198" progId="MSGraph.Chart.8">
              <p:embed followColorScheme="full"/>
            </p:oleObj>
          </a:graphicData>
        </a:graphic>
      </p:graphicFrame>
      <p:sp>
        <p:nvSpPr>
          <p:cNvPr id="48138" name="Rectangle 11"/>
          <p:cNvSpPr>
            <a:spLocks noChangeArrowheads="1"/>
          </p:cNvSpPr>
          <p:nvPr/>
        </p:nvSpPr>
        <p:spPr bwMode="auto">
          <a:xfrm>
            <a:off x="1647825" y="6502400"/>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P65B. Co było najtrudniejsze po powrocie do domu (wszystkie wymienione spontanicznie)?</a:t>
            </a:r>
          </a:p>
        </p:txBody>
      </p:sp>
      <p:sp>
        <p:nvSpPr>
          <p:cNvPr id="48139" name="Rectangle 11"/>
          <p:cNvSpPr>
            <a:spLocks noChangeArrowheads="1"/>
          </p:cNvSpPr>
          <p:nvPr/>
        </p:nvSpPr>
        <p:spPr bwMode="auto">
          <a:xfrm>
            <a:off x="5168900" y="5189538"/>
            <a:ext cx="2816225" cy="184150"/>
          </a:xfrm>
          <a:prstGeom prst="rect">
            <a:avLst/>
          </a:prstGeom>
          <a:noFill/>
          <a:ln w="12700">
            <a:noFill/>
            <a:miter lim="800000"/>
            <a:headEnd/>
            <a:tailEnd/>
          </a:ln>
        </p:spPr>
        <p:txBody>
          <a:bodyPr lIns="36000" tIns="0" rIns="36000" bIns="0">
            <a:spAutoFit/>
          </a:bodyPr>
          <a:lstStyle/>
          <a:p>
            <a:pPr algn="l">
              <a:spcBef>
                <a:spcPct val="0"/>
              </a:spcBef>
            </a:pPr>
            <a:r>
              <a:rPr lang="pl-PL" i="1" dirty="0" smtClean="0">
                <a:solidFill>
                  <a:srgbClr val="808080"/>
                </a:solidFill>
              </a:rPr>
              <a:t>Podstawa: cała próba, N=100</a:t>
            </a:r>
            <a:endParaRPr lang="pl-PL" i="1" dirty="0">
              <a:solidFill>
                <a:srgbClr val="808080"/>
              </a:solidFill>
            </a:endParaRPr>
          </a:p>
        </p:txBody>
      </p:sp>
      <p:sp>
        <p:nvSpPr>
          <p:cNvPr id="93190" name="Rectangle 6"/>
          <p:cNvSpPr>
            <a:spLocks noChangeArrowheads="1"/>
          </p:cNvSpPr>
          <p:nvPr/>
        </p:nvSpPr>
        <p:spPr bwMode="auto">
          <a:xfrm>
            <a:off x="1023938" y="1071563"/>
            <a:ext cx="7358062" cy="182562"/>
          </a:xfrm>
          <a:prstGeom prst="rect">
            <a:avLst/>
          </a:prstGeom>
          <a:noFill/>
          <a:ln w="12700">
            <a:noFill/>
            <a:miter lim="800000"/>
            <a:headEnd/>
            <a:tailEnd/>
          </a:ln>
        </p:spPr>
        <p:txBody>
          <a:bodyPr lIns="36000" tIns="0" rIns="36000" bIns="0">
            <a:spAutoFit/>
          </a:bodyPr>
          <a:lstStyle/>
          <a:p>
            <a:pPr algn="l">
              <a:spcBef>
                <a:spcPct val="0"/>
              </a:spcBef>
            </a:pPr>
            <a:r>
              <a:rPr lang="pl-PL" b="1">
                <a:solidFill>
                  <a:srgbClr val="AF000A"/>
                </a:solidFill>
              </a:rPr>
              <a:t>Wymienione spontanicznie</a:t>
            </a:r>
            <a:endParaRPr lang="pl-PL">
              <a:solidFill>
                <a:srgbClr val="AF000A"/>
              </a:solidFill>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3"/>
          <p:cNvSpPr>
            <a:spLocks noGrp="1" noChangeArrowheads="1"/>
          </p:cNvSpPr>
          <p:nvPr>
            <p:ph type="sldNum" sz="quarter" idx="10"/>
          </p:nvPr>
        </p:nvSpPr>
        <p:spPr>
          <a:ln/>
        </p:spPr>
        <p:txBody>
          <a:bodyPr/>
          <a:lstStyle/>
          <a:p>
            <a:fld id="{A2B71BC9-A1FA-4BA2-A4D9-BBCD12BEFA6F}" type="slidenum">
              <a:rPr lang="pl-PL"/>
              <a:pPr/>
              <a:t>65</a:t>
            </a:fld>
            <a:endParaRPr lang="pl-PL"/>
          </a:p>
        </p:txBody>
      </p:sp>
      <p:sp>
        <p:nvSpPr>
          <p:cNvPr id="49155" name="Rectangle 4"/>
          <p:cNvSpPr>
            <a:spLocks noChangeArrowheads="1"/>
          </p:cNvSpPr>
          <p:nvPr/>
        </p:nvSpPr>
        <p:spPr bwMode="auto">
          <a:xfrm>
            <a:off x="931863" y="5403850"/>
            <a:ext cx="8524875" cy="699404"/>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a:solidFill>
                  <a:srgbClr val="C00000"/>
                </a:solidFill>
              </a:rPr>
              <a:t>Dla </a:t>
            </a:r>
            <a:r>
              <a:rPr lang="pl-PL" b="1" dirty="0" smtClean="0">
                <a:solidFill>
                  <a:srgbClr val="C00000"/>
                </a:solidFill>
              </a:rPr>
              <a:t>56% </a:t>
            </a:r>
            <a:r>
              <a:rPr lang="pl-PL" b="1" dirty="0">
                <a:solidFill>
                  <a:srgbClr val="C00000"/>
                </a:solidFill>
              </a:rPr>
              <a:t>migrantów największym problemem napotykanym po powrocie </a:t>
            </a:r>
            <a:r>
              <a:rPr lang="pl-PL" b="1" dirty="0" smtClean="0">
                <a:solidFill>
                  <a:srgbClr val="C00000"/>
                </a:solidFill>
              </a:rPr>
              <a:t>jest brak stałej pracy oraz niższe zarobki (47%). Na trzecim miejscu pod względem ważności znajduje się przyzwyczajenie się do innego trybu życia, obowiązków domowych (29%).</a:t>
            </a:r>
            <a:endParaRPr lang="pl-PL" b="1" dirty="0">
              <a:solidFill>
                <a:srgbClr val="C00000"/>
              </a:solidFill>
            </a:endParaRPr>
          </a:p>
        </p:txBody>
      </p:sp>
      <p:sp>
        <p:nvSpPr>
          <p:cNvPr id="49156" name="Rectangle 11"/>
          <p:cNvSpPr>
            <a:spLocks noChangeArrowheads="1"/>
          </p:cNvSpPr>
          <p:nvPr/>
        </p:nvSpPr>
        <p:spPr bwMode="auto">
          <a:xfrm>
            <a:off x="1646238" y="6289675"/>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P66. Co jeszcze stanowiło problem po powrocie (wspomagane)?</a:t>
            </a:r>
          </a:p>
        </p:txBody>
      </p:sp>
      <p:graphicFrame>
        <p:nvGraphicFramePr>
          <p:cNvPr id="49154" name="Object 3"/>
          <p:cNvGraphicFramePr>
            <a:graphicFrameLocks/>
          </p:cNvGraphicFramePr>
          <p:nvPr/>
        </p:nvGraphicFramePr>
        <p:xfrm>
          <a:off x="1020763" y="1343025"/>
          <a:ext cx="6791325" cy="4103688"/>
        </p:xfrm>
        <a:graphic>
          <a:graphicData uri="http://schemas.openxmlformats.org/presentationml/2006/ole">
            <p:oleObj spid="_x0000_s49154" name="Wykres" r:id="rId4" imgW="6457816" imgH="3905414" progId="MSGraph.Chart.8">
              <p:embed followColorScheme="full"/>
            </p:oleObj>
          </a:graphicData>
        </a:graphic>
      </p:graphicFrame>
      <p:sp>
        <p:nvSpPr>
          <p:cNvPr id="49157" name="Rectangle 11"/>
          <p:cNvSpPr>
            <a:spLocks noChangeArrowheads="1"/>
          </p:cNvSpPr>
          <p:nvPr/>
        </p:nvSpPr>
        <p:spPr bwMode="auto">
          <a:xfrm>
            <a:off x="5422923" y="5114925"/>
            <a:ext cx="2816225" cy="184150"/>
          </a:xfrm>
          <a:prstGeom prst="rect">
            <a:avLst/>
          </a:prstGeom>
          <a:noFill/>
          <a:ln w="12700">
            <a:noFill/>
            <a:miter lim="800000"/>
            <a:headEnd/>
            <a:tailEnd/>
          </a:ln>
        </p:spPr>
        <p:txBody>
          <a:bodyPr lIns="36000" tIns="0" rIns="36000" bIns="0">
            <a:spAutoFit/>
          </a:bodyPr>
          <a:lstStyle/>
          <a:p>
            <a:pPr algn="l">
              <a:spcBef>
                <a:spcPct val="0"/>
              </a:spcBef>
            </a:pPr>
            <a:r>
              <a:rPr lang="pl-PL" i="1" dirty="0" smtClean="0">
                <a:solidFill>
                  <a:srgbClr val="808080"/>
                </a:solidFill>
              </a:rPr>
              <a:t>Podstawa: cała próba, N=100</a:t>
            </a:r>
            <a:endParaRPr lang="pl-PL" i="1" dirty="0">
              <a:solidFill>
                <a:srgbClr val="808080"/>
              </a:solidFill>
            </a:endParaRPr>
          </a:p>
        </p:txBody>
      </p:sp>
      <p:sp>
        <p:nvSpPr>
          <p:cNvPr id="93190" name="Rectangle 6"/>
          <p:cNvSpPr>
            <a:spLocks noChangeArrowheads="1"/>
          </p:cNvSpPr>
          <p:nvPr/>
        </p:nvSpPr>
        <p:spPr bwMode="auto">
          <a:xfrm>
            <a:off x="1023938" y="1071563"/>
            <a:ext cx="7358062" cy="182562"/>
          </a:xfrm>
          <a:prstGeom prst="rect">
            <a:avLst/>
          </a:prstGeom>
          <a:noFill/>
          <a:ln w="12700">
            <a:noFill/>
            <a:miter lim="800000"/>
            <a:headEnd/>
            <a:tailEnd/>
          </a:ln>
        </p:spPr>
        <p:txBody>
          <a:bodyPr lIns="36000" tIns="0" rIns="36000" bIns="0">
            <a:spAutoFit/>
          </a:bodyPr>
          <a:lstStyle/>
          <a:p>
            <a:pPr algn="l">
              <a:spcBef>
                <a:spcPct val="0"/>
              </a:spcBef>
            </a:pPr>
            <a:r>
              <a:rPr lang="pl-PL" b="1">
                <a:solidFill>
                  <a:srgbClr val="AF000A"/>
                </a:solidFill>
              </a:rPr>
              <a:t>Wszystkie wymienione </a:t>
            </a:r>
            <a:endParaRPr lang="pl-PL">
              <a:solidFill>
                <a:srgbClr val="AF000A"/>
              </a:solidFill>
            </a:endParaRPr>
          </a:p>
        </p:txBody>
      </p:sp>
      <p:sp>
        <p:nvSpPr>
          <p:cNvPr id="49159" name="Rectangle 6"/>
          <p:cNvSpPr>
            <a:spLocks noChangeArrowheads="1"/>
          </p:cNvSpPr>
          <p:nvPr/>
        </p:nvSpPr>
        <p:spPr bwMode="auto">
          <a:xfrm>
            <a:off x="1023938" y="754063"/>
            <a:ext cx="8882062" cy="230187"/>
          </a:xfrm>
          <a:prstGeom prst="rect">
            <a:avLst/>
          </a:prstGeom>
          <a:noFill/>
          <a:ln w="12700">
            <a:noFill/>
            <a:miter lim="800000"/>
            <a:headEnd/>
            <a:tailEnd/>
          </a:ln>
        </p:spPr>
        <p:txBody>
          <a:bodyPr lIns="36000" tIns="0" rIns="36000" bIns="0">
            <a:spAutoFit/>
          </a:bodyPr>
          <a:lstStyle/>
          <a:p>
            <a:pPr marL="0" lvl="1" algn="l">
              <a:spcBef>
                <a:spcPct val="0"/>
              </a:spcBef>
            </a:pPr>
            <a:r>
              <a:rPr lang="pl-PL" sz="1500" b="1">
                <a:solidFill>
                  <a:srgbClr val="AF000A"/>
                </a:solidFill>
              </a:rPr>
              <a:t>Problemy adaptacyjne po powrocie cd</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3"/>
          <p:cNvSpPr>
            <a:spLocks noGrp="1" noChangeArrowheads="1"/>
          </p:cNvSpPr>
          <p:nvPr>
            <p:ph type="sldNum" sz="quarter" idx="10"/>
          </p:nvPr>
        </p:nvSpPr>
        <p:spPr>
          <a:ln/>
        </p:spPr>
        <p:txBody>
          <a:bodyPr/>
          <a:lstStyle/>
          <a:p>
            <a:fld id="{4DC4DF02-A580-4869-A0BC-C73BE736B0BD}" type="slidenum">
              <a:rPr lang="pl-PL"/>
              <a:pPr/>
              <a:t>66</a:t>
            </a:fld>
            <a:endParaRPr lang="pl-PL"/>
          </a:p>
        </p:txBody>
      </p:sp>
      <p:sp>
        <p:nvSpPr>
          <p:cNvPr id="95236" name="Rectangle 6"/>
          <p:cNvSpPr>
            <a:spLocks noChangeArrowheads="1"/>
          </p:cNvSpPr>
          <p:nvPr/>
        </p:nvSpPr>
        <p:spPr bwMode="auto">
          <a:xfrm>
            <a:off x="1033463" y="1314450"/>
            <a:ext cx="3429000" cy="400050"/>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Relacje z najbliższymi w miejscu zamieszkania po powrocie</a:t>
            </a:r>
            <a:endParaRPr lang="pl-PL" sz="1250" dirty="0">
              <a:solidFill>
                <a:srgbClr val="AF000A"/>
              </a:solidFill>
            </a:endParaRPr>
          </a:p>
        </p:txBody>
      </p:sp>
      <p:sp>
        <p:nvSpPr>
          <p:cNvPr id="50181" name="Rectangle 4"/>
          <p:cNvSpPr>
            <a:spLocks noChangeArrowheads="1"/>
          </p:cNvSpPr>
          <p:nvPr/>
        </p:nvSpPr>
        <p:spPr bwMode="auto">
          <a:xfrm>
            <a:off x="931863" y="5357813"/>
            <a:ext cx="8524875" cy="652462"/>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sz="1100" b="1" dirty="0" smtClean="0">
                <a:solidFill>
                  <a:srgbClr val="C00000"/>
                </a:solidFill>
              </a:rPr>
              <a:t>85% </a:t>
            </a:r>
            <a:r>
              <a:rPr lang="pl-PL" sz="1100" b="1" dirty="0">
                <a:solidFill>
                  <a:srgbClr val="C00000"/>
                </a:solidFill>
              </a:rPr>
              <a:t>wszystkich migrantów deklaruje, że w relacjach z najbliższymi nic się nie zmieniło</a:t>
            </a:r>
            <a:r>
              <a:rPr lang="pl-PL" sz="1100" b="1" dirty="0" smtClean="0">
                <a:solidFill>
                  <a:srgbClr val="C00000"/>
                </a:solidFill>
              </a:rPr>
              <a:t>, 10% </a:t>
            </a:r>
            <a:r>
              <a:rPr lang="pl-PL" sz="1100" b="1" dirty="0">
                <a:solidFill>
                  <a:srgbClr val="C00000"/>
                </a:solidFill>
              </a:rPr>
              <a:t>mówi, że ma teraz </a:t>
            </a:r>
            <a:r>
              <a:rPr lang="pl-PL" sz="1100" b="1" dirty="0" smtClean="0">
                <a:solidFill>
                  <a:srgbClr val="C00000"/>
                </a:solidFill>
              </a:rPr>
              <a:t>więcej znajomych </a:t>
            </a:r>
            <a:r>
              <a:rPr lang="pl-PL" sz="1100" b="1" dirty="0">
                <a:solidFill>
                  <a:srgbClr val="C00000"/>
                </a:solidFill>
              </a:rPr>
              <a:t>niż przed wyjazdem. </a:t>
            </a:r>
            <a:r>
              <a:rPr lang="pl-PL" sz="1100" b="1" dirty="0" smtClean="0">
                <a:solidFill>
                  <a:srgbClr val="C00000"/>
                </a:solidFill>
              </a:rPr>
              <a:t>Większość respondentów (69%) w dalszym ciągu utrzymuje kontakt </a:t>
            </a:r>
            <a:r>
              <a:rPr lang="pl-PL" sz="1100" b="1" dirty="0">
                <a:solidFill>
                  <a:srgbClr val="C00000"/>
                </a:solidFill>
              </a:rPr>
              <a:t>ze znajomymi poznanymi na wyjeździe, którzy w dalszym ciągu tam są. </a:t>
            </a:r>
            <a:r>
              <a:rPr lang="pl-PL" sz="1100" b="1" dirty="0" smtClean="0">
                <a:solidFill>
                  <a:srgbClr val="C00000"/>
                </a:solidFill>
              </a:rPr>
              <a:t>29% </a:t>
            </a:r>
            <a:r>
              <a:rPr lang="pl-PL" sz="1100" b="1" dirty="0">
                <a:solidFill>
                  <a:srgbClr val="C00000"/>
                </a:solidFill>
              </a:rPr>
              <a:t>badanych </a:t>
            </a:r>
            <a:r>
              <a:rPr lang="pl-PL" sz="1100" b="1" dirty="0" smtClean="0">
                <a:solidFill>
                  <a:srgbClr val="C00000"/>
                </a:solidFill>
              </a:rPr>
              <a:t>nie posiada takich relacji.</a:t>
            </a:r>
            <a:endParaRPr lang="pl-PL" sz="1100" b="1" dirty="0">
              <a:solidFill>
                <a:srgbClr val="C00000"/>
              </a:solidFill>
            </a:endParaRPr>
          </a:p>
        </p:txBody>
      </p:sp>
      <p:graphicFrame>
        <p:nvGraphicFramePr>
          <p:cNvPr id="50178" name="Object 13"/>
          <p:cNvGraphicFramePr>
            <a:graphicFrameLocks/>
          </p:cNvGraphicFramePr>
          <p:nvPr/>
        </p:nvGraphicFramePr>
        <p:xfrm>
          <a:off x="795338" y="1814513"/>
          <a:ext cx="4657725" cy="3028950"/>
        </p:xfrm>
        <a:graphic>
          <a:graphicData uri="http://schemas.openxmlformats.org/presentationml/2006/ole">
            <p:oleObj spid="_x0000_s50178" name="Wykres" r:id="rId4" imgW="5648482" imgH="3657600" progId="MSGraph.Chart.8">
              <p:embed followColorScheme="full"/>
            </p:oleObj>
          </a:graphicData>
        </a:graphic>
      </p:graphicFrame>
      <p:sp>
        <p:nvSpPr>
          <p:cNvPr id="50182" name="Rectangle 11"/>
          <p:cNvSpPr>
            <a:spLocks noChangeArrowheads="1"/>
          </p:cNvSpPr>
          <p:nvPr/>
        </p:nvSpPr>
        <p:spPr bwMode="auto">
          <a:xfrm>
            <a:off x="1646238" y="6245225"/>
            <a:ext cx="7358062" cy="169863"/>
          </a:xfrm>
          <a:prstGeom prst="rect">
            <a:avLst/>
          </a:prstGeom>
          <a:noFill/>
          <a:ln w="12700">
            <a:noFill/>
            <a:miter lim="800000"/>
            <a:headEnd/>
            <a:tailEnd/>
          </a:ln>
        </p:spPr>
        <p:txBody>
          <a:bodyPr lIns="36000" tIns="0" rIns="36000" bIns="0">
            <a:spAutoFit/>
          </a:bodyPr>
          <a:lstStyle/>
          <a:p>
            <a:pPr algn="l">
              <a:spcBef>
                <a:spcPct val="0"/>
              </a:spcBef>
            </a:pPr>
            <a:r>
              <a:rPr lang="pl-PL" sz="1100" i="1">
                <a:solidFill>
                  <a:srgbClr val="808080"/>
                </a:solidFill>
              </a:rPr>
              <a:t>P63. Jak mógł(a)by określić swoje relacje z najbliższym otoczeniem tutaj w miejscu zamieszkania po powrocie?</a:t>
            </a:r>
          </a:p>
        </p:txBody>
      </p:sp>
      <p:sp>
        <p:nvSpPr>
          <p:cNvPr id="50183" name="Rectangle 11"/>
          <p:cNvSpPr>
            <a:spLocks noChangeArrowheads="1"/>
          </p:cNvSpPr>
          <p:nvPr/>
        </p:nvSpPr>
        <p:spPr bwMode="auto">
          <a:xfrm>
            <a:off x="1631950" y="6407150"/>
            <a:ext cx="7143750" cy="338138"/>
          </a:xfrm>
          <a:prstGeom prst="rect">
            <a:avLst/>
          </a:prstGeom>
          <a:noFill/>
          <a:ln w="12700">
            <a:noFill/>
            <a:miter lim="800000"/>
            <a:headEnd/>
            <a:tailEnd/>
          </a:ln>
        </p:spPr>
        <p:txBody>
          <a:bodyPr lIns="36000" tIns="0" rIns="36000" bIns="0">
            <a:spAutoFit/>
          </a:bodyPr>
          <a:lstStyle/>
          <a:p>
            <a:pPr algn="l">
              <a:spcBef>
                <a:spcPct val="0"/>
              </a:spcBef>
            </a:pPr>
            <a:r>
              <a:rPr lang="pl-PL" sz="1100" i="1" dirty="0">
                <a:solidFill>
                  <a:srgbClr val="808080"/>
                </a:solidFill>
              </a:rPr>
              <a:t>P64. Czy utrzymuje teraz kontakty ze znajomymi, których poznał(a) pracując poza miejscem zamieszkania, a   którzy w dalszym ciągu tam przebywają?</a:t>
            </a:r>
          </a:p>
        </p:txBody>
      </p:sp>
      <p:sp>
        <p:nvSpPr>
          <p:cNvPr id="50184" name="Rectangle 11"/>
          <p:cNvSpPr>
            <a:spLocks noChangeArrowheads="1"/>
          </p:cNvSpPr>
          <p:nvPr/>
        </p:nvSpPr>
        <p:spPr bwMode="auto">
          <a:xfrm>
            <a:off x="1166813" y="4851400"/>
            <a:ext cx="3500437" cy="169863"/>
          </a:xfrm>
          <a:prstGeom prst="rect">
            <a:avLst/>
          </a:prstGeom>
          <a:noFill/>
          <a:ln w="12700">
            <a:noFill/>
            <a:miter lim="800000"/>
            <a:headEnd/>
            <a:tailEnd/>
          </a:ln>
        </p:spPr>
        <p:txBody>
          <a:bodyPr lIns="36000" tIns="0" rIns="36000" bIns="0">
            <a:spAutoFit/>
          </a:bodyPr>
          <a:lstStyle/>
          <a:p>
            <a:pPr algn="l">
              <a:spcBef>
                <a:spcPct val="0"/>
              </a:spcBef>
            </a:pPr>
            <a:r>
              <a:rPr lang="pl-PL" sz="1100" i="1" dirty="0" smtClean="0">
                <a:solidFill>
                  <a:srgbClr val="808080"/>
                </a:solidFill>
              </a:rPr>
              <a:t>Podstawa: cała próba, N=100</a:t>
            </a:r>
            <a:endParaRPr lang="pl-PL" sz="1100" i="1" dirty="0">
              <a:solidFill>
                <a:srgbClr val="808080"/>
              </a:solidFill>
            </a:endParaRPr>
          </a:p>
        </p:txBody>
      </p:sp>
      <p:sp>
        <p:nvSpPr>
          <p:cNvPr id="50185" name="Rectangle 6"/>
          <p:cNvSpPr>
            <a:spLocks noChangeArrowheads="1"/>
          </p:cNvSpPr>
          <p:nvPr/>
        </p:nvSpPr>
        <p:spPr bwMode="auto">
          <a:xfrm>
            <a:off x="1023938" y="754063"/>
            <a:ext cx="8882062" cy="230187"/>
          </a:xfrm>
          <a:prstGeom prst="rect">
            <a:avLst/>
          </a:prstGeom>
          <a:noFill/>
          <a:ln w="12700">
            <a:noFill/>
            <a:miter lim="800000"/>
            <a:headEnd/>
            <a:tailEnd/>
          </a:ln>
        </p:spPr>
        <p:txBody>
          <a:bodyPr lIns="36000" tIns="0" rIns="36000" bIns="0">
            <a:spAutoFit/>
          </a:bodyPr>
          <a:lstStyle/>
          <a:p>
            <a:pPr marL="0" lvl="1" algn="l">
              <a:spcBef>
                <a:spcPct val="0"/>
              </a:spcBef>
            </a:pPr>
            <a:r>
              <a:rPr lang="pl-PL" sz="1500" b="1" dirty="0">
                <a:solidFill>
                  <a:srgbClr val="AF000A"/>
                </a:solidFill>
              </a:rPr>
              <a:t>Relacje z najbliższymi po powrocie</a:t>
            </a:r>
          </a:p>
        </p:txBody>
      </p:sp>
      <p:graphicFrame>
        <p:nvGraphicFramePr>
          <p:cNvPr id="50179" name="Object 3"/>
          <p:cNvGraphicFramePr>
            <a:graphicFrameLocks/>
          </p:cNvGraphicFramePr>
          <p:nvPr/>
        </p:nvGraphicFramePr>
        <p:xfrm>
          <a:off x="5153025" y="1824038"/>
          <a:ext cx="4657725" cy="3028950"/>
        </p:xfrm>
        <a:graphic>
          <a:graphicData uri="http://schemas.openxmlformats.org/presentationml/2006/ole">
            <p:oleObj spid="_x0000_s50179" name="Wykres" r:id="rId5" imgW="5648482" imgH="3657600" progId="MSGraph.Chart.8">
              <p:embed followColorScheme="full"/>
            </p:oleObj>
          </a:graphicData>
        </a:graphic>
      </p:graphicFrame>
      <p:sp>
        <p:nvSpPr>
          <p:cNvPr id="95242" name="Rectangle 6"/>
          <p:cNvSpPr>
            <a:spLocks noChangeArrowheads="1"/>
          </p:cNvSpPr>
          <p:nvPr/>
        </p:nvSpPr>
        <p:spPr bwMode="auto">
          <a:xfrm>
            <a:off x="5391150" y="1285875"/>
            <a:ext cx="4205288" cy="600075"/>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Czy utrzymuje kontakt ze znajomymi poznanymi na wyjeździe, którzy w dalszym ciągu tam przebywają?</a:t>
            </a:r>
            <a:endParaRPr lang="pl-PL" sz="1250" dirty="0">
              <a:solidFill>
                <a:srgbClr val="AF000A"/>
              </a:solidFill>
            </a:endParaRPr>
          </a:p>
        </p:txBody>
      </p:sp>
      <p:sp>
        <p:nvSpPr>
          <p:cNvPr id="50187" name="Rectangle 11"/>
          <p:cNvSpPr>
            <a:spLocks noChangeArrowheads="1"/>
          </p:cNvSpPr>
          <p:nvPr/>
        </p:nvSpPr>
        <p:spPr bwMode="auto">
          <a:xfrm>
            <a:off x="5624513" y="4857750"/>
            <a:ext cx="3500437" cy="169863"/>
          </a:xfrm>
          <a:prstGeom prst="rect">
            <a:avLst/>
          </a:prstGeom>
          <a:noFill/>
          <a:ln w="12700">
            <a:noFill/>
            <a:miter lim="800000"/>
            <a:headEnd/>
            <a:tailEnd/>
          </a:ln>
        </p:spPr>
        <p:txBody>
          <a:bodyPr lIns="36000" tIns="0" rIns="36000" bIns="0">
            <a:spAutoFit/>
          </a:bodyPr>
          <a:lstStyle/>
          <a:p>
            <a:pPr algn="l">
              <a:spcBef>
                <a:spcPct val="0"/>
              </a:spcBef>
            </a:pPr>
            <a:r>
              <a:rPr lang="pl-PL" sz="1100" i="1" dirty="0" smtClean="0">
                <a:solidFill>
                  <a:srgbClr val="808080"/>
                </a:solidFill>
              </a:rPr>
              <a:t>Podstawa: cała próba, N=100</a:t>
            </a:r>
            <a:endParaRPr lang="pl-PL" sz="1100" i="1" dirty="0">
              <a:solidFill>
                <a:srgbClr val="808080"/>
              </a:solidFill>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3"/>
          <p:cNvSpPr>
            <a:spLocks noGrp="1" noChangeArrowheads="1"/>
          </p:cNvSpPr>
          <p:nvPr>
            <p:ph type="sldNum" sz="quarter" idx="10"/>
          </p:nvPr>
        </p:nvSpPr>
        <p:spPr>
          <a:ln/>
        </p:spPr>
        <p:txBody>
          <a:bodyPr/>
          <a:lstStyle/>
          <a:p>
            <a:fld id="{902AEE72-59C6-4804-8F43-245B894FB302}" type="slidenum">
              <a:rPr lang="pl-PL"/>
              <a:pPr/>
              <a:t>67</a:t>
            </a:fld>
            <a:endParaRPr lang="pl-PL"/>
          </a:p>
        </p:txBody>
      </p:sp>
      <p:sp>
        <p:nvSpPr>
          <p:cNvPr id="51204" name="Rectangle 11"/>
          <p:cNvSpPr>
            <a:spLocks noChangeArrowheads="1"/>
          </p:cNvSpPr>
          <p:nvPr/>
        </p:nvSpPr>
        <p:spPr bwMode="auto">
          <a:xfrm>
            <a:off x="1666875" y="6243638"/>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P51A. Co stanowi największy problem w podjęciu pracy w Pana(i) miejscowości (pierwsza wymieniona)?</a:t>
            </a:r>
          </a:p>
        </p:txBody>
      </p:sp>
      <p:sp>
        <p:nvSpPr>
          <p:cNvPr id="51205" name="Rectangle 6"/>
          <p:cNvSpPr>
            <a:spLocks noChangeArrowheads="1"/>
          </p:cNvSpPr>
          <p:nvPr/>
        </p:nvSpPr>
        <p:spPr bwMode="auto">
          <a:xfrm>
            <a:off x="1023938" y="754063"/>
            <a:ext cx="8882062" cy="230187"/>
          </a:xfrm>
          <a:prstGeom prst="rect">
            <a:avLst/>
          </a:prstGeom>
          <a:noFill/>
          <a:ln w="12700">
            <a:noFill/>
            <a:miter lim="800000"/>
            <a:headEnd/>
            <a:tailEnd/>
          </a:ln>
        </p:spPr>
        <p:txBody>
          <a:bodyPr lIns="36000" tIns="0" rIns="36000" bIns="0">
            <a:spAutoFit/>
          </a:bodyPr>
          <a:lstStyle/>
          <a:p>
            <a:pPr marL="0" lvl="1" algn="l">
              <a:spcBef>
                <a:spcPct val="0"/>
              </a:spcBef>
            </a:pPr>
            <a:r>
              <a:rPr lang="pl-PL" sz="1500" b="1" dirty="0">
                <a:solidFill>
                  <a:srgbClr val="AF000A"/>
                </a:solidFill>
              </a:rPr>
              <a:t>Bariery wejścia na rynek pracy w regionie</a:t>
            </a:r>
          </a:p>
        </p:txBody>
      </p:sp>
      <p:sp>
        <p:nvSpPr>
          <p:cNvPr id="97287" name="Rectangle 6"/>
          <p:cNvSpPr>
            <a:spLocks noChangeArrowheads="1"/>
          </p:cNvSpPr>
          <p:nvPr/>
        </p:nvSpPr>
        <p:spPr bwMode="auto">
          <a:xfrm>
            <a:off x="1023938" y="1071563"/>
            <a:ext cx="4000500" cy="182562"/>
          </a:xfrm>
          <a:prstGeom prst="rect">
            <a:avLst/>
          </a:prstGeom>
          <a:noFill/>
          <a:ln w="12700">
            <a:noFill/>
            <a:miter lim="800000"/>
            <a:headEnd/>
            <a:tailEnd/>
          </a:ln>
        </p:spPr>
        <p:txBody>
          <a:bodyPr lIns="36000" tIns="0" rIns="36000" bIns="0">
            <a:spAutoFit/>
          </a:bodyPr>
          <a:lstStyle/>
          <a:p>
            <a:pPr algn="l">
              <a:spcBef>
                <a:spcPct val="0"/>
              </a:spcBef>
            </a:pPr>
            <a:r>
              <a:rPr lang="pl-PL" b="1" dirty="0">
                <a:solidFill>
                  <a:srgbClr val="AF000A"/>
                </a:solidFill>
              </a:rPr>
              <a:t>Wymienione spontanicznie</a:t>
            </a:r>
            <a:endParaRPr lang="pl-PL" dirty="0">
              <a:solidFill>
                <a:srgbClr val="AF000A"/>
              </a:solidFill>
            </a:endParaRPr>
          </a:p>
        </p:txBody>
      </p:sp>
      <p:graphicFrame>
        <p:nvGraphicFramePr>
          <p:cNvPr id="51203" name="Object 7"/>
          <p:cNvGraphicFramePr>
            <a:graphicFrameLocks/>
          </p:cNvGraphicFramePr>
          <p:nvPr/>
        </p:nvGraphicFramePr>
        <p:xfrm>
          <a:off x="2074863" y="1350963"/>
          <a:ext cx="5021262" cy="4694237"/>
        </p:xfrm>
        <a:graphic>
          <a:graphicData uri="http://schemas.openxmlformats.org/presentationml/2006/ole">
            <p:oleObj spid="_x0000_s51203" name="Wykres" r:id="rId4" imgW="4734082" imgH="4429218" progId="MSGraph.Chart.8">
              <p:embed followColorScheme="full"/>
            </p:oleObj>
          </a:graphicData>
        </a:graphic>
      </p:graphicFrame>
      <p:sp>
        <p:nvSpPr>
          <p:cNvPr id="51209" name="Rectangle 11"/>
          <p:cNvSpPr>
            <a:spLocks noChangeArrowheads="1"/>
          </p:cNvSpPr>
          <p:nvPr/>
        </p:nvSpPr>
        <p:spPr bwMode="auto">
          <a:xfrm>
            <a:off x="1647825" y="6419850"/>
            <a:ext cx="7143750" cy="369888"/>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P51B. Co stanowi największy problem w podjęciu pracy w </a:t>
            </a:r>
            <a:r>
              <a:rPr lang="pl-PL" i="1" dirty="0" smtClean="0">
                <a:solidFill>
                  <a:srgbClr val="808080"/>
                </a:solidFill>
              </a:rPr>
              <a:t>Pana(i</a:t>
            </a:r>
            <a:r>
              <a:rPr lang="pl-PL" i="1" dirty="0">
                <a:solidFill>
                  <a:srgbClr val="808080"/>
                </a:solidFill>
              </a:rPr>
              <a:t>) miejscowości (wszystkie wymienione   spontanicznie)?</a:t>
            </a:r>
          </a:p>
        </p:txBody>
      </p:sp>
      <p:sp>
        <p:nvSpPr>
          <p:cNvPr id="51210" name="Rectangle 11"/>
          <p:cNvSpPr>
            <a:spLocks noChangeArrowheads="1"/>
          </p:cNvSpPr>
          <p:nvPr/>
        </p:nvSpPr>
        <p:spPr bwMode="auto">
          <a:xfrm>
            <a:off x="4810124" y="5929330"/>
            <a:ext cx="2816225" cy="184150"/>
          </a:xfrm>
          <a:prstGeom prst="rect">
            <a:avLst/>
          </a:prstGeom>
          <a:noFill/>
          <a:ln w="12700">
            <a:noFill/>
            <a:miter lim="800000"/>
            <a:headEnd/>
            <a:tailEnd/>
          </a:ln>
        </p:spPr>
        <p:txBody>
          <a:bodyPr lIns="36000" tIns="0" rIns="36000" bIns="0">
            <a:spAutoFit/>
          </a:bodyPr>
          <a:lstStyle/>
          <a:p>
            <a:pPr algn="l">
              <a:spcBef>
                <a:spcPct val="0"/>
              </a:spcBef>
            </a:pPr>
            <a:r>
              <a:rPr lang="pl-PL" i="1" dirty="0" smtClean="0">
                <a:solidFill>
                  <a:srgbClr val="808080"/>
                </a:solidFill>
              </a:rPr>
              <a:t>Podstawa: cała próba, N=100</a:t>
            </a:r>
            <a:endParaRPr lang="pl-PL" i="1" dirty="0">
              <a:solidFill>
                <a:srgbClr val="808080"/>
              </a:solidFill>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3"/>
          <p:cNvSpPr>
            <a:spLocks noGrp="1" noChangeArrowheads="1"/>
          </p:cNvSpPr>
          <p:nvPr>
            <p:ph type="sldNum" sz="quarter" idx="10"/>
          </p:nvPr>
        </p:nvSpPr>
        <p:spPr>
          <a:ln/>
        </p:spPr>
        <p:txBody>
          <a:bodyPr/>
          <a:lstStyle/>
          <a:p>
            <a:fld id="{6CB711B6-270A-4B74-9533-32F708AE35E8}" type="slidenum">
              <a:rPr lang="pl-PL"/>
              <a:pPr/>
              <a:t>68</a:t>
            </a:fld>
            <a:endParaRPr lang="pl-PL"/>
          </a:p>
        </p:txBody>
      </p:sp>
      <p:sp>
        <p:nvSpPr>
          <p:cNvPr id="52227" name="Rectangle 4"/>
          <p:cNvSpPr>
            <a:spLocks noChangeArrowheads="1"/>
          </p:cNvSpPr>
          <p:nvPr/>
        </p:nvSpPr>
        <p:spPr bwMode="auto">
          <a:xfrm>
            <a:off x="1208088" y="5668963"/>
            <a:ext cx="8524875" cy="514738"/>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a:solidFill>
                  <a:srgbClr val="C00000"/>
                </a:solidFill>
              </a:rPr>
              <a:t>Największą barierą wejścia na rynek pracy w regionie </a:t>
            </a:r>
            <a:r>
              <a:rPr lang="pl-PL" b="1" dirty="0" smtClean="0">
                <a:solidFill>
                  <a:srgbClr val="C00000"/>
                </a:solidFill>
              </a:rPr>
              <a:t>są zbyt niskie wynagrodzenia (90%) oraz brak pracy ogółem. Trzecią pod względem ważności barierą jest praca tylko „po znajomości” (70%).</a:t>
            </a:r>
            <a:endParaRPr lang="pl-PL" b="1" dirty="0">
              <a:solidFill>
                <a:srgbClr val="C00000"/>
              </a:solidFill>
            </a:endParaRPr>
          </a:p>
        </p:txBody>
      </p:sp>
      <p:sp>
        <p:nvSpPr>
          <p:cNvPr id="52228" name="Rectangle 11"/>
          <p:cNvSpPr>
            <a:spLocks noChangeArrowheads="1"/>
          </p:cNvSpPr>
          <p:nvPr/>
        </p:nvSpPr>
        <p:spPr bwMode="auto">
          <a:xfrm>
            <a:off x="1666875" y="6300788"/>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P52. Co może być problemem w podjęciu pracy w Pana(i) regionie (wspomaganie)?</a:t>
            </a:r>
          </a:p>
        </p:txBody>
      </p:sp>
      <p:graphicFrame>
        <p:nvGraphicFramePr>
          <p:cNvPr id="52226" name="Object 3"/>
          <p:cNvGraphicFramePr>
            <a:graphicFrameLocks/>
          </p:cNvGraphicFramePr>
          <p:nvPr/>
        </p:nvGraphicFramePr>
        <p:xfrm>
          <a:off x="1019175" y="1343025"/>
          <a:ext cx="6781800" cy="4086225"/>
        </p:xfrm>
        <a:graphic>
          <a:graphicData uri="http://schemas.openxmlformats.org/presentationml/2006/ole">
            <p:oleObj spid="_x0000_s52226" name="Wykres" r:id="rId4" imgW="6457816" imgH="3905414" progId="MSGraph.Chart.8">
              <p:embed followColorScheme="full"/>
            </p:oleObj>
          </a:graphicData>
        </a:graphic>
      </p:graphicFrame>
      <p:sp>
        <p:nvSpPr>
          <p:cNvPr id="52229" name="Rectangle 6"/>
          <p:cNvSpPr>
            <a:spLocks noChangeArrowheads="1"/>
          </p:cNvSpPr>
          <p:nvPr/>
        </p:nvSpPr>
        <p:spPr bwMode="auto">
          <a:xfrm>
            <a:off x="1023938" y="754063"/>
            <a:ext cx="8882062" cy="230187"/>
          </a:xfrm>
          <a:prstGeom prst="rect">
            <a:avLst/>
          </a:prstGeom>
          <a:noFill/>
          <a:ln w="12700">
            <a:noFill/>
            <a:miter lim="800000"/>
            <a:headEnd/>
            <a:tailEnd/>
          </a:ln>
        </p:spPr>
        <p:txBody>
          <a:bodyPr lIns="36000" tIns="0" rIns="36000" bIns="0">
            <a:spAutoFit/>
          </a:bodyPr>
          <a:lstStyle/>
          <a:p>
            <a:pPr marL="0" lvl="1" algn="l">
              <a:spcBef>
                <a:spcPct val="0"/>
              </a:spcBef>
            </a:pPr>
            <a:r>
              <a:rPr lang="pl-PL" sz="1500" b="1">
                <a:solidFill>
                  <a:srgbClr val="AF000A"/>
                </a:solidFill>
              </a:rPr>
              <a:t>Bariery wejścia na rynek pracy w regionie cd</a:t>
            </a:r>
          </a:p>
        </p:txBody>
      </p:sp>
      <p:sp>
        <p:nvSpPr>
          <p:cNvPr id="52230" name="Rectangle 11"/>
          <p:cNvSpPr>
            <a:spLocks noChangeArrowheads="1"/>
          </p:cNvSpPr>
          <p:nvPr/>
        </p:nvSpPr>
        <p:spPr bwMode="auto">
          <a:xfrm>
            <a:off x="1166813" y="5459413"/>
            <a:ext cx="2816225" cy="184150"/>
          </a:xfrm>
          <a:prstGeom prst="rect">
            <a:avLst/>
          </a:prstGeom>
          <a:noFill/>
          <a:ln w="12700">
            <a:noFill/>
            <a:miter lim="800000"/>
            <a:headEnd/>
            <a:tailEnd/>
          </a:ln>
        </p:spPr>
        <p:txBody>
          <a:bodyPr lIns="36000" tIns="0" rIns="36000" bIns="0">
            <a:spAutoFit/>
          </a:bodyPr>
          <a:lstStyle/>
          <a:p>
            <a:pPr algn="l">
              <a:spcBef>
                <a:spcPct val="0"/>
              </a:spcBef>
            </a:pPr>
            <a:r>
              <a:rPr lang="pl-PL" i="1" dirty="0" smtClean="0">
                <a:solidFill>
                  <a:srgbClr val="808080"/>
                </a:solidFill>
              </a:rPr>
              <a:t>Podstawa: cała próba, N=100</a:t>
            </a:r>
            <a:endParaRPr lang="pl-PL" i="1" dirty="0">
              <a:solidFill>
                <a:srgbClr val="808080"/>
              </a:solidFill>
            </a:endParaRPr>
          </a:p>
        </p:txBody>
      </p:sp>
      <p:sp>
        <p:nvSpPr>
          <p:cNvPr id="99335" name="Rectangle 6"/>
          <p:cNvSpPr>
            <a:spLocks noChangeArrowheads="1"/>
          </p:cNvSpPr>
          <p:nvPr/>
        </p:nvSpPr>
        <p:spPr bwMode="auto">
          <a:xfrm>
            <a:off x="1023938" y="1071563"/>
            <a:ext cx="7358062" cy="182562"/>
          </a:xfrm>
          <a:prstGeom prst="rect">
            <a:avLst/>
          </a:prstGeom>
          <a:noFill/>
          <a:ln w="12700">
            <a:noFill/>
            <a:miter lim="800000"/>
            <a:headEnd/>
            <a:tailEnd/>
          </a:ln>
        </p:spPr>
        <p:txBody>
          <a:bodyPr lIns="36000" tIns="0" rIns="36000" bIns="0">
            <a:spAutoFit/>
          </a:bodyPr>
          <a:lstStyle/>
          <a:p>
            <a:pPr algn="l">
              <a:spcBef>
                <a:spcPct val="0"/>
              </a:spcBef>
            </a:pPr>
            <a:r>
              <a:rPr lang="pl-PL" b="1">
                <a:solidFill>
                  <a:srgbClr val="AF000A"/>
                </a:solidFill>
              </a:rPr>
              <a:t>Wszystkie wymienione</a:t>
            </a:r>
            <a:endParaRPr lang="pl-PL">
              <a:solidFill>
                <a:srgbClr val="AF000A"/>
              </a:solidFill>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3"/>
          <p:cNvSpPr>
            <a:spLocks noGrp="1" noChangeArrowheads="1"/>
          </p:cNvSpPr>
          <p:nvPr>
            <p:ph type="sldNum" sz="quarter" idx="10"/>
          </p:nvPr>
        </p:nvSpPr>
        <p:spPr>
          <a:ln/>
        </p:spPr>
        <p:txBody>
          <a:bodyPr/>
          <a:lstStyle/>
          <a:p>
            <a:fld id="{6DC68C88-742B-45BA-AB6D-5FE6B0B6A97C}" type="slidenum">
              <a:rPr lang="pl-PL"/>
              <a:pPr/>
              <a:t>69</a:t>
            </a:fld>
            <a:endParaRPr lang="pl-PL"/>
          </a:p>
        </p:txBody>
      </p:sp>
      <p:graphicFrame>
        <p:nvGraphicFramePr>
          <p:cNvPr id="53261" name="Object 7"/>
          <p:cNvGraphicFramePr>
            <a:graphicFrameLocks/>
          </p:cNvGraphicFramePr>
          <p:nvPr/>
        </p:nvGraphicFramePr>
        <p:xfrm>
          <a:off x="2073275" y="1290623"/>
          <a:ext cx="4895850" cy="4311650"/>
        </p:xfrm>
        <a:graphic>
          <a:graphicData uri="http://schemas.openxmlformats.org/presentationml/2006/ole">
            <p:oleObj spid="_x0000_s53261" name="Wykres" r:id="rId4" imgW="4619692" imgH="4114935" progId="MSGraph.Chart.8">
              <p:embed followColorScheme="full"/>
            </p:oleObj>
          </a:graphicData>
        </a:graphic>
      </p:graphicFrame>
      <p:sp>
        <p:nvSpPr>
          <p:cNvPr id="53252" name="Rectangle 4"/>
          <p:cNvSpPr>
            <a:spLocks noChangeArrowheads="1"/>
          </p:cNvSpPr>
          <p:nvPr/>
        </p:nvSpPr>
        <p:spPr bwMode="auto">
          <a:xfrm>
            <a:off x="1208088" y="5629294"/>
            <a:ext cx="8524875" cy="514350"/>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a:solidFill>
                  <a:srgbClr val="C00000"/>
                </a:solidFill>
              </a:rPr>
              <a:t>Czynnikiem najbardziej utrudniającym adaptację w regionie jest brak pracy w ogóle </a:t>
            </a:r>
            <a:r>
              <a:rPr lang="pl-PL" b="1" dirty="0" smtClean="0">
                <a:solidFill>
                  <a:srgbClr val="C00000"/>
                </a:solidFill>
              </a:rPr>
              <a:t>(79%) </a:t>
            </a:r>
            <a:r>
              <a:rPr lang="pl-PL" b="1" dirty="0">
                <a:solidFill>
                  <a:srgbClr val="C00000"/>
                </a:solidFill>
              </a:rPr>
              <a:t>oraz brak </a:t>
            </a:r>
            <a:r>
              <a:rPr lang="pl-PL" b="1" dirty="0" smtClean="0">
                <a:solidFill>
                  <a:srgbClr val="C00000"/>
                </a:solidFill>
              </a:rPr>
              <a:t>dobrych zarobków (61%).</a:t>
            </a:r>
            <a:endParaRPr lang="pl-PL" b="1" dirty="0">
              <a:solidFill>
                <a:srgbClr val="C00000"/>
              </a:solidFill>
            </a:endParaRPr>
          </a:p>
        </p:txBody>
      </p:sp>
      <p:sp>
        <p:nvSpPr>
          <p:cNvPr id="53253" name="Rectangle 11"/>
          <p:cNvSpPr>
            <a:spLocks noChangeArrowheads="1"/>
          </p:cNvSpPr>
          <p:nvPr/>
        </p:nvSpPr>
        <p:spPr bwMode="auto">
          <a:xfrm>
            <a:off x="1646238" y="6234113"/>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P67A. Czego najbardziej brakuje w regionie (pierwsza wymieniona)?</a:t>
            </a:r>
          </a:p>
        </p:txBody>
      </p:sp>
      <p:sp>
        <p:nvSpPr>
          <p:cNvPr id="53254" name="Rectangle 6"/>
          <p:cNvSpPr>
            <a:spLocks noChangeArrowheads="1"/>
          </p:cNvSpPr>
          <p:nvPr/>
        </p:nvSpPr>
        <p:spPr bwMode="auto">
          <a:xfrm>
            <a:off x="1023938" y="754063"/>
            <a:ext cx="8882062" cy="230187"/>
          </a:xfrm>
          <a:prstGeom prst="rect">
            <a:avLst/>
          </a:prstGeom>
          <a:noFill/>
          <a:ln w="12700">
            <a:noFill/>
            <a:miter lim="800000"/>
            <a:headEnd/>
            <a:tailEnd/>
          </a:ln>
        </p:spPr>
        <p:txBody>
          <a:bodyPr lIns="36000" tIns="0" rIns="36000" bIns="0">
            <a:spAutoFit/>
          </a:bodyPr>
          <a:lstStyle/>
          <a:p>
            <a:pPr marL="0" lvl="1" algn="l">
              <a:spcBef>
                <a:spcPct val="0"/>
              </a:spcBef>
            </a:pPr>
            <a:r>
              <a:rPr lang="pl-PL" sz="1500" b="1">
                <a:solidFill>
                  <a:srgbClr val="AF000A"/>
                </a:solidFill>
              </a:rPr>
              <a:t>Czynniki zewnętrzne utrudniające adaptację w regionie </a:t>
            </a:r>
          </a:p>
        </p:txBody>
      </p:sp>
      <p:sp>
        <p:nvSpPr>
          <p:cNvPr id="101384" name="Rectangle 6"/>
          <p:cNvSpPr>
            <a:spLocks noChangeArrowheads="1"/>
          </p:cNvSpPr>
          <p:nvPr/>
        </p:nvSpPr>
        <p:spPr bwMode="auto">
          <a:xfrm>
            <a:off x="1023938" y="1071563"/>
            <a:ext cx="4000500" cy="182562"/>
          </a:xfrm>
          <a:prstGeom prst="rect">
            <a:avLst/>
          </a:prstGeom>
          <a:noFill/>
          <a:ln w="12700">
            <a:noFill/>
            <a:miter lim="800000"/>
            <a:headEnd/>
            <a:tailEnd/>
          </a:ln>
        </p:spPr>
        <p:txBody>
          <a:bodyPr lIns="36000" tIns="0" rIns="36000" bIns="0">
            <a:spAutoFit/>
          </a:bodyPr>
          <a:lstStyle/>
          <a:p>
            <a:pPr algn="l">
              <a:spcBef>
                <a:spcPct val="0"/>
              </a:spcBef>
            </a:pPr>
            <a:r>
              <a:rPr lang="pl-PL" b="1" dirty="0">
                <a:solidFill>
                  <a:srgbClr val="AF000A"/>
                </a:solidFill>
              </a:rPr>
              <a:t>Wymienione spontanicznie </a:t>
            </a:r>
            <a:endParaRPr lang="pl-PL" dirty="0">
              <a:solidFill>
                <a:srgbClr val="AF000A"/>
              </a:solidFill>
            </a:endParaRPr>
          </a:p>
        </p:txBody>
      </p:sp>
      <p:sp>
        <p:nvSpPr>
          <p:cNvPr id="53258" name="Rectangle 11"/>
          <p:cNvSpPr>
            <a:spLocks noChangeArrowheads="1"/>
          </p:cNvSpPr>
          <p:nvPr/>
        </p:nvSpPr>
        <p:spPr bwMode="auto">
          <a:xfrm>
            <a:off x="1627188" y="6419850"/>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P67B. Czego najbardziej brakuje w regionie (wszystkie wymienione spontanicznie)?</a:t>
            </a:r>
          </a:p>
        </p:txBody>
      </p:sp>
      <p:sp>
        <p:nvSpPr>
          <p:cNvPr id="53259" name="Rectangle 11"/>
          <p:cNvSpPr>
            <a:spLocks noChangeArrowheads="1"/>
          </p:cNvSpPr>
          <p:nvPr/>
        </p:nvSpPr>
        <p:spPr bwMode="auto">
          <a:xfrm>
            <a:off x="6310313" y="5305425"/>
            <a:ext cx="2816225" cy="184150"/>
          </a:xfrm>
          <a:prstGeom prst="rect">
            <a:avLst/>
          </a:prstGeom>
          <a:noFill/>
          <a:ln w="12700">
            <a:noFill/>
            <a:miter lim="800000"/>
            <a:headEnd/>
            <a:tailEnd/>
          </a:ln>
        </p:spPr>
        <p:txBody>
          <a:bodyPr lIns="36000" tIns="0" rIns="36000" bIns="0">
            <a:spAutoFit/>
          </a:bodyPr>
          <a:lstStyle/>
          <a:p>
            <a:pPr algn="l">
              <a:spcBef>
                <a:spcPct val="0"/>
              </a:spcBef>
            </a:pPr>
            <a:r>
              <a:rPr lang="pl-PL" i="1" dirty="0" smtClean="0">
                <a:solidFill>
                  <a:srgbClr val="808080"/>
                </a:solidFill>
              </a:rPr>
              <a:t>Podstawa: cała próba, N=100</a:t>
            </a:r>
            <a:endParaRPr lang="pl-PL" i="1" dirty="0">
              <a:solidFill>
                <a:srgbClr val="808080"/>
              </a:solidFill>
            </a:endParaRPr>
          </a:p>
        </p:txBody>
      </p:sp>
      <p:sp>
        <p:nvSpPr>
          <p:cNvPr id="10" name="Rectangle 6"/>
          <p:cNvSpPr>
            <a:spLocks noChangeArrowheads="1"/>
          </p:cNvSpPr>
          <p:nvPr/>
        </p:nvSpPr>
        <p:spPr bwMode="auto">
          <a:xfrm>
            <a:off x="1038424" y="1266810"/>
            <a:ext cx="2985882" cy="184666"/>
          </a:xfrm>
          <a:prstGeom prst="rect">
            <a:avLst/>
          </a:prstGeom>
          <a:noFill/>
          <a:ln w="12700">
            <a:noFill/>
            <a:miter lim="800000"/>
            <a:headEnd/>
            <a:tailEnd/>
          </a:ln>
        </p:spPr>
        <p:txBody>
          <a:bodyPr wrap="square" lIns="36000" tIns="0" rIns="36000" bIns="0">
            <a:spAutoFit/>
          </a:bodyPr>
          <a:lstStyle/>
          <a:p>
            <a:pPr algn="l">
              <a:spcBef>
                <a:spcPct val="0"/>
              </a:spcBef>
            </a:pPr>
            <a:r>
              <a:rPr lang="pl-PL" b="1" dirty="0" smtClean="0">
                <a:solidFill>
                  <a:srgbClr val="AF000A"/>
                </a:solidFill>
              </a:rPr>
              <a:t>Czego brakuje w regionie:</a:t>
            </a:r>
            <a:endParaRPr lang="pl-PL" dirty="0">
              <a:solidFill>
                <a:srgbClr val="AF000A"/>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3"/>
          <p:cNvSpPr>
            <a:spLocks noGrp="1" noChangeArrowheads="1"/>
          </p:cNvSpPr>
          <p:nvPr>
            <p:ph type="sldNum" sz="quarter" idx="10"/>
          </p:nvPr>
        </p:nvSpPr>
        <p:spPr>
          <a:ln/>
        </p:spPr>
        <p:txBody>
          <a:bodyPr/>
          <a:lstStyle/>
          <a:p>
            <a:fld id="{1DFE898D-9E1B-4DDE-8B3D-F630DABE08B8}" type="slidenum">
              <a:rPr lang="pl-PL"/>
              <a:pPr/>
              <a:t>7</a:t>
            </a:fld>
            <a:endParaRPr lang="pl-PL"/>
          </a:p>
        </p:txBody>
      </p:sp>
      <p:graphicFrame>
        <p:nvGraphicFramePr>
          <p:cNvPr id="1026" name="Object 7"/>
          <p:cNvGraphicFramePr>
            <a:graphicFrameLocks/>
          </p:cNvGraphicFramePr>
          <p:nvPr/>
        </p:nvGraphicFramePr>
        <p:xfrm>
          <a:off x="4791075" y="1624013"/>
          <a:ext cx="4899025" cy="3548062"/>
        </p:xfrm>
        <a:graphic>
          <a:graphicData uri="http://schemas.openxmlformats.org/presentationml/2006/ole">
            <p:oleObj spid="_x0000_s1026" name="Wykres" r:id="rId4" imgW="4619692" imgH="3343317" progId="MSGraph.Chart.8">
              <p:embed followColorScheme="full"/>
            </p:oleObj>
          </a:graphicData>
        </a:graphic>
      </p:graphicFrame>
      <p:graphicFrame>
        <p:nvGraphicFramePr>
          <p:cNvPr id="1027" name="Object 8"/>
          <p:cNvGraphicFramePr>
            <a:graphicFrameLocks/>
          </p:cNvGraphicFramePr>
          <p:nvPr/>
        </p:nvGraphicFramePr>
        <p:xfrm>
          <a:off x="638175" y="1619250"/>
          <a:ext cx="4171950" cy="2533650"/>
        </p:xfrm>
        <a:graphic>
          <a:graphicData uri="http://schemas.openxmlformats.org/presentationml/2006/ole">
            <p:oleObj spid="_x0000_s1027" name="Wykres" r:id="rId5" imgW="5029200" imgH="3048181" progId="MSGraph.Chart.8">
              <p:embed followColorScheme="full"/>
            </p:oleObj>
          </a:graphicData>
        </a:graphic>
      </p:graphicFrame>
      <p:sp>
        <p:nvSpPr>
          <p:cNvPr id="1028" name="Rectangle 6"/>
          <p:cNvSpPr>
            <a:spLocks noChangeArrowheads="1"/>
          </p:cNvSpPr>
          <p:nvPr/>
        </p:nvSpPr>
        <p:spPr bwMode="auto">
          <a:xfrm>
            <a:off x="1341438" y="757238"/>
            <a:ext cx="4260850" cy="230187"/>
          </a:xfrm>
          <a:prstGeom prst="rect">
            <a:avLst/>
          </a:prstGeom>
          <a:noFill/>
          <a:ln w="12700">
            <a:noFill/>
            <a:miter lim="800000"/>
            <a:headEnd/>
            <a:tailEnd/>
          </a:ln>
        </p:spPr>
        <p:txBody>
          <a:bodyPr wrap="none" lIns="36000" tIns="0" rIns="36000" bIns="0">
            <a:spAutoFit/>
          </a:bodyPr>
          <a:lstStyle/>
          <a:p>
            <a:pPr algn="l">
              <a:spcBef>
                <a:spcPct val="0"/>
              </a:spcBef>
            </a:pPr>
            <a:r>
              <a:rPr lang="pl-PL" sz="1500" b="1" dirty="0">
                <a:solidFill>
                  <a:srgbClr val="AF000A"/>
                </a:solidFill>
              </a:rPr>
              <a:t>Charakterystyka demograficzna migrantów</a:t>
            </a:r>
          </a:p>
        </p:txBody>
      </p:sp>
      <p:sp>
        <p:nvSpPr>
          <p:cNvPr id="2053" name="Rectangle 6"/>
          <p:cNvSpPr>
            <a:spLocks noChangeArrowheads="1"/>
          </p:cNvSpPr>
          <p:nvPr/>
        </p:nvSpPr>
        <p:spPr bwMode="auto">
          <a:xfrm>
            <a:off x="5881688" y="1406525"/>
            <a:ext cx="1212850" cy="192088"/>
          </a:xfrm>
          <a:prstGeom prst="rect">
            <a:avLst/>
          </a:prstGeom>
          <a:noFill/>
          <a:ln w="12700">
            <a:noFill/>
            <a:miter lim="800000"/>
            <a:headEnd/>
            <a:tailEnd/>
          </a:ln>
        </p:spPr>
        <p:txBody>
          <a:bodyPr wrap="none" lIns="36000" tIns="0" rIns="36000" bIns="0">
            <a:spAutoFit/>
          </a:bodyPr>
          <a:lstStyle/>
          <a:p>
            <a:pPr algn="l">
              <a:spcBef>
                <a:spcPct val="0"/>
              </a:spcBef>
              <a:defRPr/>
            </a:pPr>
            <a:r>
              <a:rPr lang="pl-PL" sz="1250" b="1" dirty="0">
                <a:solidFill>
                  <a:srgbClr val="AF000A"/>
                </a:solidFill>
              </a:rPr>
              <a:t>wykształcenie</a:t>
            </a:r>
          </a:p>
        </p:txBody>
      </p:sp>
      <p:sp>
        <p:nvSpPr>
          <p:cNvPr id="1030" name="Rectangle 4"/>
          <p:cNvSpPr>
            <a:spLocks noChangeArrowheads="1"/>
          </p:cNvSpPr>
          <p:nvPr/>
        </p:nvSpPr>
        <p:spPr bwMode="auto">
          <a:xfrm>
            <a:off x="1208088" y="5500688"/>
            <a:ext cx="8524875" cy="514738"/>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smtClean="0">
                <a:solidFill>
                  <a:srgbClr val="C00000"/>
                </a:solidFill>
              </a:rPr>
              <a:t>Tyle samo mężczyzn i kobiet wyjeżdża na migrację. </a:t>
            </a:r>
            <a:r>
              <a:rPr lang="pl-PL" b="1" dirty="0">
                <a:solidFill>
                  <a:srgbClr val="C00000"/>
                </a:solidFill>
              </a:rPr>
              <a:t>Przeważają osoby z wykształceniem zasadniczym zawodowym </a:t>
            </a:r>
            <a:r>
              <a:rPr lang="pl-PL" b="1" dirty="0" smtClean="0">
                <a:solidFill>
                  <a:srgbClr val="C00000"/>
                </a:solidFill>
              </a:rPr>
              <a:t>(36% badanych) oraz ukończonym średnim zawodowym/technicznym (32% wskazań).</a:t>
            </a:r>
            <a:endParaRPr lang="pl-PL" b="1" dirty="0">
              <a:solidFill>
                <a:srgbClr val="C00000"/>
              </a:solidFill>
            </a:endParaRPr>
          </a:p>
        </p:txBody>
      </p:sp>
      <p:sp>
        <p:nvSpPr>
          <p:cNvPr id="2055" name="Rectangle 6"/>
          <p:cNvSpPr>
            <a:spLocks noChangeArrowheads="1"/>
          </p:cNvSpPr>
          <p:nvPr/>
        </p:nvSpPr>
        <p:spPr bwMode="auto">
          <a:xfrm>
            <a:off x="1349375" y="1408113"/>
            <a:ext cx="452438" cy="192087"/>
          </a:xfrm>
          <a:prstGeom prst="rect">
            <a:avLst/>
          </a:prstGeom>
          <a:noFill/>
          <a:ln w="12700">
            <a:noFill/>
            <a:miter lim="800000"/>
            <a:headEnd/>
            <a:tailEnd/>
          </a:ln>
        </p:spPr>
        <p:txBody>
          <a:bodyPr wrap="none" lIns="36000" tIns="0" rIns="36000" bIns="0">
            <a:spAutoFit/>
          </a:bodyPr>
          <a:lstStyle/>
          <a:p>
            <a:pPr algn="l">
              <a:spcBef>
                <a:spcPct val="0"/>
              </a:spcBef>
              <a:defRPr/>
            </a:pPr>
            <a:r>
              <a:rPr lang="pl-PL" sz="1250" b="1" dirty="0">
                <a:solidFill>
                  <a:srgbClr val="AF000A"/>
                </a:solidFill>
              </a:rPr>
              <a:t>płeć </a:t>
            </a:r>
          </a:p>
        </p:txBody>
      </p:sp>
      <p:sp>
        <p:nvSpPr>
          <p:cNvPr id="1032" name="Rectangle 11"/>
          <p:cNvSpPr>
            <a:spLocks noChangeArrowheads="1"/>
          </p:cNvSpPr>
          <p:nvPr/>
        </p:nvSpPr>
        <p:spPr bwMode="auto">
          <a:xfrm>
            <a:off x="1524000" y="4714875"/>
            <a:ext cx="2852738"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a:t>
            </a:r>
            <a:r>
              <a:rPr lang="pl-PL" i="1" dirty="0" smtClean="0">
                <a:solidFill>
                  <a:srgbClr val="808080"/>
                </a:solidFill>
              </a:rPr>
              <a:t>cała próba  N=100</a:t>
            </a:r>
            <a:endParaRPr lang="pl-PL" i="1" dirty="0">
              <a:solidFill>
                <a:srgbClr val="808080"/>
              </a:solidFill>
            </a:endParaRPr>
          </a:p>
        </p:txBody>
      </p:sp>
      <p:sp>
        <p:nvSpPr>
          <p:cNvPr id="1033" name="Rectangle 11"/>
          <p:cNvSpPr>
            <a:spLocks noChangeArrowheads="1"/>
          </p:cNvSpPr>
          <p:nvPr/>
        </p:nvSpPr>
        <p:spPr bwMode="auto">
          <a:xfrm>
            <a:off x="1666875" y="6286500"/>
            <a:ext cx="6715125"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 Z1. Płeć</a:t>
            </a:r>
          </a:p>
        </p:txBody>
      </p:sp>
      <p:sp>
        <p:nvSpPr>
          <p:cNvPr id="1034" name="Rectangle 11"/>
          <p:cNvSpPr>
            <a:spLocks noChangeArrowheads="1"/>
          </p:cNvSpPr>
          <p:nvPr/>
        </p:nvSpPr>
        <p:spPr bwMode="auto">
          <a:xfrm>
            <a:off x="1660525" y="6570663"/>
            <a:ext cx="1728788"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Z2. Wykształcenie</a:t>
            </a:r>
          </a:p>
        </p:txBody>
      </p:sp>
      <p:sp>
        <p:nvSpPr>
          <p:cNvPr id="1035" name="Rectangle 11"/>
          <p:cNvSpPr>
            <a:spLocks noChangeArrowheads="1"/>
          </p:cNvSpPr>
          <p:nvPr/>
        </p:nvSpPr>
        <p:spPr bwMode="auto">
          <a:xfrm>
            <a:off x="6029325" y="5245100"/>
            <a:ext cx="2852738"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a:t>
            </a:r>
            <a:r>
              <a:rPr lang="pl-PL" i="1" dirty="0" smtClean="0">
                <a:solidFill>
                  <a:srgbClr val="808080"/>
                </a:solidFill>
              </a:rPr>
              <a:t>cała próba  N=100</a:t>
            </a:r>
            <a:endParaRPr lang="pl-PL" i="1" dirty="0">
              <a:solidFill>
                <a:srgbClr val="808080"/>
              </a:solidFill>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3"/>
          <p:cNvSpPr>
            <a:spLocks noGrp="1" noChangeArrowheads="1"/>
          </p:cNvSpPr>
          <p:nvPr>
            <p:ph type="sldNum" sz="quarter" idx="10"/>
          </p:nvPr>
        </p:nvSpPr>
        <p:spPr>
          <a:ln/>
        </p:spPr>
        <p:txBody>
          <a:bodyPr/>
          <a:lstStyle/>
          <a:p>
            <a:fld id="{78644EDE-26F8-4DA6-BDEA-114879F26C99}" type="slidenum">
              <a:rPr lang="pl-PL"/>
              <a:pPr/>
              <a:t>70</a:t>
            </a:fld>
            <a:endParaRPr lang="pl-PL"/>
          </a:p>
        </p:txBody>
      </p:sp>
      <p:sp>
        <p:nvSpPr>
          <p:cNvPr id="54275" name="Rectangle 4"/>
          <p:cNvSpPr>
            <a:spLocks noChangeArrowheads="1"/>
          </p:cNvSpPr>
          <p:nvPr/>
        </p:nvSpPr>
        <p:spPr bwMode="auto">
          <a:xfrm>
            <a:off x="1208088" y="5534025"/>
            <a:ext cx="8524875" cy="483960"/>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sz="1100" b="1" dirty="0">
                <a:solidFill>
                  <a:srgbClr val="C00000"/>
                </a:solidFill>
              </a:rPr>
              <a:t>Najbardziej istotnym czynnikiem utrudniającym adaptację w regionie jest brak </a:t>
            </a:r>
            <a:r>
              <a:rPr lang="pl-PL" sz="1100" b="1" dirty="0" smtClean="0">
                <a:solidFill>
                  <a:srgbClr val="C00000"/>
                </a:solidFill>
              </a:rPr>
              <a:t>dobrych zarobków (96%) oraz pracy </a:t>
            </a:r>
            <a:r>
              <a:rPr lang="pl-PL" sz="1100" b="1" dirty="0">
                <a:solidFill>
                  <a:srgbClr val="C00000"/>
                </a:solidFill>
              </a:rPr>
              <a:t>w </a:t>
            </a:r>
            <a:r>
              <a:rPr lang="pl-PL" sz="1100" b="1" dirty="0" smtClean="0">
                <a:solidFill>
                  <a:srgbClr val="C00000"/>
                </a:solidFill>
              </a:rPr>
              <a:t>ogóle (84%). </a:t>
            </a:r>
            <a:r>
              <a:rPr lang="pl-PL" sz="1100" b="1" dirty="0">
                <a:solidFill>
                  <a:srgbClr val="C00000"/>
                </a:solidFill>
              </a:rPr>
              <a:t>Dla </a:t>
            </a:r>
            <a:r>
              <a:rPr lang="pl-PL" sz="1100" b="1" dirty="0" smtClean="0">
                <a:solidFill>
                  <a:srgbClr val="C00000"/>
                </a:solidFill>
              </a:rPr>
              <a:t>53% </a:t>
            </a:r>
            <a:r>
              <a:rPr lang="pl-PL" sz="1100" b="1" dirty="0">
                <a:solidFill>
                  <a:srgbClr val="C00000"/>
                </a:solidFill>
              </a:rPr>
              <a:t>osób problem stanowi </a:t>
            </a:r>
            <a:r>
              <a:rPr lang="pl-PL" sz="1100" b="1" dirty="0" smtClean="0">
                <a:solidFill>
                  <a:srgbClr val="C00000"/>
                </a:solidFill>
              </a:rPr>
              <a:t>brak ofert kulturalnych, kina oraz imprez.</a:t>
            </a:r>
            <a:endParaRPr lang="pl-PL" sz="1100" b="1" dirty="0">
              <a:solidFill>
                <a:srgbClr val="C00000"/>
              </a:solidFill>
            </a:endParaRPr>
          </a:p>
        </p:txBody>
      </p:sp>
      <p:sp>
        <p:nvSpPr>
          <p:cNvPr id="54276" name="Rectangle 11"/>
          <p:cNvSpPr>
            <a:spLocks noChangeArrowheads="1"/>
          </p:cNvSpPr>
          <p:nvPr/>
        </p:nvSpPr>
        <p:spPr bwMode="auto">
          <a:xfrm>
            <a:off x="1646238" y="6269038"/>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P68. Czego jeszcze brakuje w regionie gdzie mieszka (wspomagane)?</a:t>
            </a:r>
          </a:p>
        </p:txBody>
      </p:sp>
      <p:graphicFrame>
        <p:nvGraphicFramePr>
          <p:cNvPr id="54274" name="Object 3"/>
          <p:cNvGraphicFramePr>
            <a:graphicFrameLocks/>
          </p:cNvGraphicFramePr>
          <p:nvPr/>
        </p:nvGraphicFramePr>
        <p:xfrm>
          <a:off x="1019175" y="1343025"/>
          <a:ext cx="6781800" cy="4086225"/>
        </p:xfrm>
        <a:graphic>
          <a:graphicData uri="http://schemas.openxmlformats.org/presentationml/2006/ole">
            <p:oleObj spid="_x0000_s54274" name="Wykres" r:id="rId4" imgW="6457816" imgH="3905414" progId="MSGraph.Chart.8">
              <p:embed followColorScheme="full"/>
            </p:oleObj>
          </a:graphicData>
        </a:graphic>
      </p:graphicFrame>
      <p:sp>
        <p:nvSpPr>
          <p:cNvPr id="54277" name="Rectangle 11"/>
          <p:cNvSpPr>
            <a:spLocks noChangeArrowheads="1"/>
          </p:cNvSpPr>
          <p:nvPr/>
        </p:nvSpPr>
        <p:spPr bwMode="auto">
          <a:xfrm>
            <a:off x="1166813" y="5318125"/>
            <a:ext cx="2816225" cy="184150"/>
          </a:xfrm>
          <a:prstGeom prst="rect">
            <a:avLst/>
          </a:prstGeom>
          <a:noFill/>
          <a:ln w="12700">
            <a:noFill/>
            <a:miter lim="800000"/>
            <a:headEnd/>
            <a:tailEnd/>
          </a:ln>
        </p:spPr>
        <p:txBody>
          <a:bodyPr lIns="36000" tIns="0" rIns="36000" bIns="0">
            <a:spAutoFit/>
          </a:bodyPr>
          <a:lstStyle/>
          <a:p>
            <a:pPr algn="l">
              <a:spcBef>
                <a:spcPct val="0"/>
              </a:spcBef>
            </a:pPr>
            <a:r>
              <a:rPr lang="pl-PL" i="1" dirty="0" smtClean="0">
                <a:solidFill>
                  <a:srgbClr val="808080"/>
                </a:solidFill>
              </a:rPr>
              <a:t>Podstawa: cała próba, N=100</a:t>
            </a:r>
            <a:endParaRPr lang="pl-PL" i="1" dirty="0">
              <a:solidFill>
                <a:srgbClr val="808080"/>
              </a:solidFill>
            </a:endParaRPr>
          </a:p>
        </p:txBody>
      </p:sp>
      <p:sp>
        <p:nvSpPr>
          <p:cNvPr id="103430" name="Rectangle 6"/>
          <p:cNvSpPr>
            <a:spLocks noChangeArrowheads="1"/>
          </p:cNvSpPr>
          <p:nvPr/>
        </p:nvSpPr>
        <p:spPr bwMode="auto">
          <a:xfrm>
            <a:off x="1023938" y="1071563"/>
            <a:ext cx="7358062" cy="182562"/>
          </a:xfrm>
          <a:prstGeom prst="rect">
            <a:avLst/>
          </a:prstGeom>
          <a:noFill/>
          <a:ln w="12700">
            <a:noFill/>
            <a:miter lim="800000"/>
            <a:headEnd/>
            <a:tailEnd/>
          </a:ln>
        </p:spPr>
        <p:txBody>
          <a:bodyPr lIns="36000" tIns="0" rIns="36000" bIns="0">
            <a:spAutoFit/>
          </a:bodyPr>
          <a:lstStyle/>
          <a:p>
            <a:pPr algn="l">
              <a:spcBef>
                <a:spcPct val="0"/>
              </a:spcBef>
            </a:pPr>
            <a:r>
              <a:rPr lang="pl-PL" b="1" dirty="0">
                <a:solidFill>
                  <a:srgbClr val="AF000A"/>
                </a:solidFill>
              </a:rPr>
              <a:t>Wszystkie wymienione</a:t>
            </a:r>
            <a:endParaRPr lang="pl-PL" dirty="0">
              <a:solidFill>
                <a:srgbClr val="AF000A"/>
              </a:solidFill>
            </a:endParaRPr>
          </a:p>
        </p:txBody>
      </p:sp>
      <p:sp>
        <p:nvSpPr>
          <p:cNvPr id="54279" name="Rectangle 6"/>
          <p:cNvSpPr>
            <a:spLocks noChangeArrowheads="1"/>
          </p:cNvSpPr>
          <p:nvPr/>
        </p:nvSpPr>
        <p:spPr bwMode="auto">
          <a:xfrm>
            <a:off x="1023938" y="754063"/>
            <a:ext cx="8882062" cy="230187"/>
          </a:xfrm>
          <a:prstGeom prst="rect">
            <a:avLst/>
          </a:prstGeom>
          <a:noFill/>
          <a:ln w="12700">
            <a:noFill/>
            <a:miter lim="800000"/>
            <a:headEnd/>
            <a:tailEnd/>
          </a:ln>
        </p:spPr>
        <p:txBody>
          <a:bodyPr lIns="36000" tIns="0" rIns="36000" bIns="0">
            <a:spAutoFit/>
          </a:bodyPr>
          <a:lstStyle/>
          <a:p>
            <a:pPr marL="0" lvl="1" algn="l">
              <a:spcBef>
                <a:spcPct val="0"/>
              </a:spcBef>
            </a:pPr>
            <a:r>
              <a:rPr lang="pl-PL" sz="1500" b="1" dirty="0">
                <a:solidFill>
                  <a:srgbClr val="AF000A"/>
                </a:solidFill>
              </a:rPr>
              <a:t>Czynniki zewnętrzne utrudniające adaptację w regionie </a:t>
            </a:r>
            <a:r>
              <a:rPr lang="pl-PL" sz="1500" b="1" dirty="0" err="1">
                <a:solidFill>
                  <a:srgbClr val="AF000A"/>
                </a:solidFill>
              </a:rPr>
              <a:t>cd</a:t>
            </a:r>
            <a:r>
              <a:rPr lang="pl-PL" sz="1500" b="1" dirty="0">
                <a:solidFill>
                  <a:srgbClr val="AF000A"/>
                </a:solidFill>
              </a:rPr>
              <a:t> </a:t>
            </a:r>
          </a:p>
        </p:txBody>
      </p:sp>
      <p:sp>
        <p:nvSpPr>
          <p:cNvPr id="9" name="Rectangle 6"/>
          <p:cNvSpPr>
            <a:spLocks noChangeArrowheads="1"/>
          </p:cNvSpPr>
          <p:nvPr/>
        </p:nvSpPr>
        <p:spPr bwMode="auto">
          <a:xfrm>
            <a:off x="1038424" y="1274070"/>
            <a:ext cx="7358062" cy="184666"/>
          </a:xfrm>
          <a:prstGeom prst="rect">
            <a:avLst/>
          </a:prstGeom>
          <a:noFill/>
          <a:ln w="12700">
            <a:noFill/>
            <a:miter lim="800000"/>
            <a:headEnd/>
            <a:tailEnd/>
          </a:ln>
        </p:spPr>
        <p:txBody>
          <a:bodyPr lIns="36000" tIns="0" rIns="36000" bIns="0">
            <a:spAutoFit/>
          </a:bodyPr>
          <a:lstStyle/>
          <a:p>
            <a:pPr algn="l">
              <a:spcBef>
                <a:spcPct val="0"/>
              </a:spcBef>
            </a:pPr>
            <a:r>
              <a:rPr lang="pl-PL" b="1" dirty="0" smtClean="0">
                <a:solidFill>
                  <a:srgbClr val="AF000A"/>
                </a:solidFill>
              </a:rPr>
              <a:t>Czego brakuje w regionie:</a:t>
            </a:r>
            <a:endParaRPr lang="pl-PL" dirty="0">
              <a:solidFill>
                <a:srgbClr val="AF000A"/>
              </a:solidFill>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3"/>
          <p:cNvSpPr>
            <a:spLocks noGrp="1" noChangeArrowheads="1"/>
          </p:cNvSpPr>
          <p:nvPr>
            <p:ph type="sldNum" sz="quarter" idx="10"/>
          </p:nvPr>
        </p:nvSpPr>
        <p:spPr>
          <a:ln/>
        </p:spPr>
        <p:txBody>
          <a:bodyPr/>
          <a:lstStyle/>
          <a:p>
            <a:fld id="{E46A41CE-BA05-4AA6-95F6-D84863735CBC}" type="slidenum">
              <a:rPr lang="pl-PL"/>
              <a:pPr/>
              <a:t>71</a:t>
            </a:fld>
            <a:endParaRPr lang="pl-PL"/>
          </a:p>
        </p:txBody>
      </p:sp>
      <p:sp>
        <p:nvSpPr>
          <p:cNvPr id="77826" name="Rectangle 3"/>
          <p:cNvSpPr>
            <a:spLocks noGrp="1" noChangeArrowheads="1"/>
          </p:cNvSpPr>
          <p:nvPr>
            <p:ph type="body" idx="4294967295"/>
          </p:nvPr>
        </p:nvSpPr>
        <p:spPr>
          <a:xfrm>
            <a:off x="1381125" y="3467100"/>
            <a:ext cx="7848600" cy="457200"/>
          </a:xfrm>
        </p:spPr>
        <p:txBody>
          <a:bodyPr>
            <a:spAutoFit/>
          </a:bodyPr>
          <a:lstStyle/>
          <a:p>
            <a:pPr algn="ctr">
              <a:buFontTx/>
              <a:buNone/>
            </a:pPr>
            <a:r>
              <a:rPr lang="pl-PL" sz="2400" b="1" i="1" smtClean="0">
                <a:latin typeface="Arial" pitchFamily="34" charset="0"/>
                <a:cs typeface="Arial" pitchFamily="34" charset="0"/>
              </a:rPr>
              <a:t>Programy pomocowe</a:t>
            </a:r>
          </a:p>
        </p:txBody>
      </p:sp>
    </p:spTree>
  </p:cSld>
  <p:clrMapOvr>
    <a:masterClrMapping/>
  </p:clrMapOvr>
  <p:transition>
    <p:randomBa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3"/>
          <p:cNvSpPr>
            <a:spLocks noGrp="1" noChangeArrowheads="1"/>
          </p:cNvSpPr>
          <p:nvPr>
            <p:ph type="sldNum" sz="quarter" idx="10"/>
          </p:nvPr>
        </p:nvSpPr>
        <p:spPr>
          <a:ln/>
        </p:spPr>
        <p:txBody>
          <a:bodyPr/>
          <a:lstStyle/>
          <a:p>
            <a:fld id="{B3EFD85A-E5F3-41CC-8567-88B7BA5F169C}" type="slidenum">
              <a:rPr lang="pl-PL"/>
              <a:pPr/>
              <a:t>72</a:t>
            </a:fld>
            <a:endParaRPr lang="pl-PL"/>
          </a:p>
        </p:txBody>
      </p:sp>
      <p:graphicFrame>
        <p:nvGraphicFramePr>
          <p:cNvPr id="55298" name="Object 3"/>
          <p:cNvGraphicFramePr>
            <a:graphicFrameLocks/>
          </p:cNvGraphicFramePr>
          <p:nvPr/>
        </p:nvGraphicFramePr>
        <p:xfrm>
          <a:off x="4457700" y="1228725"/>
          <a:ext cx="5200650" cy="3871913"/>
        </p:xfrm>
        <a:graphic>
          <a:graphicData uri="http://schemas.openxmlformats.org/presentationml/2006/ole">
            <p:oleObj spid="_x0000_s55298" name="Wykres" r:id="rId4" imgW="4953179" imgH="3686138" progId="MSGraph.Chart.8">
              <p:embed followColorScheme="full"/>
            </p:oleObj>
          </a:graphicData>
        </a:graphic>
      </p:graphicFrame>
      <p:sp>
        <p:nvSpPr>
          <p:cNvPr id="105476" name="Rectangle 6"/>
          <p:cNvSpPr>
            <a:spLocks noChangeArrowheads="1"/>
          </p:cNvSpPr>
          <p:nvPr/>
        </p:nvSpPr>
        <p:spPr bwMode="auto">
          <a:xfrm>
            <a:off x="952500" y="1143000"/>
            <a:ext cx="3276600" cy="800100"/>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Czy słyszał o programach pomocowych dla osób, które przez jakiś czas pracowały poza miejscem zamieszkania?</a:t>
            </a:r>
            <a:endParaRPr lang="pl-PL" sz="1250" dirty="0">
              <a:solidFill>
                <a:srgbClr val="AF000A"/>
              </a:solidFill>
            </a:endParaRPr>
          </a:p>
        </p:txBody>
      </p:sp>
      <p:sp>
        <p:nvSpPr>
          <p:cNvPr id="55301" name="Rectangle 4"/>
          <p:cNvSpPr>
            <a:spLocks noChangeArrowheads="1"/>
          </p:cNvSpPr>
          <p:nvPr/>
        </p:nvSpPr>
        <p:spPr bwMode="auto">
          <a:xfrm>
            <a:off x="1208088" y="5643563"/>
            <a:ext cx="8524875" cy="330072"/>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a:solidFill>
                  <a:srgbClr val="C00000"/>
                </a:solidFill>
              </a:rPr>
              <a:t>Zauważalność programów pomocowych jest niska. Słyszało o nich </a:t>
            </a:r>
            <a:r>
              <a:rPr lang="pl-PL" b="1" dirty="0" smtClean="0">
                <a:solidFill>
                  <a:srgbClr val="C00000"/>
                </a:solidFill>
              </a:rPr>
              <a:t>zaledwie 7% </a:t>
            </a:r>
            <a:r>
              <a:rPr lang="pl-PL" b="1" dirty="0">
                <a:solidFill>
                  <a:srgbClr val="C00000"/>
                </a:solidFill>
              </a:rPr>
              <a:t>migrantów</a:t>
            </a:r>
            <a:r>
              <a:rPr lang="pl-PL" b="1" dirty="0" smtClean="0">
                <a:solidFill>
                  <a:srgbClr val="C00000"/>
                </a:solidFill>
              </a:rPr>
              <a:t>.</a:t>
            </a:r>
            <a:endParaRPr lang="pl-PL" b="1" dirty="0">
              <a:solidFill>
                <a:srgbClr val="C00000"/>
              </a:solidFill>
            </a:endParaRPr>
          </a:p>
        </p:txBody>
      </p:sp>
      <p:graphicFrame>
        <p:nvGraphicFramePr>
          <p:cNvPr id="55299" name="Object 13"/>
          <p:cNvGraphicFramePr>
            <a:graphicFrameLocks/>
          </p:cNvGraphicFramePr>
          <p:nvPr/>
        </p:nvGraphicFramePr>
        <p:xfrm>
          <a:off x="652463" y="1814513"/>
          <a:ext cx="4657725" cy="3028950"/>
        </p:xfrm>
        <a:graphic>
          <a:graphicData uri="http://schemas.openxmlformats.org/presentationml/2006/ole">
            <p:oleObj spid="_x0000_s55299" name="Wykres" r:id="rId5" imgW="5648482" imgH="3657600" progId="MSGraph.Chart.8">
              <p:embed followColorScheme="full"/>
            </p:oleObj>
          </a:graphicData>
        </a:graphic>
      </p:graphicFrame>
      <p:sp>
        <p:nvSpPr>
          <p:cNvPr id="55302" name="Rectangle 11"/>
          <p:cNvSpPr>
            <a:spLocks noChangeArrowheads="1"/>
          </p:cNvSpPr>
          <p:nvPr/>
        </p:nvSpPr>
        <p:spPr bwMode="auto">
          <a:xfrm>
            <a:off x="1655763" y="6237288"/>
            <a:ext cx="7143750" cy="369887"/>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P53. Czy słyszał(a) o programach, mających na celu pomoc w powrocie osobom, które jakiś czas pracowały poza miejscem zamieszkania?</a:t>
            </a:r>
          </a:p>
        </p:txBody>
      </p:sp>
      <p:sp>
        <p:nvSpPr>
          <p:cNvPr id="55303" name="Rectangle 11"/>
          <p:cNvSpPr>
            <a:spLocks noChangeArrowheads="1"/>
          </p:cNvSpPr>
          <p:nvPr/>
        </p:nvSpPr>
        <p:spPr bwMode="auto">
          <a:xfrm>
            <a:off x="1641475" y="6581775"/>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P54. O jakich programach pomocy słyszał(a)?</a:t>
            </a:r>
          </a:p>
        </p:txBody>
      </p:sp>
      <p:sp>
        <p:nvSpPr>
          <p:cNvPr id="55304" name="Rectangle 11"/>
          <p:cNvSpPr>
            <a:spLocks noChangeArrowheads="1"/>
          </p:cNvSpPr>
          <p:nvPr/>
        </p:nvSpPr>
        <p:spPr bwMode="auto">
          <a:xfrm>
            <a:off x="1166813" y="4851400"/>
            <a:ext cx="3500437" cy="169863"/>
          </a:xfrm>
          <a:prstGeom prst="rect">
            <a:avLst/>
          </a:prstGeom>
          <a:noFill/>
          <a:ln w="12700">
            <a:noFill/>
            <a:miter lim="800000"/>
            <a:headEnd/>
            <a:tailEnd/>
          </a:ln>
        </p:spPr>
        <p:txBody>
          <a:bodyPr lIns="36000" tIns="0" rIns="36000" bIns="0">
            <a:spAutoFit/>
          </a:bodyPr>
          <a:lstStyle/>
          <a:p>
            <a:pPr algn="l">
              <a:spcBef>
                <a:spcPct val="0"/>
              </a:spcBef>
            </a:pPr>
            <a:r>
              <a:rPr lang="pl-PL" sz="1100" i="1" dirty="0" smtClean="0">
                <a:solidFill>
                  <a:srgbClr val="808080"/>
                </a:solidFill>
              </a:rPr>
              <a:t>Podstawa: cała próba, N=100</a:t>
            </a:r>
            <a:endParaRPr lang="pl-PL" sz="1100" i="1" dirty="0">
              <a:solidFill>
                <a:srgbClr val="808080"/>
              </a:solidFill>
            </a:endParaRPr>
          </a:p>
        </p:txBody>
      </p:sp>
      <p:sp>
        <p:nvSpPr>
          <p:cNvPr id="55305" name="Rectangle 11"/>
          <p:cNvSpPr>
            <a:spLocks noChangeArrowheads="1"/>
          </p:cNvSpPr>
          <p:nvPr/>
        </p:nvSpPr>
        <p:spPr bwMode="auto">
          <a:xfrm>
            <a:off x="4953000" y="4999038"/>
            <a:ext cx="4714875" cy="508000"/>
          </a:xfrm>
          <a:prstGeom prst="rect">
            <a:avLst/>
          </a:prstGeom>
          <a:noFill/>
          <a:ln w="12700">
            <a:noFill/>
            <a:miter lim="800000"/>
            <a:headEnd/>
            <a:tailEnd/>
          </a:ln>
        </p:spPr>
        <p:txBody>
          <a:bodyPr lIns="36000" tIns="0" rIns="36000" bIns="0">
            <a:spAutoFit/>
          </a:bodyPr>
          <a:lstStyle/>
          <a:p>
            <a:pPr algn="l">
              <a:spcBef>
                <a:spcPct val="0"/>
              </a:spcBef>
            </a:pPr>
            <a:r>
              <a:rPr lang="pl-PL" sz="1100" i="1" dirty="0">
                <a:solidFill>
                  <a:srgbClr val="808080"/>
                </a:solidFill>
              </a:rPr>
              <a:t>Podstawa: Tylko osoby które słyszały o programach, mających na celu pomoc w powrocie osobom, które jakiś czas pracowały poza miejscem zamieszkania, </a:t>
            </a:r>
            <a:r>
              <a:rPr lang="pl-PL" sz="1100" b="1" i="1" dirty="0" smtClean="0">
                <a:solidFill>
                  <a:srgbClr val="FF0000"/>
                </a:solidFill>
              </a:rPr>
              <a:t>N=7</a:t>
            </a:r>
            <a:endParaRPr lang="pl-PL" sz="1100" b="1" i="1" dirty="0">
              <a:solidFill>
                <a:srgbClr val="FF0000"/>
              </a:solidFill>
            </a:endParaRPr>
          </a:p>
        </p:txBody>
      </p:sp>
      <p:sp>
        <p:nvSpPr>
          <p:cNvPr id="105482" name="Rectangle 6"/>
          <p:cNvSpPr>
            <a:spLocks noChangeArrowheads="1"/>
          </p:cNvSpPr>
          <p:nvPr/>
        </p:nvSpPr>
        <p:spPr bwMode="auto">
          <a:xfrm>
            <a:off x="5381625" y="1085850"/>
            <a:ext cx="3786188" cy="182563"/>
          </a:xfrm>
          <a:prstGeom prst="rect">
            <a:avLst/>
          </a:prstGeom>
          <a:noFill/>
          <a:ln w="12700">
            <a:noFill/>
            <a:miter lim="800000"/>
            <a:headEnd/>
            <a:tailEnd/>
          </a:ln>
        </p:spPr>
        <p:txBody>
          <a:bodyPr lIns="36000" tIns="0" rIns="36000" bIns="0">
            <a:spAutoFit/>
          </a:bodyPr>
          <a:lstStyle/>
          <a:p>
            <a:pPr algn="l">
              <a:spcBef>
                <a:spcPct val="0"/>
              </a:spcBef>
            </a:pPr>
            <a:r>
              <a:rPr lang="pl-PL" b="1" dirty="0">
                <a:solidFill>
                  <a:srgbClr val="AF000A"/>
                </a:solidFill>
              </a:rPr>
              <a:t>O jakich programach słyszał?</a:t>
            </a:r>
          </a:p>
        </p:txBody>
      </p:sp>
      <p:sp>
        <p:nvSpPr>
          <p:cNvPr id="55307" name="Rectangle 6"/>
          <p:cNvSpPr>
            <a:spLocks noChangeArrowheads="1"/>
          </p:cNvSpPr>
          <p:nvPr/>
        </p:nvSpPr>
        <p:spPr bwMode="auto">
          <a:xfrm>
            <a:off x="1023938" y="754063"/>
            <a:ext cx="8882062" cy="230187"/>
          </a:xfrm>
          <a:prstGeom prst="rect">
            <a:avLst/>
          </a:prstGeom>
          <a:noFill/>
          <a:ln w="12700">
            <a:noFill/>
            <a:miter lim="800000"/>
            <a:headEnd/>
            <a:tailEnd/>
          </a:ln>
        </p:spPr>
        <p:txBody>
          <a:bodyPr lIns="36000" tIns="0" rIns="36000" bIns="0">
            <a:spAutoFit/>
          </a:bodyPr>
          <a:lstStyle/>
          <a:p>
            <a:pPr marL="0" lvl="1" algn="l">
              <a:spcBef>
                <a:spcPct val="0"/>
              </a:spcBef>
            </a:pPr>
            <a:r>
              <a:rPr lang="pl-PL" sz="1500" b="1">
                <a:solidFill>
                  <a:srgbClr val="AF000A"/>
                </a:solidFill>
              </a:rPr>
              <a:t>Znajomość programów pomocowych</a:t>
            </a:r>
          </a:p>
        </p:txBody>
      </p:sp>
      <p:sp>
        <p:nvSpPr>
          <p:cNvPr id="55308" name="Strzałka w prawo 11"/>
          <p:cNvSpPr>
            <a:spLocks noChangeArrowheads="1"/>
          </p:cNvSpPr>
          <p:nvPr/>
        </p:nvSpPr>
        <p:spPr bwMode="auto">
          <a:xfrm>
            <a:off x="4381500" y="2857500"/>
            <a:ext cx="571500" cy="500063"/>
          </a:xfrm>
          <a:prstGeom prst="rightArrow">
            <a:avLst>
              <a:gd name="adj1" fmla="val 50000"/>
              <a:gd name="adj2" fmla="val 50000"/>
            </a:avLst>
          </a:prstGeom>
          <a:solidFill>
            <a:srgbClr val="C00000"/>
          </a:solidFill>
          <a:ln w="12700" algn="ctr">
            <a:solidFill>
              <a:schemeClr val="accent1"/>
            </a:solidFill>
            <a:round/>
            <a:headEnd/>
            <a:tailEnd/>
          </a:ln>
        </p:spPr>
        <p:txBody>
          <a:bodyPr wrap="none" lIns="36000" tIns="0" rIns="36000" bIns="0" anchor="ctr"/>
          <a:lstStyle/>
          <a:p>
            <a:pPr algn="r"/>
            <a:endParaRPr lang="pl-PL"/>
          </a:p>
        </p:txBody>
      </p:sp>
      <p:sp>
        <p:nvSpPr>
          <p:cNvPr id="17" name="Rectangle 11"/>
          <p:cNvSpPr>
            <a:spLocks noChangeArrowheads="1"/>
          </p:cNvSpPr>
          <p:nvPr/>
        </p:nvSpPr>
        <p:spPr bwMode="auto">
          <a:xfrm>
            <a:off x="5953132" y="6530791"/>
            <a:ext cx="2857520" cy="307777"/>
          </a:xfrm>
          <a:prstGeom prst="rect">
            <a:avLst/>
          </a:prstGeom>
          <a:noFill/>
          <a:ln w="12700">
            <a:noFill/>
            <a:miter lim="800000"/>
            <a:headEnd/>
            <a:tailEnd/>
          </a:ln>
        </p:spPr>
        <p:txBody>
          <a:bodyPr wrap="square" lIns="36000" tIns="0" rIns="36000" bIns="0">
            <a:spAutoFit/>
          </a:bodyPr>
          <a:lstStyle/>
          <a:p>
            <a:pPr algn="r">
              <a:spcBef>
                <a:spcPct val="0"/>
              </a:spcBef>
            </a:pPr>
            <a:r>
              <a:rPr lang="pl-PL" sz="1000" i="1" dirty="0" smtClean="0">
                <a:solidFill>
                  <a:srgbClr val="808080"/>
                </a:solidFill>
              </a:rPr>
              <a:t>Dla wykresów o podstawach poniżej n=20 dane przedstawione są za pomocą liczebności</a:t>
            </a:r>
            <a:endParaRPr lang="pl-PL" sz="1000" i="1" dirty="0">
              <a:solidFill>
                <a:srgbClr val="808080"/>
              </a:solidFill>
            </a:endParaRPr>
          </a:p>
        </p:txBody>
      </p:sp>
      <p:sp>
        <p:nvSpPr>
          <p:cNvPr id="18" name="Rectangle 11"/>
          <p:cNvSpPr>
            <a:spLocks noChangeArrowheads="1"/>
          </p:cNvSpPr>
          <p:nvPr/>
        </p:nvSpPr>
        <p:spPr bwMode="auto">
          <a:xfrm>
            <a:off x="8453462" y="3958714"/>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6 osób</a:t>
            </a:r>
            <a:endParaRPr lang="pl-PL" i="1" dirty="0"/>
          </a:p>
        </p:txBody>
      </p:sp>
      <p:sp>
        <p:nvSpPr>
          <p:cNvPr id="16" name="Rectangle 11"/>
          <p:cNvSpPr>
            <a:spLocks noChangeArrowheads="1"/>
          </p:cNvSpPr>
          <p:nvPr/>
        </p:nvSpPr>
        <p:spPr bwMode="auto">
          <a:xfrm>
            <a:off x="6290866" y="2101326"/>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3"/>
          <p:cNvSpPr>
            <a:spLocks noGrp="1" noChangeArrowheads="1"/>
          </p:cNvSpPr>
          <p:nvPr>
            <p:ph type="sldNum" sz="quarter" idx="10"/>
          </p:nvPr>
        </p:nvSpPr>
        <p:spPr>
          <a:ln/>
        </p:spPr>
        <p:txBody>
          <a:bodyPr/>
          <a:lstStyle/>
          <a:p>
            <a:fld id="{13589131-7F07-45D2-B2BB-ACD158DB7A09}" type="slidenum">
              <a:rPr lang="pl-PL"/>
              <a:pPr/>
              <a:t>73</a:t>
            </a:fld>
            <a:endParaRPr lang="pl-PL"/>
          </a:p>
        </p:txBody>
      </p:sp>
      <p:graphicFrame>
        <p:nvGraphicFramePr>
          <p:cNvPr id="56322" name="Object 3"/>
          <p:cNvGraphicFramePr>
            <a:graphicFrameLocks/>
          </p:cNvGraphicFramePr>
          <p:nvPr/>
        </p:nvGraphicFramePr>
        <p:xfrm>
          <a:off x="895350" y="1790700"/>
          <a:ext cx="3886200" cy="3305175"/>
        </p:xfrm>
        <a:graphic>
          <a:graphicData uri="http://schemas.openxmlformats.org/presentationml/2006/ole">
            <p:oleObj spid="_x0000_s56322" name="Wykres" r:id="rId4" imgW="3705292" imgH="3143188" progId="MSGraph.Chart.8">
              <p:embed followColorScheme="full"/>
            </p:oleObj>
          </a:graphicData>
        </a:graphic>
      </p:graphicFrame>
      <p:sp>
        <p:nvSpPr>
          <p:cNvPr id="107524" name="Rectangle 6"/>
          <p:cNvSpPr>
            <a:spLocks noChangeArrowheads="1"/>
          </p:cNvSpPr>
          <p:nvPr/>
        </p:nvSpPr>
        <p:spPr bwMode="auto">
          <a:xfrm>
            <a:off x="952500" y="1266825"/>
            <a:ext cx="3276600" cy="400050"/>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Skąd się dowiedział o takich programach?</a:t>
            </a:r>
            <a:endParaRPr lang="pl-PL" sz="1250" dirty="0">
              <a:solidFill>
                <a:srgbClr val="AF000A"/>
              </a:solidFill>
            </a:endParaRPr>
          </a:p>
        </p:txBody>
      </p:sp>
      <p:sp>
        <p:nvSpPr>
          <p:cNvPr id="107525" name="Rectangle 4"/>
          <p:cNvSpPr>
            <a:spLocks noChangeArrowheads="1"/>
          </p:cNvSpPr>
          <p:nvPr/>
        </p:nvSpPr>
        <p:spPr bwMode="auto">
          <a:xfrm>
            <a:off x="952500" y="5602390"/>
            <a:ext cx="8709025" cy="299295"/>
          </a:xfrm>
          <a:prstGeom prst="rect">
            <a:avLst/>
          </a:prstGeom>
          <a:noFill/>
          <a:ln w="38100" cmpd="dbl" algn="ctr">
            <a:solidFill>
              <a:srgbClr val="777777"/>
            </a:solidFill>
            <a:miter lim="800000"/>
            <a:headEnd/>
            <a:tailEnd/>
          </a:ln>
        </p:spPr>
        <p:txBody>
          <a:bodyPr wrap="square" lIns="72000" tIns="72000" rIns="72000" bIns="72000">
            <a:spAutoFit/>
          </a:bodyPr>
          <a:lstStyle/>
          <a:p>
            <a:pPr algn="l">
              <a:spcBef>
                <a:spcPct val="20000"/>
              </a:spcBef>
              <a:spcAft>
                <a:spcPct val="20000"/>
              </a:spcAft>
              <a:defRPr/>
            </a:pPr>
            <a:r>
              <a:rPr lang="pl-PL" sz="1000" b="1" dirty="0">
                <a:solidFill>
                  <a:srgbClr val="C00000"/>
                </a:solidFill>
              </a:rPr>
              <a:t>Najczęstszym źródłem wiedzy o programach </a:t>
            </a:r>
            <a:r>
              <a:rPr lang="pl-PL" sz="1000" b="1" dirty="0" smtClean="0">
                <a:solidFill>
                  <a:srgbClr val="C00000"/>
                </a:solidFill>
              </a:rPr>
              <a:t>były media (5 osób).</a:t>
            </a:r>
            <a:endParaRPr lang="pl-PL" sz="1000" b="1" dirty="0">
              <a:solidFill>
                <a:srgbClr val="C00000"/>
              </a:solidFill>
            </a:endParaRPr>
          </a:p>
        </p:txBody>
      </p:sp>
      <p:sp>
        <p:nvSpPr>
          <p:cNvPr id="56326" name="Rectangle 11"/>
          <p:cNvSpPr>
            <a:spLocks noChangeArrowheads="1"/>
          </p:cNvSpPr>
          <p:nvPr/>
        </p:nvSpPr>
        <p:spPr bwMode="auto">
          <a:xfrm>
            <a:off x="1666875" y="6305550"/>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P55. Skąd się dowiedział(a) o takich programach?</a:t>
            </a:r>
          </a:p>
        </p:txBody>
      </p:sp>
      <p:sp>
        <p:nvSpPr>
          <p:cNvPr id="56327" name="Rectangle 11"/>
          <p:cNvSpPr>
            <a:spLocks noChangeArrowheads="1"/>
          </p:cNvSpPr>
          <p:nvPr/>
        </p:nvSpPr>
        <p:spPr bwMode="auto">
          <a:xfrm>
            <a:off x="1652588" y="6529388"/>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P56. Czy korzystał(a) ze strony „powroty.pl”? </a:t>
            </a:r>
          </a:p>
        </p:txBody>
      </p:sp>
      <p:sp>
        <p:nvSpPr>
          <p:cNvPr id="56328" name="Rectangle 11"/>
          <p:cNvSpPr>
            <a:spLocks noChangeArrowheads="1"/>
          </p:cNvSpPr>
          <p:nvPr/>
        </p:nvSpPr>
        <p:spPr bwMode="auto">
          <a:xfrm>
            <a:off x="881063" y="5007614"/>
            <a:ext cx="3929062" cy="508000"/>
          </a:xfrm>
          <a:prstGeom prst="rect">
            <a:avLst/>
          </a:prstGeom>
          <a:noFill/>
          <a:ln w="12700">
            <a:noFill/>
            <a:miter lim="800000"/>
            <a:headEnd/>
            <a:tailEnd/>
          </a:ln>
        </p:spPr>
        <p:txBody>
          <a:bodyPr lIns="36000" tIns="0" rIns="36000" bIns="0">
            <a:spAutoFit/>
          </a:bodyPr>
          <a:lstStyle/>
          <a:p>
            <a:pPr algn="l">
              <a:spcBef>
                <a:spcPct val="0"/>
              </a:spcBef>
            </a:pPr>
            <a:r>
              <a:rPr lang="pl-PL" sz="1100" i="1" dirty="0">
                <a:solidFill>
                  <a:srgbClr val="808080"/>
                </a:solidFill>
              </a:rPr>
              <a:t>Podstawa: Tylko osoby które słyszały o programach, mających na celu pomoc w powrocie osobom, które jakiś czas pracowały poza miejscem zamieszkania, </a:t>
            </a:r>
            <a:r>
              <a:rPr lang="pl-PL" sz="1100" b="1" i="1" dirty="0" smtClean="0">
                <a:solidFill>
                  <a:srgbClr val="FF0000"/>
                </a:solidFill>
              </a:rPr>
              <a:t>N=7</a:t>
            </a:r>
            <a:endParaRPr lang="pl-PL" sz="1100" b="1" i="1" dirty="0">
              <a:solidFill>
                <a:srgbClr val="FF0000"/>
              </a:solidFill>
            </a:endParaRPr>
          </a:p>
        </p:txBody>
      </p:sp>
      <p:sp>
        <p:nvSpPr>
          <p:cNvPr id="56331" name="Rectangle 6"/>
          <p:cNvSpPr>
            <a:spLocks noChangeArrowheads="1"/>
          </p:cNvSpPr>
          <p:nvPr/>
        </p:nvSpPr>
        <p:spPr bwMode="auto">
          <a:xfrm>
            <a:off x="1023938" y="754063"/>
            <a:ext cx="8882062" cy="230187"/>
          </a:xfrm>
          <a:prstGeom prst="rect">
            <a:avLst/>
          </a:prstGeom>
          <a:noFill/>
          <a:ln w="12700">
            <a:noFill/>
            <a:miter lim="800000"/>
            <a:headEnd/>
            <a:tailEnd/>
          </a:ln>
        </p:spPr>
        <p:txBody>
          <a:bodyPr lIns="36000" tIns="0" rIns="36000" bIns="0">
            <a:spAutoFit/>
          </a:bodyPr>
          <a:lstStyle/>
          <a:p>
            <a:pPr marL="0" lvl="1" algn="l">
              <a:spcBef>
                <a:spcPct val="0"/>
              </a:spcBef>
            </a:pPr>
            <a:r>
              <a:rPr lang="pl-PL" sz="1500" b="1" dirty="0">
                <a:solidFill>
                  <a:srgbClr val="AF000A"/>
                </a:solidFill>
              </a:rPr>
              <a:t>Źródła znajomości programów pomocowych </a:t>
            </a:r>
          </a:p>
        </p:txBody>
      </p:sp>
      <p:sp>
        <p:nvSpPr>
          <p:cNvPr id="13" name="Rectangle 11"/>
          <p:cNvSpPr>
            <a:spLocks noChangeArrowheads="1"/>
          </p:cNvSpPr>
          <p:nvPr/>
        </p:nvSpPr>
        <p:spPr bwMode="auto">
          <a:xfrm>
            <a:off x="3972324" y="2519762"/>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5 osób</a:t>
            </a:r>
            <a:endParaRPr lang="pl-PL" i="1" dirty="0"/>
          </a:p>
        </p:txBody>
      </p:sp>
      <p:sp>
        <p:nvSpPr>
          <p:cNvPr id="20" name="Rectangle 6"/>
          <p:cNvSpPr>
            <a:spLocks noChangeArrowheads="1"/>
          </p:cNvSpPr>
          <p:nvPr/>
        </p:nvSpPr>
        <p:spPr bwMode="auto">
          <a:xfrm>
            <a:off x="5595938" y="1262063"/>
            <a:ext cx="3786187" cy="200025"/>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Czy korzysta ze strony „</a:t>
            </a:r>
            <a:r>
              <a:rPr lang="pl-PL" sz="1250" b="1" dirty="0" err="1">
                <a:solidFill>
                  <a:srgbClr val="AF000A"/>
                </a:solidFill>
              </a:rPr>
              <a:t>powroty.pl</a:t>
            </a:r>
            <a:r>
              <a:rPr lang="pl-PL" sz="1250" b="1" dirty="0">
                <a:solidFill>
                  <a:srgbClr val="AF000A"/>
                </a:solidFill>
              </a:rPr>
              <a:t>”?</a:t>
            </a:r>
            <a:endParaRPr lang="pl-PL" sz="1250" dirty="0">
              <a:solidFill>
                <a:srgbClr val="AF000A"/>
              </a:solidFill>
            </a:endParaRPr>
          </a:p>
        </p:txBody>
      </p:sp>
      <p:sp>
        <p:nvSpPr>
          <p:cNvPr id="23" name="Rectangle 11"/>
          <p:cNvSpPr>
            <a:spLocks noChangeArrowheads="1"/>
          </p:cNvSpPr>
          <p:nvPr/>
        </p:nvSpPr>
        <p:spPr bwMode="auto">
          <a:xfrm>
            <a:off x="5953132" y="6530791"/>
            <a:ext cx="2857520" cy="307777"/>
          </a:xfrm>
          <a:prstGeom prst="rect">
            <a:avLst/>
          </a:prstGeom>
          <a:noFill/>
          <a:ln w="12700">
            <a:noFill/>
            <a:miter lim="800000"/>
            <a:headEnd/>
            <a:tailEnd/>
          </a:ln>
        </p:spPr>
        <p:txBody>
          <a:bodyPr wrap="square" lIns="36000" tIns="0" rIns="36000" bIns="0">
            <a:spAutoFit/>
          </a:bodyPr>
          <a:lstStyle/>
          <a:p>
            <a:pPr algn="r">
              <a:spcBef>
                <a:spcPct val="0"/>
              </a:spcBef>
            </a:pPr>
            <a:r>
              <a:rPr lang="pl-PL" sz="1000" i="1" dirty="0" smtClean="0">
                <a:solidFill>
                  <a:srgbClr val="808080"/>
                </a:solidFill>
              </a:rPr>
              <a:t>Dla wykresów o podstawach poniżej n=20 dane przedstawione są za pomocą liczebności</a:t>
            </a:r>
            <a:endParaRPr lang="pl-PL" sz="1000" i="1" dirty="0">
              <a:solidFill>
                <a:srgbClr val="808080"/>
              </a:solidFill>
            </a:endParaRPr>
          </a:p>
        </p:txBody>
      </p:sp>
      <p:sp>
        <p:nvSpPr>
          <p:cNvPr id="28" name="Rectangle 11"/>
          <p:cNvSpPr>
            <a:spLocks noChangeArrowheads="1"/>
          </p:cNvSpPr>
          <p:nvPr/>
        </p:nvSpPr>
        <p:spPr bwMode="auto">
          <a:xfrm>
            <a:off x="2881298" y="4101126"/>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2 osoby</a:t>
            </a:r>
            <a:endParaRPr lang="pl-PL" i="1" dirty="0"/>
          </a:p>
        </p:txBody>
      </p:sp>
      <p:sp>
        <p:nvSpPr>
          <p:cNvPr id="29" name="Rectangle 11"/>
          <p:cNvSpPr>
            <a:spLocks noChangeArrowheads="1"/>
          </p:cNvSpPr>
          <p:nvPr/>
        </p:nvSpPr>
        <p:spPr bwMode="auto">
          <a:xfrm>
            <a:off x="5416551" y="2000240"/>
            <a:ext cx="3929062" cy="153888"/>
          </a:xfrm>
          <a:prstGeom prst="rect">
            <a:avLst/>
          </a:prstGeom>
          <a:noFill/>
          <a:ln w="12700">
            <a:noFill/>
            <a:miter lim="800000"/>
            <a:headEnd/>
            <a:tailEnd/>
          </a:ln>
        </p:spPr>
        <p:txBody>
          <a:bodyPr lIns="36000" tIns="0" rIns="36000" bIns="0">
            <a:spAutoFit/>
          </a:bodyPr>
          <a:lstStyle/>
          <a:p>
            <a:pPr algn="l">
              <a:spcBef>
                <a:spcPct val="0"/>
              </a:spcBef>
            </a:pPr>
            <a:r>
              <a:rPr lang="pl-PL" sz="1000" b="1" dirty="0" smtClean="0">
                <a:solidFill>
                  <a:srgbClr val="C00000"/>
                </a:solidFill>
              </a:rPr>
              <a:t>Żadna z osób badanych nie korzysta ze strony </a:t>
            </a:r>
            <a:r>
              <a:rPr lang="pl-PL" sz="1000" b="1" dirty="0" err="1" smtClean="0">
                <a:solidFill>
                  <a:srgbClr val="C00000"/>
                </a:solidFill>
              </a:rPr>
              <a:t>powroty.pl</a:t>
            </a:r>
            <a:endParaRPr lang="pl-PL"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3"/>
          <p:cNvSpPr>
            <a:spLocks noGrp="1" noChangeArrowheads="1"/>
          </p:cNvSpPr>
          <p:nvPr>
            <p:ph type="sldNum" sz="quarter" idx="10"/>
          </p:nvPr>
        </p:nvSpPr>
        <p:spPr>
          <a:ln/>
        </p:spPr>
        <p:txBody>
          <a:bodyPr/>
          <a:lstStyle/>
          <a:p>
            <a:fld id="{89AA34B0-EB8F-47FF-8C6B-A69FD7B9C705}" type="slidenum">
              <a:rPr lang="pl-PL"/>
              <a:pPr/>
              <a:t>74</a:t>
            </a:fld>
            <a:endParaRPr lang="pl-PL"/>
          </a:p>
        </p:txBody>
      </p:sp>
      <p:sp>
        <p:nvSpPr>
          <p:cNvPr id="109572" name="Rectangle 6"/>
          <p:cNvSpPr>
            <a:spLocks noChangeArrowheads="1"/>
          </p:cNvSpPr>
          <p:nvPr/>
        </p:nvSpPr>
        <p:spPr bwMode="auto">
          <a:xfrm>
            <a:off x="952500" y="1262063"/>
            <a:ext cx="3276600" cy="400050"/>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Czy skorzystał z jakiejkolwiek pomocy po powrocie do kraju?</a:t>
            </a:r>
          </a:p>
        </p:txBody>
      </p:sp>
      <p:sp>
        <p:nvSpPr>
          <p:cNvPr id="57349" name="Rectangle 4"/>
          <p:cNvSpPr>
            <a:spLocks noChangeArrowheads="1"/>
          </p:cNvSpPr>
          <p:nvPr/>
        </p:nvSpPr>
        <p:spPr bwMode="auto">
          <a:xfrm>
            <a:off x="1309662" y="5500702"/>
            <a:ext cx="8524875" cy="330072"/>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smtClean="0">
                <a:solidFill>
                  <a:srgbClr val="C00000"/>
                </a:solidFill>
              </a:rPr>
              <a:t>12 osób po powrocie do kraju skorzystało z pomocy.</a:t>
            </a:r>
            <a:endParaRPr lang="pl-PL" b="1" dirty="0">
              <a:solidFill>
                <a:srgbClr val="C00000"/>
              </a:solidFill>
            </a:endParaRPr>
          </a:p>
        </p:txBody>
      </p:sp>
      <p:graphicFrame>
        <p:nvGraphicFramePr>
          <p:cNvPr id="57347" name="Object 13"/>
          <p:cNvGraphicFramePr>
            <a:graphicFrameLocks/>
          </p:cNvGraphicFramePr>
          <p:nvPr/>
        </p:nvGraphicFramePr>
        <p:xfrm>
          <a:off x="733430" y="1819275"/>
          <a:ext cx="4933950" cy="3009900"/>
        </p:xfrm>
        <a:graphic>
          <a:graphicData uri="http://schemas.openxmlformats.org/presentationml/2006/ole">
            <p:oleObj spid="_x0000_s57347" name="Wykres" r:id="rId4" imgW="6019979" imgH="3657600" progId="MSGraph.Chart.8">
              <p:embed followColorScheme="full"/>
            </p:oleObj>
          </a:graphicData>
        </a:graphic>
      </p:graphicFrame>
      <p:sp>
        <p:nvSpPr>
          <p:cNvPr id="57350" name="Rectangle 11"/>
          <p:cNvSpPr>
            <a:spLocks noChangeArrowheads="1"/>
          </p:cNvSpPr>
          <p:nvPr/>
        </p:nvSpPr>
        <p:spPr bwMode="auto">
          <a:xfrm>
            <a:off x="1666875" y="6315075"/>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P57. Czy skorzystał(a) z jakiejkolwiek pomocy po powrocie do kraju?</a:t>
            </a:r>
          </a:p>
        </p:txBody>
      </p:sp>
      <p:sp>
        <p:nvSpPr>
          <p:cNvPr id="57351" name="Rectangle 11"/>
          <p:cNvSpPr>
            <a:spLocks noChangeArrowheads="1"/>
          </p:cNvSpPr>
          <p:nvPr/>
        </p:nvSpPr>
        <p:spPr bwMode="auto">
          <a:xfrm>
            <a:off x="1652588" y="6530975"/>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P58. Jaka to była pomoc?</a:t>
            </a:r>
          </a:p>
        </p:txBody>
      </p:sp>
      <p:sp>
        <p:nvSpPr>
          <p:cNvPr id="57352" name="Rectangle 11"/>
          <p:cNvSpPr>
            <a:spLocks noChangeArrowheads="1"/>
          </p:cNvSpPr>
          <p:nvPr/>
        </p:nvSpPr>
        <p:spPr bwMode="auto">
          <a:xfrm>
            <a:off x="1166813" y="5091113"/>
            <a:ext cx="3500437" cy="168275"/>
          </a:xfrm>
          <a:prstGeom prst="rect">
            <a:avLst/>
          </a:prstGeom>
          <a:noFill/>
          <a:ln w="12700">
            <a:noFill/>
            <a:miter lim="800000"/>
            <a:headEnd/>
            <a:tailEnd/>
          </a:ln>
        </p:spPr>
        <p:txBody>
          <a:bodyPr lIns="36000" tIns="0" rIns="36000" bIns="0">
            <a:spAutoFit/>
          </a:bodyPr>
          <a:lstStyle/>
          <a:p>
            <a:pPr algn="l">
              <a:spcBef>
                <a:spcPct val="0"/>
              </a:spcBef>
            </a:pPr>
            <a:r>
              <a:rPr lang="pl-PL" sz="1100" i="1" dirty="0" smtClean="0">
                <a:solidFill>
                  <a:srgbClr val="808080"/>
                </a:solidFill>
              </a:rPr>
              <a:t>Podstawa: cała próba, N=100</a:t>
            </a:r>
            <a:endParaRPr lang="pl-PL" sz="1100" i="1" dirty="0">
              <a:solidFill>
                <a:srgbClr val="808080"/>
              </a:solidFill>
            </a:endParaRPr>
          </a:p>
        </p:txBody>
      </p:sp>
      <p:sp>
        <p:nvSpPr>
          <p:cNvPr id="57355" name="Rectangle 6"/>
          <p:cNvSpPr>
            <a:spLocks noChangeArrowheads="1"/>
          </p:cNvSpPr>
          <p:nvPr/>
        </p:nvSpPr>
        <p:spPr bwMode="auto">
          <a:xfrm>
            <a:off x="1023938" y="754063"/>
            <a:ext cx="8882062" cy="230187"/>
          </a:xfrm>
          <a:prstGeom prst="rect">
            <a:avLst/>
          </a:prstGeom>
          <a:noFill/>
          <a:ln w="12700">
            <a:noFill/>
            <a:miter lim="800000"/>
            <a:headEnd/>
            <a:tailEnd/>
          </a:ln>
        </p:spPr>
        <p:txBody>
          <a:bodyPr lIns="36000" tIns="0" rIns="36000" bIns="0">
            <a:spAutoFit/>
          </a:bodyPr>
          <a:lstStyle/>
          <a:p>
            <a:pPr marL="0" lvl="1" algn="l">
              <a:spcBef>
                <a:spcPct val="0"/>
              </a:spcBef>
            </a:pPr>
            <a:r>
              <a:rPr lang="pl-PL" sz="1500" b="1" dirty="0">
                <a:solidFill>
                  <a:srgbClr val="AF000A"/>
                </a:solidFill>
              </a:rPr>
              <a:t>Korzystanie z pomocy po powrocie z migracji</a:t>
            </a:r>
          </a:p>
        </p:txBody>
      </p:sp>
      <p:sp>
        <p:nvSpPr>
          <p:cNvPr id="24" name="Rectangle 11"/>
          <p:cNvSpPr>
            <a:spLocks noChangeArrowheads="1"/>
          </p:cNvSpPr>
          <p:nvPr/>
        </p:nvSpPr>
        <p:spPr bwMode="auto">
          <a:xfrm>
            <a:off x="5953132" y="6530791"/>
            <a:ext cx="2857520" cy="307777"/>
          </a:xfrm>
          <a:prstGeom prst="rect">
            <a:avLst/>
          </a:prstGeom>
          <a:noFill/>
          <a:ln w="12700">
            <a:noFill/>
            <a:miter lim="800000"/>
            <a:headEnd/>
            <a:tailEnd/>
          </a:ln>
        </p:spPr>
        <p:txBody>
          <a:bodyPr wrap="square" lIns="36000" tIns="0" rIns="36000" bIns="0">
            <a:spAutoFit/>
          </a:bodyPr>
          <a:lstStyle/>
          <a:p>
            <a:pPr algn="r">
              <a:spcBef>
                <a:spcPct val="0"/>
              </a:spcBef>
            </a:pPr>
            <a:r>
              <a:rPr lang="pl-PL" sz="1000" i="1" dirty="0" smtClean="0">
                <a:solidFill>
                  <a:srgbClr val="808080"/>
                </a:solidFill>
              </a:rPr>
              <a:t>Dla wykresów o podstawach poniżej n=20 dane przedstawione są za pomocą liczebności</a:t>
            </a:r>
            <a:endParaRPr lang="pl-PL" sz="1000" i="1" dirty="0">
              <a:solidFill>
                <a:srgbClr val="808080"/>
              </a:solidFill>
            </a:endParaRPr>
          </a:p>
        </p:txBody>
      </p:sp>
      <p:graphicFrame>
        <p:nvGraphicFramePr>
          <p:cNvPr id="11" name="Object 3"/>
          <p:cNvGraphicFramePr>
            <a:graphicFrameLocks/>
          </p:cNvGraphicFramePr>
          <p:nvPr/>
        </p:nvGraphicFramePr>
        <p:xfrm>
          <a:off x="5592763" y="1789113"/>
          <a:ext cx="4135437" cy="3308350"/>
        </p:xfrm>
        <a:graphic>
          <a:graphicData uri="http://schemas.openxmlformats.org/presentationml/2006/ole">
            <p:oleObj spid="_x0000_s57348" name="Wykres" r:id="rId5" imgW="3933713" imgH="3143188" progId="MSGraph.Chart.8">
              <p:embed followColorScheme="full"/>
            </p:oleObj>
          </a:graphicData>
        </a:graphic>
      </p:graphicFrame>
      <p:sp>
        <p:nvSpPr>
          <p:cNvPr id="12" name="Rectangle 11"/>
          <p:cNvSpPr>
            <a:spLocks noChangeArrowheads="1"/>
          </p:cNvSpPr>
          <p:nvPr/>
        </p:nvSpPr>
        <p:spPr bwMode="auto">
          <a:xfrm>
            <a:off x="8594752" y="2101326"/>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5 osób</a:t>
            </a:r>
            <a:endParaRPr lang="pl-PL" i="1" dirty="0"/>
          </a:p>
        </p:txBody>
      </p:sp>
      <p:sp>
        <p:nvSpPr>
          <p:cNvPr id="14" name="Rectangle 6"/>
          <p:cNvSpPr>
            <a:spLocks noChangeArrowheads="1"/>
          </p:cNvSpPr>
          <p:nvPr/>
        </p:nvSpPr>
        <p:spPr bwMode="auto">
          <a:xfrm>
            <a:off x="6319870" y="1266404"/>
            <a:ext cx="3276600" cy="192360"/>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smtClean="0">
                <a:solidFill>
                  <a:srgbClr val="AF000A"/>
                </a:solidFill>
              </a:rPr>
              <a:t>Jaka to była pomoc?</a:t>
            </a:r>
            <a:endParaRPr lang="pl-PL" sz="1250" b="1" dirty="0">
              <a:solidFill>
                <a:srgbClr val="AF000A"/>
              </a:solidFill>
            </a:endParaRPr>
          </a:p>
        </p:txBody>
      </p:sp>
      <p:sp>
        <p:nvSpPr>
          <p:cNvPr id="15" name="Strzałka w prawo 11"/>
          <p:cNvSpPr>
            <a:spLocks noChangeArrowheads="1"/>
          </p:cNvSpPr>
          <p:nvPr/>
        </p:nvSpPr>
        <p:spPr bwMode="auto">
          <a:xfrm>
            <a:off x="5095880" y="2857500"/>
            <a:ext cx="571500" cy="500063"/>
          </a:xfrm>
          <a:prstGeom prst="rightArrow">
            <a:avLst>
              <a:gd name="adj1" fmla="val 50000"/>
              <a:gd name="adj2" fmla="val 50000"/>
            </a:avLst>
          </a:prstGeom>
          <a:solidFill>
            <a:srgbClr val="C00000"/>
          </a:solidFill>
          <a:ln w="12700" algn="ctr">
            <a:solidFill>
              <a:schemeClr val="accent1"/>
            </a:solidFill>
            <a:round/>
            <a:headEnd/>
            <a:tailEnd/>
          </a:ln>
        </p:spPr>
        <p:txBody>
          <a:bodyPr wrap="none" lIns="36000" tIns="0" rIns="36000" bIns="0" anchor="ctr"/>
          <a:lstStyle/>
          <a:p>
            <a:pPr algn="r"/>
            <a:endParaRPr lang="pl-PL"/>
          </a:p>
        </p:txBody>
      </p:sp>
      <p:sp>
        <p:nvSpPr>
          <p:cNvPr id="16" name="Rectangle 11"/>
          <p:cNvSpPr>
            <a:spLocks noChangeArrowheads="1"/>
          </p:cNvSpPr>
          <p:nvPr/>
        </p:nvSpPr>
        <p:spPr bwMode="auto">
          <a:xfrm>
            <a:off x="6381785" y="5091530"/>
            <a:ext cx="3500437" cy="338554"/>
          </a:xfrm>
          <a:prstGeom prst="rect">
            <a:avLst/>
          </a:prstGeom>
          <a:noFill/>
          <a:ln w="12700">
            <a:noFill/>
            <a:miter lim="800000"/>
            <a:headEnd/>
            <a:tailEnd/>
          </a:ln>
        </p:spPr>
        <p:txBody>
          <a:bodyPr lIns="36000" tIns="0" rIns="36000" bIns="0">
            <a:spAutoFit/>
          </a:bodyPr>
          <a:lstStyle/>
          <a:p>
            <a:pPr algn="l">
              <a:spcBef>
                <a:spcPct val="0"/>
              </a:spcBef>
            </a:pPr>
            <a:r>
              <a:rPr lang="pl-PL" sz="1100" i="1" dirty="0" smtClean="0">
                <a:solidFill>
                  <a:srgbClr val="808080"/>
                </a:solidFill>
              </a:rPr>
              <a:t>Podstawa: Tylko osoby, które skorzystały z pomocy po powrocie do kraju, </a:t>
            </a:r>
            <a:r>
              <a:rPr lang="pl-PL" sz="1100" b="1" i="1" dirty="0" smtClean="0">
                <a:solidFill>
                  <a:srgbClr val="FF0000"/>
                </a:solidFill>
              </a:rPr>
              <a:t>N=12</a:t>
            </a:r>
            <a:endParaRPr lang="pl-PL" sz="1100" b="1" i="1" dirty="0">
              <a:solidFill>
                <a:srgbClr val="FF0000"/>
              </a:solidFill>
            </a:endParaRPr>
          </a:p>
        </p:txBody>
      </p:sp>
      <p:sp>
        <p:nvSpPr>
          <p:cNvPr id="17" name="Rectangle 11"/>
          <p:cNvSpPr>
            <a:spLocks noChangeArrowheads="1"/>
          </p:cNvSpPr>
          <p:nvPr/>
        </p:nvSpPr>
        <p:spPr bwMode="auto">
          <a:xfrm>
            <a:off x="8281402" y="2692286"/>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3 osoby</a:t>
            </a:r>
            <a:endParaRPr lang="pl-PL" i="1" dirty="0"/>
          </a:p>
        </p:txBody>
      </p:sp>
      <p:sp>
        <p:nvSpPr>
          <p:cNvPr id="18" name="Rectangle 11"/>
          <p:cNvSpPr>
            <a:spLocks noChangeArrowheads="1"/>
          </p:cNvSpPr>
          <p:nvPr/>
        </p:nvSpPr>
        <p:spPr bwMode="auto">
          <a:xfrm>
            <a:off x="8136940" y="3315772"/>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2 osoby</a:t>
            </a:r>
            <a:endParaRPr lang="pl-PL" i="1" dirty="0"/>
          </a:p>
        </p:txBody>
      </p:sp>
      <p:sp>
        <p:nvSpPr>
          <p:cNvPr id="19" name="Rectangle 11"/>
          <p:cNvSpPr>
            <a:spLocks noChangeArrowheads="1"/>
          </p:cNvSpPr>
          <p:nvPr/>
        </p:nvSpPr>
        <p:spPr bwMode="auto">
          <a:xfrm>
            <a:off x="7953396" y="3939258"/>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1 osoba</a:t>
            </a:r>
            <a:endParaRPr lang="pl-PL" i="1" dirty="0"/>
          </a:p>
        </p:txBody>
      </p:sp>
      <p:sp>
        <p:nvSpPr>
          <p:cNvPr id="20" name="Rectangle 11"/>
          <p:cNvSpPr>
            <a:spLocks noChangeArrowheads="1"/>
          </p:cNvSpPr>
          <p:nvPr/>
        </p:nvSpPr>
        <p:spPr bwMode="auto">
          <a:xfrm>
            <a:off x="8134980" y="4572472"/>
            <a:ext cx="644528" cy="184666"/>
          </a:xfrm>
          <a:prstGeom prst="rect">
            <a:avLst/>
          </a:prstGeom>
          <a:solidFill>
            <a:schemeClr val="bg1"/>
          </a:solidFill>
          <a:ln w="12700">
            <a:noFill/>
            <a:miter lim="800000"/>
            <a:headEnd/>
            <a:tailEnd/>
          </a:ln>
        </p:spPr>
        <p:txBody>
          <a:bodyPr wrap="square" lIns="36000" tIns="0" rIns="36000" bIns="0">
            <a:spAutoFit/>
          </a:bodyPr>
          <a:lstStyle/>
          <a:p>
            <a:pPr algn="l">
              <a:spcBef>
                <a:spcPct val="0"/>
              </a:spcBef>
            </a:pPr>
            <a:r>
              <a:rPr lang="pl-PL" i="1" dirty="0" smtClean="0"/>
              <a:t>2 osoby</a:t>
            </a:r>
            <a:endParaRPr lang="pl-PL" i="1"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3"/>
          <p:cNvSpPr>
            <a:spLocks noGrp="1" noChangeArrowheads="1"/>
          </p:cNvSpPr>
          <p:nvPr>
            <p:ph type="sldNum" sz="quarter" idx="10"/>
          </p:nvPr>
        </p:nvSpPr>
        <p:spPr>
          <a:ln/>
        </p:spPr>
        <p:txBody>
          <a:bodyPr/>
          <a:lstStyle/>
          <a:p>
            <a:fld id="{605788A4-CED6-4A82-AD5B-82122460CBB7}" type="slidenum">
              <a:rPr lang="pl-PL"/>
              <a:pPr/>
              <a:t>75</a:t>
            </a:fld>
            <a:endParaRPr lang="pl-PL"/>
          </a:p>
        </p:txBody>
      </p:sp>
      <p:graphicFrame>
        <p:nvGraphicFramePr>
          <p:cNvPr id="58370" name="Object 3"/>
          <p:cNvGraphicFramePr>
            <a:graphicFrameLocks/>
          </p:cNvGraphicFramePr>
          <p:nvPr/>
        </p:nvGraphicFramePr>
        <p:xfrm>
          <a:off x="4457700" y="1228725"/>
          <a:ext cx="5200650" cy="3871913"/>
        </p:xfrm>
        <a:graphic>
          <a:graphicData uri="http://schemas.openxmlformats.org/presentationml/2006/ole">
            <p:oleObj spid="_x0000_s58370" name="Wykres" r:id="rId4" imgW="4953179" imgH="3686138" progId="MSGraph.Chart.8">
              <p:embed followColorScheme="full"/>
            </p:oleObj>
          </a:graphicData>
        </a:graphic>
      </p:graphicFrame>
      <p:sp>
        <p:nvSpPr>
          <p:cNvPr id="111620" name="Rectangle 6"/>
          <p:cNvSpPr>
            <a:spLocks noChangeArrowheads="1"/>
          </p:cNvSpPr>
          <p:nvPr/>
        </p:nvSpPr>
        <p:spPr bwMode="auto">
          <a:xfrm>
            <a:off x="1100138" y="1263650"/>
            <a:ext cx="3276600" cy="369332"/>
          </a:xfrm>
          <a:prstGeom prst="rect">
            <a:avLst/>
          </a:prstGeom>
          <a:noFill/>
          <a:ln w="12700">
            <a:noFill/>
            <a:miter lim="800000"/>
            <a:headEnd/>
            <a:tailEnd/>
          </a:ln>
        </p:spPr>
        <p:txBody>
          <a:bodyPr lIns="36000" tIns="0" rIns="36000" bIns="0">
            <a:spAutoFit/>
          </a:bodyPr>
          <a:lstStyle/>
          <a:p>
            <a:pPr algn="l">
              <a:spcBef>
                <a:spcPct val="0"/>
              </a:spcBef>
            </a:pPr>
            <a:r>
              <a:rPr lang="pl-PL" b="1" dirty="0">
                <a:solidFill>
                  <a:srgbClr val="AF000A"/>
                </a:solidFill>
              </a:rPr>
              <a:t>Czy byłby skłonny skorzystać z pomocy dla </a:t>
            </a:r>
            <a:r>
              <a:rPr lang="pl-PL" b="1" dirty="0" smtClean="0">
                <a:solidFill>
                  <a:srgbClr val="AF000A"/>
                </a:solidFill>
              </a:rPr>
              <a:t>osób powracających </a:t>
            </a:r>
            <a:r>
              <a:rPr lang="pl-PL" b="1" dirty="0">
                <a:solidFill>
                  <a:srgbClr val="AF000A"/>
                </a:solidFill>
              </a:rPr>
              <a:t>z migracji? </a:t>
            </a:r>
            <a:endParaRPr lang="pl-PL" dirty="0">
              <a:solidFill>
                <a:srgbClr val="AF000A"/>
              </a:solidFill>
            </a:endParaRPr>
          </a:p>
        </p:txBody>
      </p:sp>
      <p:sp>
        <p:nvSpPr>
          <p:cNvPr id="58373" name="Rectangle 4"/>
          <p:cNvSpPr>
            <a:spLocks noChangeArrowheads="1"/>
          </p:cNvSpPr>
          <p:nvPr/>
        </p:nvSpPr>
        <p:spPr bwMode="auto">
          <a:xfrm>
            <a:off x="1208088" y="5500688"/>
            <a:ext cx="8524875" cy="653238"/>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sz="1100" b="1" dirty="0" smtClean="0">
                <a:solidFill>
                  <a:srgbClr val="C00000"/>
                </a:solidFill>
              </a:rPr>
              <a:t>60% </a:t>
            </a:r>
            <a:r>
              <a:rPr lang="pl-PL" sz="1100" b="1" dirty="0">
                <a:solidFill>
                  <a:srgbClr val="C00000"/>
                </a:solidFill>
              </a:rPr>
              <a:t>całej próby badanych jest skłonnych skorzystać z pomocy dla osób powracających z </a:t>
            </a:r>
            <a:r>
              <a:rPr lang="pl-PL" sz="1100" b="1" dirty="0" smtClean="0">
                <a:solidFill>
                  <a:srgbClr val="C00000"/>
                </a:solidFill>
              </a:rPr>
              <a:t>migracji</a:t>
            </a:r>
            <a:r>
              <a:rPr lang="pl-PL" sz="1100" b="1" dirty="0">
                <a:solidFill>
                  <a:srgbClr val="C00000"/>
                </a:solidFill>
              </a:rPr>
              <a:t>, głównie </a:t>
            </a:r>
            <a:r>
              <a:rPr lang="pl-PL" sz="1100" b="1" dirty="0" smtClean="0">
                <a:solidFill>
                  <a:srgbClr val="C00000"/>
                </a:solidFill>
              </a:rPr>
              <a:t>w postaci pomocy w znalezieniu pracy w pobliżu miejsca zamieszkania (88%), jak również w szkoleń w zawodzie respondenta (10%).</a:t>
            </a:r>
            <a:endParaRPr lang="pl-PL" sz="1100" b="1" dirty="0">
              <a:solidFill>
                <a:srgbClr val="C00000"/>
              </a:solidFill>
            </a:endParaRPr>
          </a:p>
        </p:txBody>
      </p:sp>
      <p:graphicFrame>
        <p:nvGraphicFramePr>
          <p:cNvPr id="58371" name="Object 13"/>
          <p:cNvGraphicFramePr>
            <a:graphicFrameLocks/>
          </p:cNvGraphicFramePr>
          <p:nvPr/>
        </p:nvGraphicFramePr>
        <p:xfrm>
          <a:off x="652463" y="1814513"/>
          <a:ext cx="4657725" cy="3028950"/>
        </p:xfrm>
        <a:graphic>
          <a:graphicData uri="http://schemas.openxmlformats.org/presentationml/2006/ole">
            <p:oleObj spid="_x0000_s58371" name="Wykres" r:id="rId5" imgW="5648482" imgH="3657600" progId="MSGraph.Chart.8">
              <p:embed followColorScheme="full"/>
            </p:oleObj>
          </a:graphicData>
        </a:graphic>
      </p:graphicFrame>
      <p:sp>
        <p:nvSpPr>
          <p:cNvPr id="58374" name="Rectangle 11"/>
          <p:cNvSpPr>
            <a:spLocks noChangeArrowheads="1"/>
          </p:cNvSpPr>
          <p:nvPr/>
        </p:nvSpPr>
        <p:spPr bwMode="auto">
          <a:xfrm>
            <a:off x="1666875" y="6257925"/>
            <a:ext cx="7143750" cy="369888"/>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P59. Czy był(a)by skłonna skorzystać z pomocy dla osób </a:t>
            </a:r>
            <a:r>
              <a:rPr lang="pl-PL" i="1" dirty="0" smtClean="0">
                <a:solidFill>
                  <a:srgbClr val="808080"/>
                </a:solidFill>
              </a:rPr>
              <a:t>powracających </a:t>
            </a:r>
            <a:r>
              <a:rPr lang="pl-PL" i="1" dirty="0">
                <a:solidFill>
                  <a:srgbClr val="808080"/>
                </a:solidFill>
              </a:rPr>
              <a:t>z </a:t>
            </a:r>
            <a:r>
              <a:rPr lang="pl-PL" i="1" dirty="0" smtClean="0">
                <a:solidFill>
                  <a:srgbClr val="808080"/>
                </a:solidFill>
              </a:rPr>
              <a:t>migracji gdyby </a:t>
            </a:r>
            <a:r>
              <a:rPr lang="pl-PL" i="1" dirty="0">
                <a:solidFill>
                  <a:srgbClr val="808080"/>
                </a:solidFill>
              </a:rPr>
              <a:t>była ona dostępna w regionie?</a:t>
            </a:r>
          </a:p>
        </p:txBody>
      </p:sp>
      <p:sp>
        <p:nvSpPr>
          <p:cNvPr id="58375" name="Rectangle 11"/>
          <p:cNvSpPr>
            <a:spLocks noChangeArrowheads="1"/>
          </p:cNvSpPr>
          <p:nvPr/>
        </p:nvSpPr>
        <p:spPr bwMode="auto">
          <a:xfrm>
            <a:off x="1652588" y="6602413"/>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 P60. Jaka pomoc był(a)by najbardziej odpowiednia? </a:t>
            </a:r>
          </a:p>
        </p:txBody>
      </p:sp>
      <p:sp>
        <p:nvSpPr>
          <p:cNvPr id="58376" name="Rectangle 11"/>
          <p:cNvSpPr>
            <a:spLocks noChangeArrowheads="1"/>
          </p:cNvSpPr>
          <p:nvPr/>
        </p:nvSpPr>
        <p:spPr bwMode="auto">
          <a:xfrm>
            <a:off x="1166813" y="4851400"/>
            <a:ext cx="3500437" cy="338138"/>
          </a:xfrm>
          <a:prstGeom prst="rect">
            <a:avLst/>
          </a:prstGeom>
          <a:noFill/>
          <a:ln w="12700">
            <a:noFill/>
            <a:miter lim="800000"/>
            <a:headEnd/>
            <a:tailEnd/>
          </a:ln>
        </p:spPr>
        <p:txBody>
          <a:bodyPr lIns="36000" tIns="0" rIns="36000" bIns="0">
            <a:spAutoFit/>
          </a:bodyPr>
          <a:lstStyle/>
          <a:p>
            <a:pPr algn="l">
              <a:spcBef>
                <a:spcPct val="0"/>
              </a:spcBef>
            </a:pPr>
            <a:r>
              <a:rPr lang="pl-PL" sz="1100" i="1" dirty="0">
                <a:solidFill>
                  <a:srgbClr val="808080"/>
                </a:solidFill>
              </a:rPr>
              <a:t>Podstawa: Tylko osoby, które nie skorzystały z pomocy po powrocie do kraju, </a:t>
            </a:r>
            <a:r>
              <a:rPr lang="pl-PL" sz="1100" i="1" dirty="0" smtClean="0">
                <a:solidFill>
                  <a:srgbClr val="808080"/>
                </a:solidFill>
              </a:rPr>
              <a:t>N=87</a:t>
            </a:r>
            <a:endParaRPr lang="pl-PL" sz="1100" i="1" dirty="0">
              <a:solidFill>
                <a:srgbClr val="808080"/>
              </a:solidFill>
            </a:endParaRPr>
          </a:p>
        </p:txBody>
      </p:sp>
      <p:sp>
        <p:nvSpPr>
          <p:cNvPr id="58377" name="Rectangle 11"/>
          <p:cNvSpPr>
            <a:spLocks noChangeArrowheads="1"/>
          </p:cNvSpPr>
          <p:nvPr/>
        </p:nvSpPr>
        <p:spPr bwMode="auto">
          <a:xfrm>
            <a:off x="4953000" y="4992702"/>
            <a:ext cx="4714875" cy="508000"/>
          </a:xfrm>
          <a:prstGeom prst="rect">
            <a:avLst/>
          </a:prstGeom>
          <a:noFill/>
          <a:ln w="12700">
            <a:noFill/>
            <a:miter lim="800000"/>
            <a:headEnd/>
            <a:tailEnd/>
          </a:ln>
        </p:spPr>
        <p:txBody>
          <a:bodyPr lIns="36000" tIns="0" rIns="36000" bIns="0">
            <a:spAutoFit/>
          </a:bodyPr>
          <a:lstStyle/>
          <a:p>
            <a:pPr algn="l">
              <a:spcBef>
                <a:spcPct val="0"/>
              </a:spcBef>
            </a:pPr>
            <a:r>
              <a:rPr lang="pl-PL" sz="1100" i="1" dirty="0">
                <a:solidFill>
                  <a:srgbClr val="808080"/>
                </a:solidFill>
              </a:rPr>
              <a:t>Podstawa: Tylko osoby, które nie skorzystały z pomocy po powrocie do kraju ale byłyby skłonne z niej skorzystać gdyby była dostępna w regionie, </a:t>
            </a:r>
            <a:r>
              <a:rPr lang="pl-PL" sz="1100" i="1" dirty="0" smtClean="0">
                <a:solidFill>
                  <a:srgbClr val="808080"/>
                </a:solidFill>
              </a:rPr>
              <a:t>N=52</a:t>
            </a:r>
            <a:endParaRPr lang="pl-PL" sz="1100" i="1" dirty="0">
              <a:solidFill>
                <a:srgbClr val="808080"/>
              </a:solidFill>
            </a:endParaRPr>
          </a:p>
        </p:txBody>
      </p:sp>
      <p:sp>
        <p:nvSpPr>
          <p:cNvPr id="111626" name="Rectangle 6"/>
          <p:cNvSpPr>
            <a:spLocks noChangeArrowheads="1"/>
          </p:cNvSpPr>
          <p:nvPr/>
        </p:nvSpPr>
        <p:spPr bwMode="auto">
          <a:xfrm>
            <a:off x="5381625" y="1000125"/>
            <a:ext cx="3963988" cy="200025"/>
          </a:xfrm>
          <a:prstGeom prst="rect">
            <a:avLst/>
          </a:prstGeom>
          <a:noFill/>
          <a:ln w="12700">
            <a:noFill/>
            <a:miter lim="800000"/>
            <a:headEnd/>
            <a:tailEnd/>
          </a:ln>
        </p:spPr>
        <p:txBody>
          <a:bodyPr lIns="36000" tIns="0" rIns="36000" bIns="0">
            <a:spAutoFit/>
          </a:bodyPr>
          <a:lstStyle/>
          <a:p>
            <a:pPr algn="l">
              <a:spcBef>
                <a:spcPct val="0"/>
              </a:spcBef>
              <a:defRPr/>
            </a:pPr>
            <a:r>
              <a:rPr lang="pl-PL" sz="1250" b="1">
                <a:solidFill>
                  <a:srgbClr val="AF000A"/>
                </a:solidFill>
              </a:rPr>
              <a:t>Jaka pomoc byłby najbardziej odpowiednia?</a:t>
            </a:r>
            <a:endParaRPr lang="pl-PL" sz="1250">
              <a:solidFill>
                <a:srgbClr val="AF000A"/>
              </a:solidFill>
            </a:endParaRPr>
          </a:p>
        </p:txBody>
      </p:sp>
      <p:sp>
        <p:nvSpPr>
          <p:cNvPr id="58379" name="Rectangle 6"/>
          <p:cNvSpPr>
            <a:spLocks noChangeArrowheads="1"/>
          </p:cNvSpPr>
          <p:nvPr/>
        </p:nvSpPr>
        <p:spPr bwMode="auto">
          <a:xfrm>
            <a:off x="1023938" y="754063"/>
            <a:ext cx="8882062" cy="230187"/>
          </a:xfrm>
          <a:prstGeom prst="rect">
            <a:avLst/>
          </a:prstGeom>
          <a:noFill/>
          <a:ln w="12700">
            <a:noFill/>
            <a:miter lim="800000"/>
            <a:headEnd/>
            <a:tailEnd/>
          </a:ln>
        </p:spPr>
        <p:txBody>
          <a:bodyPr lIns="36000" tIns="0" rIns="36000" bIns="0">
            <a:spAutoFit/>
          </a:bodyPr>
          <a:lstStyle/>
          <a:p>
            <a:pPr marL="0" lvl="1" algn="l">
              <a:spcBef>
                <a:spcPct val="0"/>
              </a:spcBef>
            </a:pPr>
            <a:r>
              <a:rPr lang="pl-PL" sz="1500" b="1">
                <a:solidFill>
                  <a:srgbClr val="AF000A"/>
                </a:solidFill>
              </a:rPr>
              <a:t>Rodzaj oczekiwanej pomocy</a:t>
            </a:r>
          </a:p>
        </p:txBody>
      </p:sp>
      <p:sp>
        <p:nvSpPr>
          <p:cNvPr id="58380" name="Strzałka w prawo 11"/>
          <p:cNvSpPr>
            <a:spLocks noChangeArrowheads="1"/>
          </p:cNvSpPr>
          <p:nvPr/>
        </p:nvSpPr>
        <p:spPr bwMode="auto">
          <a:xfrm>
            <a:off x="4381500" y="2857500"/>
            <a:ext cx="571500" cy="500063"/>
          </a:xfrm>
          <a:prstGeom prst="rightArrow">
            <a:avLst>
              <a:gd name="adj1" fmla="val 50000"/>
              <a:gd name="adj2" fmla="val 50000"/>
            </a:avLst>
          </a:prstGeom>
          <a:solidFill>
            <a:srgbClr val="C00000"/>
          </a:solidFill>
          <a:ln w="12700" algn="ctr">
            <a:solidFill>
              <a:schemeClr val="accent1"/>
            </a:solidFill>
            <a:round/>
            <a:headEnd/>
            <a:tailEnd/>
          </a:ln>
        </p:spPr>
        <p:txBody>
          <a:bodyPr wrap="none" lIns="36000" tIns="0" rIns="36000" bIns="0" anchor="ctr"/>
          <a:lstStyle/>
          <a:p>
            <a:pPr algn="r"/>
            <a:endParaRPr lang="pl-PL"/>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3"/>
          <p:cNvSpPr>
            <a:spLocks noGrp="1" noChangeArrowheads="1"/>
          </p:cNvSpPr>
          <p:nvPr>
            <p:ph type="sldNum" sz="quarter" idx="10"/>
          </p:nvPr>
        </p:nvSpPr>
        <p:spPr>
          <a:ln/>
        </p:spPr>
        <p:txBody>
          <a:bodyPr/>
          <a:lstStyle/>
          <a:p>
            <a:fld id="{1E98D516-FF05-4205-8E15-7B970A7F509D}" type="slidenum">
              <a:rPr lang="pl-PL"/>
              <a:pPr/>
              <a:t>76</a:t>
            </a:fld>
            <a:endParaRPr lang="pl-PL"/>
          </a:p>
        </p:txBody>
      </p:sp>
      <p:graphicFrame>
        <p:nvGraphicFramePr>
          <p:cNvPr id="59394" name="Object 3"/>
          <p:cNvGraphicFramePr>
            <a:graphicFrameLocks/>
          </p:cNvGraphicFramePr>
          <p:nvPr/>
        </p:nvGraphicFramePr>
        <p:xfrm>
          <a:off x="690567" y="1485900"/>
          <a:ext cx="4905375" cy="3590925"/>
        </p:xfrm>
        <a:graphic>
          <a:graphicData uri="http://schemas.openxmlformats.org/presentationml/2006/ole">
            <p:oleObj spid="_x0000_s59394" name="Wykres" r:id="rId4" imgW="4667384" imgH="3419540" progId="MSGraph.Chart.8">
              <p:embed followColorScheme="full"/>
            </p:oleObj>
          </a:graphicData>
        </a:graphic>
      </p:graphicFrame>
      <p:sp>
        <p:nvSpPr>
          <p:cNvPr id="113668" name="Rectangle 6"/>
          <p:cNvSpPr>
            <a:spLocks noChangeArrowheads="1"/>
          </p:cNvSpPr>
          <p:nvPr/>
        </p:nvSpPr>
        <p:spPr bwMode="auto">
          <a:xfrm>
            <a:off x="952500" y="1143000"/>
            <a:ext cx="3714750" cy="365125"/>
          </a:xfrm>
          <a:prstGeom prst="rect">
            <a:avLst/>
          </a:prstGeom>
          <a:noFill/>
          <a:ln w="12700">
            <a:noFill/>
            <a:miter lim="800000"/>
            <a:headEnd/>
            <a:tailEnd/>
          </a:ln>
        </p:spPr>
        <p:txBody>
          <a:bodyPr lIns="36000" tIns="0" rIns="36000" bIns="0">
            <a:spAutoFit/>
          </a:bodyPr>
          <a:lstStyle/>
          <a:p>
            <a:pPr algn="l">
              <a:spcBef>
                <a:spcPct val="0"/>
              </a:spcBef>
            </a:pPr>
            <a:r>
              <a:rPr lang="pl-PL" b="1">
                <a:solidFill>
                  <a:srgbClr val="AF000A"/>
                </a:solidFill>
              </a:rPr>
              <a:t>Dlaczego nie byłaby skłonna skorzystać z pomocy?</a:t>
            </a:r>
            <a:endParaRPr lang="pl-PL">
              <a:solidFill>
                <a:srgbClr val="AF000A"/>
              </a:solidFill>
            </a:endParaRPr>
          </a:p>
        </p:txBody>
      </p:sp>
      <p:sp>
        <p:nvSpPr>
          <p:cNvPr id="59397" name="Rectangle 4"/>
          <p:cNvSpPr>
            <a:spLocks noChangeArrowheads="1"/>
          </p:cNvSpPr>
          <p:nvPr/>
        </p:nvSpPr>
        <p:spPr bwMode="auto">
          <a:xfrm>
            <a:off x="1023938" y="5429264"/>
            <a:ext cx="8524875" cy="607071"/>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sz="1000" b="1" dirty="0">
                <a:solidFill>
                  <a:srgbClr val="C00000"/>
                </a:solidFill>
              </a:rPr>
              <a:t>Większość badanych zapytanych o powód, dla którego nie chcieliby skorzystać z pomocy w regionie, gdyby była ona dostępna, odparło, </a:t>
            </a:r>
            <a:r>
              <a:rPr lang="pl-PL" sz="1000" b="1" dirty="0" smtClean="0">
                <a:solidFill>
                  <a:srgbClr val="C00000"/>
                </a:solidFill>
              </a:rPr>
              <a:t>że nie </a:t>
            </a:r>
            <a:r>
              <a:rPr lang="pl-PL" sz="1000" b="1" dirty="0">
                <a:solidFill>
                  <a:srgbClr val="C00000"/>
                </a:solidFill>
              </a:rPr>
              <a:t>ma takiej potrzeby </a:t>
            </a:r>
            <a:r>
              <a:rPr lang="pl-PL" sz="1000" b="1" dirty="0" smtClean="0">
                <a:solidFill>
                  <a:srgbClr val="C00000"/>
                </a:solidFill>
              </a:rPr>
              <a:t>(54%). </a:t>
            </a:r>
            <a:r>
              <a:rPr lang="pl-PL" sz="1000" b="1" dirty="0">
                <a:solidFill>
                  <a:srgbClr val="C00000"/>
                </a:solidFill>
              </a:rPr>
              <a:t>Według </a:t>
            </a:r>
            <a:r>
              <a:rPr lang="pl-PL" sz="1000" b="1" dirty="0" smtClean="0">
                <a:solidFill>
                  <a:srgbClr val="C00000"/>
                </a:solidFill>
              </a:rPr>
              <a:t>93% </a:t>
            </a:r>
            <a:r>
              <a:rPr lang="pl-PL" sz="1000" b="1" dirty="0">
                <a:solidFill>
                  <a:srgbClr val="C00000"/>
                </a:solidFill>
              </a:rPr>
              <a:t>respondentów pomoc w adaptacji osób wracających do swojego miejsca zamieszkania </a:t>
            </a:r>
            <a:r>
              <a:rPr lang="pl-PL" sz="1000" b="1" dirty="0" smtClean="0">
                <a:solidFill>
                  <a:srgbClr val="C00000"/>
                </a:solidFill>
              </a:rPr>
              <a:t>powinien </a:t>
            </a:r>
            <a:r>
              <a:rPr lang="pl-PL" sz="1000" b="1" dirty="0">
                <a:solidFill>
                  <a:srgbClr val="C00000"/>
                </a:solidFill>
              </a:rPr>
              <a:t>oferować </a:t>
            </a:r>
            <a:r>
              <a:rPr lang="pl-PL" sz="1000" b="1" dirty="0" smtClean="0">
                <a:solidFill>
                  <a:srgbClr val="C00000"/>
                </a:solidFill>
              </a:rPr>
              <a:t>PUP, a w dalszej kolejności władze lokalne (34%) oraz pracownicy socjalni (10%).</a:t>
            </a:r>
            <a:endParaRPr lang="pl-PL" sz="1000" b="1" dirty="0">
              <a:solidFill>
                <a:srgbClr val="C00000"/>
              </a:solidFill>
            </a:endParaRPr>
          </a:p>
        </p:txBody>
      </p:sp>
      <p:sp>
        <p:nvSpPr>
          <p:cNvPr id="59398" name="Rectangle 11"/>
          <p:cNvSpPr>
            <a:spLocks noChangeArrowheads="1"/>
          </p:cNvSpPr>
          <p:nvPr/>
        </p:nvSpPr>
        <p:spPr bwMode="auto">
          <a:xfrm>
            <a:off x="1604963" y="6272213"/>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P61. Dlaczego nie byłaby skłonna skorzystać z pomocy gdyby była dostępna w regionie?</a:t>
            </a:r>
          </a:p>
        </p:txBody>
      </p:sp>
      <p:sp>
        <p:nvSpPr>
          <p:cNvPr id="59399" name="Rectangle 11"/>
          <p:cNvSpPr>
            <a:spLocks noChangeArrowheads="1"/>
          </p:cNvSpPr>
          <p:nvPr/>
        </p:nvSpPr>
        <p:spPr bwMode="auto">
          <a:xfrm>
            <a:off x="1604963" y="6510338"/>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 P62. Kto powinien pomagać w adaptacji osobom powracającym do swojego miejsca zamieszkania?</a:t>
            </a:r>
          </a:p>
        </p:txBody>
      </p:sp>
      <p:sp>
        <p:nvSpPr>
          <p:cNvPr id="59400" name="Rectangle 11"/>
          <p:cNvSpPr>
            <a:spLocks noChangeArrowheads="1"/>
          </p:cNvSpPr>
          <p:nvPr/>
        </p:nvSpPr>
        <p:spPr bwMode="auto">
          <a:xfrm>
            <a:off x="1023910" y="5019272"/>
            <a:ext cx="3929089" cy="338554"/>
          </a:xfrm>
          <a:prstGeom prst="rect">
            <a:avLst/>
          </a:prstGeom>
          <a:noFill/>
          <a:ln w="12700">
            <a:noFill/>
            <a:miter lim="800000"/>
            <a:headEnd/>
            <a:tailEnd/>
          </a:ln>
        </p:spPr>
        <p:txBody>
          <a:bodyPr wrap="square" lIns="36000" tIns="0" rIns="36000" bIns="0">
            <a:spAutoFit/>
          </a:bodyPr>
          <a:lstStyle/>
          <a:p>
            <a:pPr algn="l">
              <a:spcBef>
                <a:spcPct val="0"/>
              </a:spcBef>
            </a:pPr>
            <a:r>
              <a:rPr lang="pl-PL" sz="1100" i="1" dirty="0">
                <a:solidFill>
                  <a:srgbClr val="808080"/>
                </a:solidFill>
              </a:rPr>
              <a:t>Podstawa: Tylko osoby, które nie skorzystały z pomocy po powrocie do kraju i nie byłyby skłonne z niej skorzystać </a:t>
            </a:r>
            <a:r>
              <a:rPr lang="pl-PL" sz="1100" i="1" dirty="0" smtClean="0">
                <a:solidFill>
                  <a:srgbClr val="808080"/>
                </a:solidFill>
              </a:rPr>
              <a:t>N=35</a:t>
            </a:r>
            <a:endParaRPr lang="pl-PL" sz="1100" i="1" dirty="0">
              <a:solidFill>
                <a:srgbClr val="808080"/>
              </a:solidFill>
            </a:endParaRPr>
          </a:p>
        </p:txBody>
      </p:sp>
      <p:sp>
        <p:nvSpPr>
          <p:cNvPr id="59401" name="Rectangle 11"/>
          <p:cNvSpPr>
            <a:spLocks noChangeArrowheads="1"/>
          </p:cNvSpPr>
          <p:nvPr/>
        </p:nvSpPr>
        <p:spPr bwMode="auto">
          <a:xfrm>
            <a:off x="7712075" y="4572000"/>
            <a:ext cx="1712913" cy="338138"/>
          </a:xfrm>
          <a:prstGeom prst="rect">
            <a:avLst/>
          </a:prstGeom>
          <a:noFill/>
          <a:ln w="12700">
            <a:noFill/>
            <a:miter lim="800000"/>
            <a:headEnd/>
            <a:tailEnd/>
          </a:ln>
        </p:spPr>
        <p:txBody>
          <a:bodyPr lIns="36000" tIns="0" rIns="36000" bIns="0">
            <a:spAutoFit/>
          </a:bodyPr>
          <a:lstStyle/>
          <a:p>
            <a:pPr algn="l">
              <a:spcBef>
                <a:spcPct val="0"/>
              </a:spcBef>
            </a:pPr>
            <a:r>
              <a:rPr lang="pl-PL" sz="1100" i="1" dirty="0" smtClean="0">
                <a:solidFill>
                  <a:srgbClr val="808080"/>
                </a:solidFill>
              </a:rPr>
              <a:t>Podstawa: cała próba, N=100</a:t>
            </a:r>
            <a:endParaRPr lang="pl-PL" sz="1100" i="1" dirty="0">
              <a:solidFill>
                <a:srgbClr val="808080"/>
              </a:solidFill>
            </a:endParaRPr>
          </a:p>
        </p:txBody>
      </p:sp>
      <p:sp>
        <p:nvSpPr>
          <p:cNvPr id="113674" name="Rectangle 6"/>
          <p:cNvSpPr>
            <a:spLocks noChangeArrowheads="1"/>
          </p:cNvSpPr>
          <p:nvPr/>
        </p:nvSpPr>
        <p:spPr bwMode="auto">
          <a:xfrm>
            <a:off x="5024438" y="1143000"/>
            <a:ext cx="4714875" cy="400050"/>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Kto powinien pomagać w adaptacji osobom powracającym do swojego miejsca zamieszkania?</a:t>
            </a:r>
            <a:endParaRPr lang="pl-PL" sz="1250" dirty="0">
              <a:solidFill>
                <a:srgbClr val="AF000A"/>
              </a:solidFill>
            </a:endParaRPr>
          </a:p>
        </p:txBody>
      </p:sp>
      <p:sp>
        <p:nvSpPr>
          <p:cNvPr id="59403" name="Rectangle 6"/>
          <p:cNvSpPr>
            <a:spLocks noChangeArrowheads="1"/>
          </p:cNvSpPr>
          <p:nvPr/>
        </p:nvSpPr>
        <p:spPr bwMode="auto">
          <a:xfrm>
            <a:off x="1023938" y="754063"/>
            <a:ext cx="3929062" cy="230187"/>
          </a:xfrm>
          <a:prstGeom prst="rect">
            <a:avLst/>
          </a:prstGeom>
          <a:noFill/>
          <a:ln w="12700">
            <a:noFill/>
            <a:miter lim="800000"/>
            <a:headEnd/>
            <a:tailEnd/>
          </a:ln>
        </p:spPr>
        <p:txBody>
          <a:bodyPr lIns="36000" tIns="0" rIns="36000" bIns="0">
            <a:spAutoFit/>
          </a:bodyPr>
          <a:lstStyle/>
          <a:p>
            <a:pPr marL="0" lvl="1" algn="l">
              <a:spcBef>
                <a:spcPct val="0"/>
              </a:spcBef>
            </a:pPr>
            <a:r>
              <a:rPr lang="pl-PL" sz="1500" b="1" dirty="0">
                <a:solidFill>
                  <a:srgbClr val="AF000A"/>
                </a:solidFill>
              </a:rPr>
              <a:t>Rodzaj oczekiwanej pomocy </a:t>
            </a:r>
            <a:r>
              <a:rPr lang="pl-PL" sz="1500" b="1" dirty="0" err="1">
                <a:solidFill>
                  <a:srgbClr val="AF000A"/>
                </a:solidFill>
              </a:rPr>
              <a:t>cd</a:t>
            </a:r>
            <a:endParaRPr lang="pl-PL" sz="1500" b="1" dirty="0">
              <a:solidFill>
                <a:srgbClr val="AF000A"/>
              </a:solidFill>
            </a:endParaRPr>
          </a:p>
        </p:txBody>
      </p:sp>
      <p:graphicFrame>
        <p:nvGraphicFramePr>
          <p:cNvPr id="59395" name="Object 4"/>
          <p:cNvGraphicFramePr>
            <a:graphicFrameLocks/>
          </p:cNvGraphicFramePr>
          <p:nvPr/>
        </p:nvGraphicFramePr>
        <p:xfrm>
          <a:off x="4767263" y="1595438"/>
          <a:ext cx="4686300" cy="3486150"/>
        </p:xfrm>
        <a:graphic>
          <a:graphicData uri="http://schemas.openxmlformats.org/presentationml/2006/ole">
            <p:oleObj spid="_x0000_s59395" name="Wykres" r:id="rId5" imgW="4457700" imgH="3324225" progId="MSGraph.Chart.8">
              <p:embed followColorScheme="full"/>
            </p:oleObj>
          </a:graphicData>
        </a:graphic>
      </p:graphicFrame>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3"/>
          <p:cNvSpPr>
            <a:spLocks noGrp="1" noChangeArrowheads="1"/>
          </p:cNvSpPr>
          <p:nvPr>
            <p:ph type="sldNum" sz="quarter" idx="10"/>
          </p:nvPr>
        </p:nvSpPr>
        <p:spPr>
          <a:ln/>
        </p:spPr>
        <p:txBody>
          <a:bodyPr/>
          <a:lstStyle/>
          <a:p>
            <a:fld id="{78902008-03AA-440F-9BF8-98712BB2C9DD}" type="slidenum">
              <a:rPr lang="pl-PL"/>
              <a:pPr/>
              <a:t>77</a:t>
            </a:fld>
            <a:endParaRPr lang="pl-PL"/>
          </a:p>
        </p:txBody>
      </p:sp>
      <p:sp>
        <p:nvSpPr>
          <p:cNvPr id="78850" name="Rectangle 3"/>
          <p:cNvSpPr>
            <a:spLocks noGrp="1" noChangeArrowheads="1"/>
          </p:cNvSpPr>
          <p:nvPr>
            <p:ph type="body" idx="4294967295"/>
          </p:nvPr>
        </p:nvSpPr>
        <p:spPr>
          <a:xfrm>
            <a:off x="1381125" y="3324225"/>
            <a:ext cx="7848600" cy="457200"/>
          </a:xfrm>
          <a:noFill/>
        </p:spPr>
        <p:txBody>
          <a:bodyPr>
            <a:spAutoFit/>
          </a:bodyPr>
          <a:lstStyle/>
          <a:p>
            <a:pPr algn="ctr">
              <a:buFontTx/>
              <a:buNone/>
            </a:pPr>
            <a:r>
              <a:rPr lang="pl-PL" sz="2400" b="1" i="1" smtClean="0">
                <a:latin typeface="Arial" pitchFamily="34" charset="0"/>
              </a:rPr>
              <a:t>Ogólna opinia o migracji</a:t>
            </a:r>
          </a:p>
        </p:txBody>
      </p:sp>
    </p:spTree>
  </p:cSld>
  <p:clrMapOvr>
    <a:masterClrMapping/>
  </p:clrMapOvr>
  <p:transition>
    <p:randomBa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3170" name="Picture 2"/>
          <p:cNvPicPr>
            <a:picLocks noChangeArrowheads="1"/>
          </p:cNvPicPr>
          <p:nvPr/>
        </p:nvPicPr>
        <p:blipFill>
          <a:blip r:embed="rId3" cstate="print"/>
          <a:srcRect/>
          <a:stretch>
            <a:fillRect/>
          </a:stretch>
        </p:blipFill>
        <p:spPr bwMode="auto">
          <a:xfrm rot="5400000">
            <a:off x="301560" y="1700132"/>
            <a:ext cx="5094000" cy="3715200"/>
          </a:xfrm>
          <a:prstGeom prst="rect">
            <a:avLst/>
          </a:prstGeom>
          <a:noFill/>
          <a:ln w="9525">
            <a:noFill/>
            <a:miter lim="800000"/>
            <a:headEnd/>
            <a:tailEnd/>
          </a:ln>
        </p:spPr>
      </p:pic>
      <p:sp>
        <p:nvSpPr>
          <p:cNvPr id="28" name="Rectangle 13"/>
          <p:cNvSpPr>
            <a:spLocks noGrp="1" noChangeArrowheads="1"/>
          </p:cNvSpPr>
          <p:nvPr>
            <p:ph type="sldNum" sz="quarter" idx="10"/>
          </p:nvPr>
        </p:nvSpPr>
        <p:spPr>
          <a:ln/>
        </p:spPr>
        <p:txBody>
          <a:bodyPr/>
          <a:lstStyle/>
          <a:p>
            <a:fld id="{CA25C39D-64A5-4F82-872F-E3076C3251B1}" type="slidenum">
              <a:rPr lang="pl-PL"/>
              <a:pPr/>
              <a:t>78</a:t>
            </a:fld>
            <a:endParaRPr lang="pl-PL"/>
          </a:p>
        </p:txBody>
      </p:sp>
      <p:sp>
        <p:nvSpPr>
          <p:cNvPr id="79874" name="Rectangle 11"/>
          <p:cNvSpPr>
            <a:spLocks noChangeArrowheads="1"/>
          </p:cNvSpPr>
          <p:nvPr/>
        </p:nvSpPr>
        <p:spPr bwMode="auto">
          <a:xfrm>
            <a:off x="1666875" y="6297613"/>
            <a:ext cx="7143750"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Pytania wizerunkowe od P69.1 do P69.12</a:t>
            </a:r>
          </a:p>
        </p:txBody>
      </p:sp>
      <p:sp>
        <p:nvSpPr>
          <p:cNvPr id="79875" name="Rectangle 6"/>
          <p:cNvSpPr>
            <a:spLocks noChangeArrowheads="1"/>
          </p:cNvSpPr>
          <p:nvPr/>
        </p:nvSpPr>
        <p:spPr bwMode="auto">
          <a:xfrm>
            <a:off x="1023938" y="754063"/>
            <a:ext cx="8882062" cy="230187"/>
          </a:xfrm>
          <a:prstGeom prst="rect">
            <a:avLst/>
          </a:prstGeom>
          <a:noFill/>
          <a:ln w="12700">
            <a:noFill/>
            <a:miter lim="800000"/>
            <a:headEnd/>
            <a:tailEnd/>
          </a:ln>
        </p:spPr>
        <p:txBody>
          <a:bodyPr lIns="36000" tIns="0" rIns="36000" bIns="0">
            <a:spAutoFit/>
          </a:bodyPr>
          <a:lstStyle/>
          <a:p>
            <a:pPr marL="0" lvl="1" algn="l">
              <a:spcBef>
                <a:spcPct val="0"/>
              </a:spcBef>
            </a:pPr>
            <a:r>
              <a:rPr lang="pl-PL" sz="1500" b="1" dirty="0">
                <a:solidFill>
                  <a:srgbClr val="AF000A"/>
                </a:solidFill>
              </a:rPr>
              <a:t>Stosunek migrantów do problemu migracji</a:t>
            </a:r>
          </a:p>
        </p:txBody>
      </p:sp>
      <p:sp>
        <p:nvSpPr>
          <p:cNvPr id="79877" name="Rectangle 11"/>
          <p:cNvSpPr>
            <a:spLocks noChangeArrowheads="1"/>
          </p:cNvSpPr>
          <p:nvPr/>
        </p:nvSpPr>
        <p:spPr bwMode="auto">
          <a:xfrm>
            <a:off x="809625" y="6072188"/>
            <a:ext cx="2574925" cy="184150"/>
          </a:xfrm>
          <a:prstGeom prst="rect">
            <a:avLst/>
          </a:prstGeom>
          <a:noFill/>
          <a:ln w="12700">
            <a:noFill/>
            <a:miter lim="800000"/>
            <a:headEnd/>
            <a:tailEnd/>
          </a:ln>
        </p:spPr>
        <p:txBody>
          <a:bodyPr lIns="36000" tIns="0" rIns="36000" bIns="0">
            <a:spAutoFit/>
          </a:bodyPr>
          <a:lstStyle/>
          <a:p>
            <a:pPr algn="l">
              <a:spcBef>
                <a:spcPct val="0"/>
              </a:spcBef>
            </a:pPr>
            <a:r>
              <a:rPr lang="pl-PL" i="1" dirty="0" smtClean="0">
                <a:solidFill>
                  <a:srgbClr val="808080"/>
                </a:solidFill>
              </a:rPr>
              <a:t>Podstawa: cała próba, N=100</a:t>
            </a:r>
            <a:endParaRPr lang="pl-PL" i="1" dirty="0">
              <a:solidFill>
                <a:srgbClr val="808080"/>
              </a:solidFill>
            </a:endParaRPr>
          </a:p>
        </p:txBody>
      </p:sp>
      <p:graphicFrame>
        <p:nvGraphicFramePr>
          <p:cNvPr id="31" name="Tabela 30"/>
          <p:cNvGraphicFramePr>
            <a:graphicFrameLocks noGrp="1"/>
          </p:cNvGraphicFramePr>
          <p:nvPr/>
        </p:nvGraphicFramePr>
        <p:xfrm>
          <a:off x="4553593" y="1076165"/>
          <a:ext cx="2724163" cy="4875229"/>
        </p:xfrm>
        <a:graphic>
          <a:graphicData uri="http://schemas.openxmlformats.org/drawingml/2006/table">
            <a:tbl>
              <a:tblPr/>
              <a:tblGrid>
                <a:gridCol w="2724163"/>
              </a:tblGrid>
              <a:tr h="413766">
                <a:tc>
                  <a:txBody>
                    <a:bodyPr/>
                    <a:lstStyle/>
                    <a:p>
                      <a:pPr algn="l" fontAlgn="b"/>
                      <a:r>
                        <a:rPr lang="pl-PL" sz="1000" b="0" i="0" u="none" strike="noStrike" dirty="0">
                          <a:solidFill>
                            <a:srgbClr val="000000"/>
                          </a:solidFill>
                          <a:latin typeface="Czcionka tekstu podstawowego"/>
                        </a:rPr>
                        <a:t>gdybym miał pracę na miejscu, która pozwoliłaby na godne życie nie wyjeżdżałbym</a:t>
                      </a:r>
                    </a:p>
                  </a:txBody>
                  <a:tcPr marL="9525" marR="9525" marT="9525" marB="0" anchor="ctr">
                    <a:lnL>
                      <a:noFill/>
                    </a:lnL>
                    <a:lnR>
                      <a:noFill/>
                    </a:lnR>
                    <a:lnT>
                      <a:noFill/>
                    </a:lnT>
                    <a:lnB>
                      <a:noFill/>
                    </a:lnB>
                    <a:noFill/>
                  </a:tcPr>
                </a:tc>
              </a:tr>
              <a:tr h="413766">
                <a:tc>
                  <a:txBody>
                    <a:bodyPr/>
                    <a:lstStyle/>
                    <a:p>
                      <a:pPr algn="l" fontAlgn="b"/>
                      <a:r>
                        <a:rPr lang="pl-PL" sz="1000" b="0" i="0" u="none" strike="noStrike">
                          <a:solidFill>
                            <a:srgbClr val="000000"/>
                          </a:solidFill>
                          <a:latin typeface="Czcionka tekstu podstawowego"/>
                        </a:rPr>
                        <a:t>dzięki wyjazdowi jestem bardziej pewny siebie</a:t>
                      </a:r>
                    </a:p>
                  </a:txBody>
                  <a:tcPr marL="9525" marR="9525" marT="9525" marB="0" anchor="ctr">
                    <a:lnL>
                      <a:noFill/>
                    </a:lnL>
                    <a:lnR>
                      <a:noFill/>
                    </a:lnR>
                    <a:lnT>
                      <a:noFill/>
                    </a:lnT>
                    <a:lnB>
                      <a:noFill/>
                    </a:lnB>
                    <a:noFill/>
                  </a:tcPr>
                </a:tc>
              </a:tr>
              <a:tr h="413766">
                <a:tc>
                  <a:txBody>
                    <a:bodyPr/>
                    <a:lstStyle/>
                    <a:p>
                      <a:pPr algn="l" fontAlgn="b"/>
                      <a:r>
                        <a:rPr lang="pl-PL" sz="1000" b="0" i="0" u="none" strike="noStrike">
                          <a:solidFill>
                            <a:srgbClr val="000000"/>
                          </a:solidFill>
                          <a:latin typeface="Czcionka tekstu podstawowego"/>
                        </a:rPr>
                        <a:t>podczas wyjazdu miałem możliwość poznania innej kultury, zobaczenia świata:</a:t>
                      </a:r>
                    </a:p>
                  </a:txBody>
                  <a:tcPr marL="9525" marR="9525" marT="9525" marB="0" anchor="ctr">
                    <a:lnL>
                      <a:noFill/>
                    </a:lnL>
                    <a:lnR>
                      <a:noFill/>
                    </a:lnR>
                    <a:lnT>
                      <a:noFill/>
                    </a:lnT>
                    <a:lnB>
                      <a:noFill/>
                    </a:lnB>
                    <a:noFill/>
                  </a:tcPr>
                </a:tc>
              </a:tr>
              <a:tr h="413766">
                <a:tc>
                  <a:txBody>
                    <a:bodyPr/>
                    <a:lstStyle/>
                    <a:p>
                      <a:pPr algn="l" fontAlgn="b"/>
                      <a:r>
                        <a:rPr lang="pl-PL" sz="1000" b="0" i="0" u="none" strike="noStrike" dirty="0">
                          <a:solidFill>
                            <a:srgbClr val="000000"/>
                          </a:solidFill>
                          <a:latin typeface="Czcionka tekstu podstawowego"/>
                        </a:rPr>
                        <a:t>rozstania związane z wyjazdem do </a:t>
                      </a:r>
                      <a:r>
                        <a:rPr lang="pl-PL" sz="1000" b="0" i="0" u="none" strike="noStrike" dirty="0" smtClean="0">
                          <a:solidFill>
                            <a:srgbClr val="000000"/>
                          </a:solidFill>
                          <a:latin typeface="Czcionka tekstu podstawowego"/>
                        </a:rPr>
                        <a:t>pracy</a:t>
                      </a:r>
                      <a:r>
                        <a:rPr lang="pl-PL" sz="1000" b="0" i="0" u="none" strike="noStrike" dirty="0">
                          <a:solidFill>
                            <a:srgbClr val="000000"/>
                          </a:solidFill>
                          <a:latin typeface="Czcionka tekstu podstawowego"/>
                        </a:rPr>
                        <a:t>, źle wpływają na relacje z partnerem</a:t>
                      </a:r>
                    </a:p>
                  </a:txBody>
                  <a:tcPr marL="9525" marR="9525" marT="9525" marB="0" anchor="ctr">
                    <a:lnL>
                      <a:noFill/>
                    </a:lnL>
                    <a:lnR>
                      <a:noFill/>
                    </a:lnR>
                    <a:lnT>
                      <a:noFill/>
                    </a:lnT>
                    <a:lnB>
                      <a:noFill/>
                    </a:lnB>
                    <a:noFill/>
                  </a:tcPr>
                </a:tc>
              </a:tr>
              <a:tr h="431754">
                <a:tc>
                  <a:txBody>
                    <a:bodyPr/>
                    <a:lstStyle/>
                    <a:p>
                      <a:pPr algn="l" fontAlgn="b"/>
                      <a:r>
                        <a:rPr lang="pl-PL" sz="1000" b="0" i="0" u="none" strike="noStrike">
                          <a:solidFill>
                            <a:srgbClr val="000000"/>
                          </a:solidFill>
                          <a:latin typeface="Czcionka tekstu podstawowego"/>
                        </a:rPr>
                        <a:t>poleciłbym wyjazd do pracy tylko ludziom młodym bez zobowiązań</a:t>
                      </a:r>
                    </a:p>
                  </a:txBody>
                  <a:tcPr marL="9525" marR="9525" marT="9525" marB="0" anchor="ctr">
                    <a:lnL>
                      <a:noFill/>
                    </a:lnL>
                    <a:lnR>
                      <a:noFill/>
                    </a:lnR>
                    <a:lnT>
                      <a:noFill/>
                    </a:lnT>
                    <a:lnB>
                      <a:noFill/>
                    </a:lnB>
                    <a:noFill/>
                  </a:tcPr>
                </a:tc>
              </a:tr>
              <a:tr h="359797">
                <a:tc>
                  <a:txBody>
                    <a:bodyPr/>
                    <a:lstStyle/>
                    <a:p>
                      <a:pPr algn="l" fontAlgn="b"/>
                      <a:r>
                        <a:rPr lang="pl-PL" sz="1000" b="0" i="0" u="none" strike="noStrike">
                          <a:solidFill>
                            <a:srgbClr val="000000"/>
                          </a:solidFill>
                          <a:latin typeface="Czcionka tekstu podstawowego"/>
                        </a:rPr>
                        <a:t>rozstania związane z wyjazdem do pracy źle wpływają na relacje rodzinne</a:t>
                      </a:r>
                    </a:p>
                  </a:txBody>
                  <a:tcPr marL="9525" marR="9525" marT="9525" marB="0" anchor="ctr">
                    <a:lnL>
                      <a:noFill/>
                    </a:lnL>
                    <a:lnR>
                      <a:noFill/>
                    </a:lnR>
                    <a:lnT>
                      <a:noFill/>
                    </a:lnT>
                    <a:lnB>
                      <a:noFill/>
                    </a:lnB>
                    <a:noFill/>
                  </a:tcPr>
                </a:tc>
              </a:tr>
              <a:tr h="395773">
                <a:tc>
                  <a:txBody>
                    <a:bodyPr/>
                    <a:lstStyle/>
                    <a:p>
                      <a:pPr algn="l" fontAlgn="b"/>
                      <a:r>
                        <a:rPr lang="pl-PL" sz="1000" b="0" i="0" u="none" strike="noStrike">
                          <a:solidFill>
                            <a:srgbClr val="000000"/>
                          </a:solidFill>
                          <a:latin typeface="Czcionka tekstu podstawowego"/>
                        </a:rPr>
                        <a:t>utrata kontaktu z dziećmi jest nie do nadrobienia</a:t>
                      </a:r>
                    </a:p>
                  </a:txBody>
                  <a:tcPr marL="9525" marR="9525" marT="9525" marB="0" anchor="ctr">
                    <a:lnL>
                      <a:noFill/>
                    </a:lnL>
                    <a:lnR>
                      <a:noFill/>
                    </a:lnR>
                    <a:lnT>
                      <a:noFill/>
                    </a:lnT>
                    <a:lnB>
                      <a:noFill/>
                    </a:lnB>
                    <a:noFill/>
                  </a:tcPr>
                </a:tc>
              </a:tr>
              <a:tr h="413762">
                <a:tc>
                  <a:txBody>
                    <a:bodyPr/>
                    <a:lstStyle/>
                    <a:p>
                      <a:pPr algn="l" fontAlgn="b"/>
                      <a:r>
                        <a:rPr lang="pl-PL" sz="1000" b="0" i="0" u="none" strike="noStrike">
                          <a:solidFill>
                            <a:srgbClr val="000000"/>
                          </a:solidFill>
                          <a:latin typeface="Czcionka tekstu podstawowego"/>
                        </a:rPr>
                        <a:t>dzięki wyjazdowi zdobyłem nowe kwalifikacje zawodowe:</a:t>
                      </a:r>
                    </a:p>
                  </a:txBody>
                  <a:tcPr marL="9525" marR="9525" marT="9525" marB="0" anchor="ctr">
                    <a:lnL>
                      <a:noFill/>
                    </a:lnL>
                    <a:lnR>
                      <a:noFill/>
                    </a:lnR>
                    <a:lnT>
                      <a:noFill/>
                    </a:lnT>
                    <a:lnB>
                      <a:noFill/>
                    </a:lnB>
                    <a:noFill/>
                  </a:tcPr>
                </a:tc>
              </a:tr>
              <a:tr h="413766">
                <a:tc>
                  <a:txBody>
                    <a:bodyPr/>
                    <a:lstStyle/>
                    <a:p>
                      <a:pPr algn="l" fontAlgn="b"/>
                      <a:r>
                        <a:rPr lang="pl-PL" sz="1000" b="0" i="0" u="none" strike="noStrike">
                          <a:solidFill>
                            <a:srgbClr val="000000"/>
                          </a:solidFill>
                          <a:latin typeface="Czcionka tekstu podstawowego"/>
                        </a:rPr>
                        <a:t>dzięki wyjazdowi nauczyłem się języka obcego</a:t>
                      </a:r>
                    </a:p>
                  </a:txBody>
                  <a:tcPr marL="9525" marR="9525" marT="9525" marB="0" anchor="ctr">
                    <a:lnL>
                      <a:noFill/>
                    </a:lnL>
                    <a:lnR>
                      <a:noFill/>
                    </a:lnR>
                    <a:lnT>
                      <a:noFill/>
                    </a:lnT>
                    <a:lnB>
                      <a:noFill/>
                    </a:lnB>
                    <a:noFill/>
                  </a:tcPr>
                </a:tc>
              </a:tr>
              <a:tr h="377781">
                <a:tc>
                  <a:txBody>
                    <a:bodyPr/>
                    <a:lstStyle/>
                    <a:p>
                      <a:pPr algn="l" fontAlgn="b"/>
                      <a:r>
                        <a:rPr lang="pl-PL" sz="1000" b="0" i="0" u="none" strike="noStrike" dirty="0">
                          <a:solidFill>
                            <a:srgbClr val="000000"/>
                          </a:solidFill>
                          <a:latin typeface="Czcionka tekstu podstawowego"/>
                        </a:rPr>
                        <a:t>ludzie </a:t>
                      </a:r>
                      <a:r>
                        <a:rPr lang="pl-PL" sz="1000" b="0" i="0" u="none" strike="noStrike" dirty="0" smtClean="0">
                          <a:solidFill>
                            <a:srgbClr val="000000"/>
                          </a:solidFill>
                          <a:latin typeface="Czcionka tekstu podstawowego"/>
                        </a:rPr>
                        <a:t>z </a:t>
                      </a:r>
                      <a:r>
                        <a:rPr lang="pl-PL" sz="1000" b="0" i="0" u="none" strike="noStrike" dirty="0">
                          <a:solidFill>
                            <a:srgbClr val="000000"/>
                          </a:solidFill>
                          <a:latin typeface="Czcionka tekstu podstawowego"/>
                        </a:rPr>
                        <a:t>mojego otoczenia zazdroszczą mi zarobionych pieniędzy</a:t>
                      </a:r>
                    </a:p>
                  </a:txBody>
                  <a:tcPr marL="9525" marR="9525" marT="9525" marB="0" anchor="ctr">
                    <a:lnL>
                      <a:noFill/>
                    </a:lnL>
                    <a:lnR>
                      <a:noFill/>
                    </a:lnR>
                    <a:lnT>
                      <a:noFill/>
                    </a:lnT>
                    <a:lnB>
                      <a:noFill/>
                    </a:lnB>
                    <a:noFill/>
                  </a:tcPr>
                </a:tc>
              </a:tr>
              <a:tr h="413766">
                <a:tc>
                  <a:txBody>
                    <a:bodyPr/>
                    <a:lstStyle/>
                    <a:p>
                      <a:pPr algn="l" fontAlgn="b"/>
                      <a:r>
                        <a:rPr lang="pl-PL" sz="1000" b="0" i="0" u="none" strike="noStrike">
                          <a:solidFill>
                            <a:srgbClr val="000000"/>
                          </a:solidFill>
                          <a:latin typeface="Czcionka tekstu podstawowego"/>
                        </a:rPr>
                        <a:t>wyjazdy do pracy poza miejsce zamieszkania to więcej złego niż dobrego</a:t>
                      </a:r>
                    </a:p>
                  </a:txBody>
                  <a:tcPr marL="9525" marR="9525" marT="9525" marB="0" anchor="ctr">
                    <a:lnL>
                      <a:noFill/>
                    </a:lnL>
                    <a:lnR>
                      <a:noFill/>
                    </a:lnR>
                    <a:lnT>
                      <a:noFill/>
                    </a:lnT>
                    <a:lnB>
                      <a:noFill/>
                    </a:lnB>
                    <a:noFill/>
                  </a:tcPr>
                </a:tc>
              </a:tr>
              <a:tr h="413766">
                <a:tc>
                  <a:txBody>
                    <a:bodyPr/>
                    <a:lstStyle/>
                    <a:p>
                      <a:pPr algn="l" fontAlgn="b"/>
                      <a:r>
                        <a:rPr lang="pl-PL" sz="1000" b="0" i="0" u="none" strike="noStrike" dirty="0">
                          <a:solidFill>
                            <a:srgbClr val="000000"/>
                          </a:solidFill>
                          <a:latin typeface="Czcionka tekstu podstawowego"/>
                        </a:rPr>
                        <a:t>po powrocie do domu wolę nie rozmawiać ze znajomymi o </a:t>
                      </a:r>
                      <a:r>
                        <a:rPr lang="pl-PL" sz="1000" b="0" i="0" u="none" strike="noStrike" dirty="0" smtClean="0">
                          <a:solidFill>
                            <a:srgbClr val="000000"/>
                          </a:solidFill>
                          <a:latin typeface="Czcionka tekstu podstawowego"/>
                        </a:rPr>
                        <a:t>wyjeździe</a:t>
                      </a:r>
                      <a:endParaRPr lang="pl-PL" sz="1000" b="0" i="0" u="none" strike="noStrike" dirty="0">
                        <a:solidFill>
                          <a:srgbClr val="000000"/>
                        </a:solidFill>
                        <a:latin typeface="Czcionka tekstu podstawowego"/>
                      </a:endParaRPr>
                    </a:p>
                  </a:txBody>
                  <a:tcPr marL="9525" marR="9525" marT="9525" marB="0" anchor="ctr">
                    <a:lnL>
                      <a:noFill/>
                    </a:lnL>
                    <a:lnR>
                      <a:noFill/>
                    </a:lnR>
                    <a:lnT>
                      <a:noFill/>
                    </a:lnT>
                    <a:lnB>
                      <a:noFill/>
                    </a:lnB>
                    <a:noFill/>
                  </a:tcPr>
                </a:tc>
              </a:tr>
            </a:tbl>
          </a:graphicData>
        </a:graphic>
      </p:graphicFrame>
      <p:sp>
        <p:nvSpPr>
          <p:cNvPr id="79893" name="Rectangle 4"/>
          <p:cNvSpPr>
            <a:spLocks noChangeArrowheads="1"/>
          </p:cNvSpPr>
          <p:nvPr/>
        </p:nvSpPr>
        <p:spPr bwMode="auto">
          <a:xfrm>
            <a:off x="7239016" y="1179513"/>
            <a:ext cx="2490772" cy="2207509"/>
          </a:xfrm>
          <a:prstGeom prst="rect">
            <a:avLst/>
          </a:prstGeom>
          <a:noFill/>
          <a:ln w="38100" cmpd="dbl" algn="ctr">
            <a:solidFill>
              <a:srgbClr val="777777"/>
            </a:solidFill>
            <a:miter lim="800000"/>
            <a:headEnd/>
            <a:tailEnd/>
          </a:ln>
        </p:spPr>
        <p:txBody>
          <a:bodyPr wrap="square" lIns="72000" tIns="72000" rIns="72000" bIns="72000">
            <a:spAutoFit/>
          </a:bodyPr>
          <a:lstStyle/>
          <a:p>
            <a:pPr algn="l">
              <a:spcBef>
                <a:spcPct val="20000"/>
              </a:spcBef>
              <a:spcAft>
                <a:spcPct val="20000"/>
              </a:spcAft>
            </a:pPr>
            <a:r>
              <a:rPr lang="pl-PL" sz="1000" b="1" dirty="0">
                <a:solidFill>
                  <a:srgbClr val="C00000"/>
                </a:solidFill>
              </a:rPr>
              <a:t>Najwięcej migrantów spośród badanych zgodziło się ze </a:t>
            </a:r>
            <a:r>
              <a:rPr lang="pl-PL" sz="1000" b="1" dirty="0" smtClean="0">
                <a:solidFill>
                  <a:srgbClr val="C00000"/>
                </a:solidFill>
              </a:rPr>
              <a:t>stwierdzeniem, że gdyby mieli pracę na miejscu, która pozwoliłaby im na godne życie nie wyjeżdżaliby(93%). Nieco mniej badanych zadeklarowało, że dzięki wyjazdowi jest bardziej pewna siebie (87%). </a:t>
            </a:r>
            <a:endParaRPr lang="pl-PL" sz="1000" b="1" dirty="0">
              <a:solidFill>
                <a:srgbClr val="C00000"/>
              </a:solidFill>
            </a:endParaRPr>
          </a:p>
          <a:p>
            <a:pPr algn="l">
              <a:spcBef>
                <a:spcPct val="20000"/>
              </a:spcBef>
              <a:spcAft>
                <a:spcPct val="20000"/>
              </a:spcAft>
            </a:pPr>
            <a:r>
              <a:rPr lang="pl-PL" sz="1000" b="1" dirty="0" smtClean="0">
                <a:solidFill>
                  <a:srgbClr val="C00000"/>
                </a:solidFill>
              </a:rPr>
              <a:t>Niewielki procent badanych (10%) woli po powrocie nie rozmawiać o wyjeździe i uważa, że wyjazdy przynoszą więcej złego niż dobrego (20%).</a:t>
            </a:r>
          </a:p>
        </p:txBody>
      </p:sp>
      <p:grpSp>
        <p:nvGrpSpPr>
          <p:cNvPr id="45" name="Grupa 44"/>
          <p:cNvGrpSpPr/>
          <p:nvPr/>
        </p:nvGrpSpPr>
        <p:grpSpPr>
          <a:xfrm>
            <a:off x="899129" y="968425"/>
            <a:ext cx="4073848" cy="175656"/>
            <a:chOff x="1147440" y="976255"/>
            <a:chExt cx="4073848" cy="175656"/>
          </a:xfrm>
        </p:grpSpPr>
        <p:grpSp>
          <p:nvGrpSpPr>
            <p:cNvPr id="46" name="Grupa 28"/>
            <p:cNvGrpSpPr/>
            <p:nvPr/>
          </p:nvGrpSpPr>
          <p:grpSpPr>
            <a:xfrm>
              <a:off x="1861385" y="985478"/>
              <a:ext cx="3359903" cy="166433"/>
              <a:chOff x="1861385" y="985478"/>
              <a:chExt cx="3359903" cy="166433"/>
            </a:xfrm>
          </p:grpSpPr>
          <p:grpSp>
            <p:nvGrpSpPr>
              <p:cNvPr id="49" name="Group 50"/>
              <p:cNvGrpSpPr>
                <a:grpSpLocks/>
              </p:cNvGrpSpPr>
              <p:nvPr/>
            </p:nvGrpSpPr>
            <p:grpSpPr bwMode="auto">
              <a:xfrm>
                <a:off x="2543260" y="989475"/>
                <a:ext cx="2678028" cy="162436"/>
                <a:chOff x="2024" y="3566"/>
                <a:chExt cx="1218" cy="97"/>
              </a:xfrm>
            </p:grpSpPr>
            <p:sp>
              <p:nvSpPr>
                <p:cNvPr id="52" name="Rectangle 11"/>
                <p:cNvSpPr>
                  <a:spLocks noChangeArrowheads="1"/>
                </p:cNvSpPr>
                <p:nvPr/>
              </p:nvSpPr>
              <p:spPr bwMode="auto">
                <a:xfrm>
                  <a:off x="2502" y="3566"/>
                  <a:ext cx="23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70%</a:t>
                  </a:r>
                </a:p>
              </p:txBody>
            </p:sp>
            <p:sp>
              <p:nvSpPr>
                <p:cNvPr id="53" name="Rectangle 11"/>
                <p:cNvSpPr>
                  <a:spLocks noChangeArrowheads="1"/>
                </p:cNvSpPr>
                <p:nvPr/>
              </p:nvSpPr>
              <p:spPr bwMode="auto">
                <a:xfrm>
                  <a:off x="2024" y="3566"/>
                  <a:ext cx="23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40%</a:t>
                  </a:r>
                </a:p>
              </p:txBody>
            </p:sp>
            <p:sp>
              <p:nvSpPr>
                <p:cNvPr id="54" name="Rectangle 11"/>
                <p:cNvSpPr>
                  <a:spLocks noChangeArrowheads="1"/>
                </p:cNvSpPr>
                <p:nvPr/>
              </p:nvSpPr>
              <p:spPr bwMode="auto">
                <a:xfrm>
                  <a:off x="2181" y="3566"/>
                  <a:ext cx="23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50%</a:t>
                  </a:r>
                </a:p>
              </p:txBody>
            </p:sp>
            <p:sp>
              <p:nvSpPr>
                <p:cNvPr id="55" name="Rectangle 11"/>
                <p:cNvSpPr>
                  <a:spLocks noChangeArrowheads="1"/>
                </p:cNvSpPr>
                <p:nvPr/>
              </p:nvSpPr>
              <p:spPr bwMode="auto">
                <a:xfrm>
                  <a:off x="2345" y="3566"/>
                  <a:ext cx="23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60%</a:t>
                  </a:r>
                </a:p>
              </p:txBody>
            </p:sp>
            <p:sp>
              <p:nvSpPr>
                <p:cNvPr id="56" name="Rectangle 11"/>
                <p:cNvSpPr>
                  <a:spLocks noChangeArrowheads="1"/>
                </p:cNvSpPr>
                <p:nvPr/>
              </p:nvSpPr>
              <p:spPr bwMode="auto">
                <a:xfrm>
                  <a:off x="2655" y="3566"/>
                  <a:ext cx="23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80%</a:t>
                  </a:r>
                </a:p>
              </p:txBody>
            </p:sp>
            <p:sp>
              <p:nvSpPr>
                <p:cNvPr id="57" name="Rectangle 11"/>
                <p:cNvSpPr>
                  <a:spLocks noChangeArrowheads="1"/>
                </p:cNvSpPr>
                <p:nvPr/>
              </p:nvSpPr>
              <p:spPr bwMode="auto">
                <a:xfrm>
                  <a:off x="2820" y="3566"/>
                  <a:ext cx="23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90%</a:t>
                  </a:r>
                </a:p>
              </p:txBody>
            </p:sp>
            <p:sp>
              <p:nvSpPr>
                <p:cNvPr id="58" name="Rectangle 11"/>
                <p:cNvSpPr>
                  <a:spLocks noChangeArrowheads="1"/>
                </p:cNvSpPr>
                <p:nvPr/>
              </p:nvSpPr>
              <p:spPr bwMode="auto">
                <a:xfrm>
                  <a:off x="2922" y="3566"/>
                  <a:ext cx="32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100%</a:t>
                  </a:r>
                </a:p>
              </p:txBody>
            </p:sp>
          </p:grpSp>
          <p:sp>
            <p:nvSpPr>
              <p:cNvPr id="50" name="Rectangle 11"/>
              <p:cNvSpPr>
                <a:spLocks noChangeArrowheads="1"/>
              </p:cNvSpPr>
              <p:nvPr/>
            </p:nvSpPr>
            <p:spPr bwMode="auto">
              <a:xfrm>
                <a:off x="2198480" y="987863"/>
                <a:ext cx="505703" cy="153888"/>
              </a:xfrm>
              <a:prstGeom prst="rect">
                <a:avLst/>
              </a:prstGeom>
              <a:noFill/>
              <a:ln w="12700">
                <a:noFill/>
                <a:miter lim="800000"/>
                <a:headEnd/>
                <a:tailEnd/>
              </a:ln>
            </p:spPr>
            <p:txBody>
              <a:bodyPr lIns="36000" tIns="0" rIns="36000" bIns="0">
                <a:spAutoFit/>
              </a:bodyPr>
              <a:lstStyle/>
              <a:p>
                <a:r>
                  <a:rPr lang="pl-PL" sz="1000" dirty="0">
                    <a:solidFill>
                      <a:srgbClr val="808080"/>
                    </a:solidFill>
                  </a:rPr>
                  <a:t>3</a:t>
                </a:r>
                <a:r>
                  <a:rPr lang="pl-PL" sz="1000" dirty="0" smtClean="0">
                    <a:solidFill>
                      <a:srgbClr val="808080"/>
                    </a:solidFill>
                  </a:rPr>
                  <a:t>0</a:t>
                </a:r>
                <a:r>
                  <a:rPr lang="pl-PL" sz="1000" dirty="0">
                    <a:solidFill>
                      <a:srgbClr val="808080"/>
                    </a:solidFill>
                  </a:rPr>
                  <a:t>%</a:t>
                </a:r>
              </a:p>
            </p:txBody>
          </p:sp>
          <p:sp>
            <p:nvSpPr>
              <p:cNvPr id="51" name="Rectangle 11"/>
              <p:cNvSpPr>
                <a:spLocks noChangeArrowheads="1"/>
              </p:cNvSpPr>
              <p:nvPr/>
            </p:nvSpPr>
            <p:spPr bwMode="auto">
              <a:xfrm>
                <a:off x="1861385" y="985478"/>
                <a:ext cx="505703" cy="153888"/>
              </a:xfrm>
              <a:prstGeom prst="rect">
                <a:avLst/>
              </a:prstGeom>
              <a:noFill/>
              <a:ln w="12700">
                <a:noFill/>
                <a:miter lim="800000"/>
                <a:headEnd/>
                <a:tailEnd/>
              </a:ln>
            </p:spPr>
            <p:txBody>
              <a:bodyPr lIns="36000" tIns="0" rIns="36000" bIns="0">
                <a:spAutoFit/>
              </a:bodyPr>
              <a:lstStyle/>
              <a:p>
                <a:r>
                  <a:rPr lang="pl-PL" sz="1000" dirty="0" smtClean="0">
                    <a:solidFill>
                      <a:srgbClr val="808080"/>
                    </a:solidFill>
                  </a:rPr>
                  <a:t>20</a:t>
                </a:r>
                <a:r>
                  <a:rPr lang="pl-PL" sz="1000" dirty="0">
                    <a:solidFill>
                      <a:srgbClr val="808080"/>
                    </a:solidFill>
                  </a:rPr>
                  <a:t>%</a:t>
                </a:r>
              </a:p>
            </p:txBody>
          </p:sp>
        </p:grpSp>
        <p:sp>
          <p:nvSpPr>
            <p:cNvPr id="47" name="Rectangle 11"/>
            <p:cNvSpPr>
              <a:spLocks noChangeArrowheads="1"/>
            </p:cNvSpPr>
            <p:nvPr/>
          </p:nvSpPr>
          <p:spPr bwMode="auto">
            <a:xfrm>
              <a:off x="1484535" y="989096"/>
              <a:ext cx="505703" cy="153888"/>
            </a:xfrm>
            <a:prstGeom prst="rect">
              <a:avLst/>
            </a:prstGeom>
            <a:noFill/>
            <a:ln w="12700">
              <a:noFill/>
              <a:miter lim="800000"/>
              <a:headEnd/>
              <a:tailEnd/>
            </a:ln>
          </p:spPr>
          <p:txBody>
            <a:bodyPr lIns="36000" tIns="0" rIns="36000" bIns="0">
              <a:spAutoFit/>
            </a:bodyPr>
            <a:lstStyle/>
            <a:p>
              <a:r>
                <a:rPr lang="pl-PL" sz="1000" dirty="0" smtClean="0">
                  <a:solidFill>
                    <a:srgbClr val="808080"/>
                  </a:solidFill>
                </a:rPr>
                <a:t>10</a:t>
              </a:r>
              <a:r>
                <a:rPr lang="pl-PL" sz="1000" dirty="0">
                  <a:solidFill>
                    <a:srgbClr val="808080"/>
                  </a:solidFill>
                </a:rPr>
                <a:t>%</a:t>
              </a:r>
            </a:p>
          </p:txBody>
        </p:sp>
        <p:sp>
          <p:nvSpPr>
            <p:cNvPr id="48" name="Rectangle 11"/>
            <p:cNvSpPr>
              <a:spLocks noChangeArrowheads="1"/>
            </p:cNvSpPr>
            <p:nvPr/>
          </p:nvSpPr>
          <p:spPr bwMode="auto">
            <a:xfrm>
              <a:off x="1147440" y="976255"/>
              <a:ext cx="505703" cy="153888"/>
            </a:xfrm>
            <a:prstGeom prst="rect">
              <a:avLst/>
            </a:prstGeom>
            <a:noFill/>
            <a:ln w="12700">
              <a:noFill/>
              <a:miter lim="800000"/>
              <a:headEnd/>
              <a:tailEnd/>
            </a:ln>
          </p:spPr>
          <p:txBody>
            <a:bodyPr lIns="36000" tIns="0" rIns="36000" bIns="0">
              <a:spAutoFit/>
            </a:bodyPr>
            <a:lstStyle/>
            <a:p>
              <a:r>
                <a:rPr lang="pl-PL" sz="1000" dirty="0" smtClean="0">
                  <a:solidFill>
                    <a:srgbClr val="808080"/>
                  </a:solidFill>
                </a:rPr>
                <a:t>0</a:t>
              </a:r>
              <a:r>
                <a:rPr lang="pl-PL" sz="1000" dirty="0">
                  <a:solidFill>
                    <a:srgbClr val="808080"/>
                  </a:solidFill>
                </a:rPr>
                <a:t>%</a:t>
              </a:r>
            </a:p>
          </p:txBody>
        </p:sp>
      </p:grpSp>
      <p:grpSp>
        <p:nvGrpSpPr>
          <p:cNvPr id="73" name="Grupa 72"/>
          <p:cNvGrpSpPr/>
          <p:nvPr/>
        </p:nvGrpSpPr>
        <p:grpSpPr>
          <a:xfrm>
            <a:off x="881034" y="5904380"/>
            <a:ext cx="4073848" cy="175656"/>
            <a:chOff x="1147440" y="976255"/>
            <a:chExt cx="4073848" cy="175656"/>
          </a:xfrm>
        </p:grpSpPr>
        <p:grpSp>
          <p:nvGrpSpPr>
            <p:cNvPr id="74" name="Grupa 28"/>
            <p:cNvGrpSpPr/>
            <p:nvPr/>
          </p:nvGrpSpPr>
          <p:grpSpPr>
            <a:xfrm>
              <a:off x="1861385" y="985478"/>
              <a:ext cx="3359900" cy="166433"/>
              <a:chOff x="1861385" y="985478"/>
              <a:chExt cx="3359900" cy="166433"/>
            </a:xfrm>
          </p:grpSpPr>
          <p:grpSp>
            <p:nvGrpSpPr>
              <p:cNvPr id="77" name="Group 50"/>
              <p:cNvGrpSpPr>
                <a:grpSpLocks/>
              </p:cNvGrpSpPr>
              <p:nvPr/>
            </p:nvGrpSpPr>
            <p:grpSpPr bwMode="auto">
              <a:xfrm>
                <a:off x="2543258" y="989475"/>
                <a:ext cx="2678027" cy="162436"/>
                <a:chOff x="2024" y="3566"/>
                <a:chExt cx="1218" cy="97"/>
              </a:xfrm>
            </p:grpSpPr>
            <p:sp>
              <p:nvSpPr>
                <p:cNvPr id="80" name="Rectangle 11"/>
                <p:cNvSpPr>
                  <a:spLocks noChangeArrowheads="1"/>
                </p:cNvSpPr>
                <p:nvPr/>
              </p:nvSpPr>
              <p:spPr bwMode="auto">
                <a:xfrm>
                  <a:off x="2502" y="3566"/>
                  <a:ext cx="23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70%</a:t>
                  </a:r>
                </a:p>
              </p:txBody>
            </p:sp>
            <p:sp>
              <p:nvSpPr>
                <p:cNvPr id="81" name="Rectangle 11"/>
                <p:cNvSpPr>
                  <a:spLocks noChangeArrowheads="1"/>
                </p:cNvSpPr>
                <p:nvPr/>
              </p:nvSpPr>
              <p:spPr bwMode="auto">
                <a:xfrm>
                  <a:off x="2024" y="3566"/>
                  <a:ext cx="23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40%</a:t>
                  </a:r>
                </a:p>
              </p:txBody>
            </p:sp>
            <p:sp>
              <p:nvSpPr>
                <p:cNvPr id="82" name="Rectangle 11"/>
                <p:cNvSpPr>
                  <a:spLocks noChangeArrowheads="1"/>
                </p:cNvSpPr>
                <p:nvPr/>
              </p:nvSpPr>
              <p:spPr bwMode="auto">
                <a:xfrm>
                  <a:off x="2181" y="3566"/>
                  <a:ext cx="23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50%</a:t>
                  </a:r>
                </a:p>
              </p:txBody>
            </p:sp>
            <p:sp>
              <p:nvSpPr>
                <p:cNvPr id="83" name="Rectangle 11"/>
                <p:cNvSpPr>
                  <a:spLocks noChangeArrowheads="1"/>
                </p:cNvSpPr>
                <p:nvPr/>
              </p:nvSpPr>
              <p:spPr bwMode="auto">
                <a:xfrm>
                  <a:off x="2345" y="3566"/>
                  <a:ext cx="23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60%</a:t>
                  </a:r>
                </a:p>
              </p:txBody>
            </p:sp>
            <p:sp>
              <p:nvSpPr>
                <p:cNvPr id="84" name="Rectangle 11"/>
                <p:cNvSpPr>
                  <a:spLocks noChangeArrowheads="1"/>
                </p:cNvSpPr>
                <p:nvPr/>
              </p:nvSpPr>
              <p:spPr bwMode="auto">
                <a:xfrm>
                  <a:off x="2655" y="3566"/>
                  <a:ext cx="23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80%</a:t>
                  </a:r>
                </a:p>
              </p:txBody>
            </p:sp>
            <p:sp>
              <p:nvSpPr>
                <p:cNvPr id="85" name="Rectangle 11"/>
                <p:cNvSpPr>
                  <a:spLocks noChangeArrowheads="1"/>
                </p:cNvSpPr>
                <p:nvPr/>
              </p:nvSpPr>
              <p:spPr bwMode="auto">
                <a:xfrm>
                  <a:off x="2820" y="3566"/>
                  <a:ext cx="23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90%</a:t>
                  </a:r>
                </a:p>
              </p:txBody>
            </p:sp>
            <p:sp>
              <p:nvSpPr>
                <p:cNvPr id="86" name="Rectangle 11"/>
                <p:cNvSpPr>
                  <a:spLocks noChangeArrowheads="1"/>
                </p:cNvSpPr>
                <p:nvPr/>
              </p:nvSpPr>
              <p:spPr bwMode="auto">
                <a:xfrm>
                  <a:off x="2922" y="3566"/>
                  <a:ext cx="320" cy="97"/>
                </a:xfrm>
                <a:prstGeom prst="rect">
                  <a:avLst/>
                </a:prstGeom>
                <a:noFill/>
                <a:ln w="12700">
                  <a:noFill/>
                  <a:miter lim="800000"/>
                  <a:headEnd/>
                  <a:tailEnd/>
                </a:ln>
              </p:spPr>
              <p:txBody>
                <a:bodyPr lIns="36000" tIns="0" rIns="36000" bIns="0">
                  <a:spAutoFit/>
                </a:bodyPr>
                <a:lstStyle/>
                <a:p>
                  <a:r>
                    <a:rPr lang="pl-PL" sz="1000" dirty="0">
                      <a:solidFill>
                        <a:srgbClr val="808080"/>
                      </a:solidFill>
                    </a:rPr>
                    <a:t>100%</a:t>
                  </a:r>
                </a:p>
              </p:txBody>
            </p:sp>
          </p:grpSp>
          <p:sp>
            <p:nvSpPr>
              <p:cNvPr id="78" name="Rectangle 11"/>
              <p:cNvSpPr>
                <a:spLocks noChangeArrowheads="1"/>
              </p:cNvSpPr>
              <p:nvPr/>
            </p:nvSpPr>
            <p:spPr bwMode="auto">
              <a:xfrm>
                <a:off x="2198480" y="987863"/>
                <a:ext cx="505703" cy="153888"/>
              </a:xfrm>
              <a:prstGeom prst="rect">
                <a:avLst/>
              </a:prstGeom>
              <a:noFill/>
              <a:ln w="12700">
                <a:noFill/>
                <a:miter lim="800000"/>
                <a:headEnd/>
                <a:tailEnd/>
              </a:ln>
            </p:spPr>
            <p:txBody>
              <a:bodyPr lIns="36000" tIns="0" rIns="36000" bIns="0">
                <a:spAutoFit/>
              </a:bodyPr>
              <a:lstStyle/>
              <a:p>
                <a:r>
                  <a:rPr lang="pl-PL" sz="1000" dirty="0">
                    <a:solidFill>
                      <a:srgbClr val="808080"/>
                    </a:solidFill>
                  </a:rPr>
                  <a:t>3</a:t>
                </a:r>
                <a:r>
                  <a:rPr lang="pl-PL" sz="1000" dirty="0" smtClean="0">
                    <a:solidFill>
                      <a:srgbClr val="808080"/>
                    </a:solidFill>
                  </a:rPr>
                  <a:t>0</a:t>
                </a:r>
                <a:r>
                  <a:rPr lang="pl-PL" sz="1000" dirty="0">
                    <a:solidFill>
                      <a:srgbClr val="808080"/>
                    </a:solidFill>
                  </a:rPr>
                  <a:t>%</a:t>
                </a:r>
              </a:p>
            </p:txBody>
          </p:sp>
          <p:sp>
            <p:nvSpPr>
              <p:cNvPr id="79" name="Rectangle 11"/>
              <p:cNvSpPr>
                <a:spLocks noChangeArrowheads="1"/>
              </p:cNvSpPr>
              <p:nvPr/>
            </p:nvSpPr>
            <p:spPr bwMode="auto">
              <a:xfrm>
                <a:off x="1861385" y="985478"/>
                <a:ext cx="505703" cy="153888"/>
              </a:xfrm>
              <a:prstGeom prst="rect">
                <a:avLst/>
              </a:prstGeom>
              <a:noFill/>
              <a:ln w="12700">
                <a:noFill/>
                <a:miter lim="800000"/>
                <a:headEnd/>
                <a:tailEnd/>
              </a:ln>
            </p:spPr>
            <p:txBody>
              <a:bodyPr lIns="36000" tIns="0" rIns="36000" bIns="0">
                <a:spAutoFit/>
              </a:bodyPr>
              <a:lstStyle/>
              <a:p>
                <a:r>
                  <a:rPr lang="pl-PL" sz="1000" dirty="0" smtClean="0">
                    <a:solidFill>
                      <a:srgbClr val="808080"/>
                    </a:solidFill>
                  </a:rPr>
                  <a:t>20</a:t>
                </a:r>
                <a:r>
                  <a:rPr lang="pl-PL" sz="1000" dirty="0">
                    <a:solidFill>
                      <a:srgbClr val="808080"/>
                    </a:solidFill>
                  </a:rPr>
                  <a:t>%</a:t>
                </a:r>
              </a:p>
            </p:txBody>
          </p:sp>
        </p:grpSp>
        <p:sp>
          <p:nvSpPr>
            <p:cNvPr id="75" name="Rectangle 11"/>
            <p:cNvSpPr>
              <a:spLocks noChangeArrowheads="1"/>
            </p:cNvSpPr>
            <p:nvPr/>
          </p:nvSpPr>
          <p:spPr bwMode="auto">
            <a:xfrm>
              <a:off x="1484535" y="989096"/>
              <a:ext cx="505703" cy="153888"/>
            </a:xfrm>
            <a:prstGeom prst="rect">
              <a:avLst/>
            </a:prstGeom>
            <a:noFill/>
            <a:ln w="12700">
              <a:noFill/>
              <a:miter lim="800000"/>
              <a:headEnd/>
              <a:tailEnd/>
            </a:ln>
          </p:spPr>
          <p:txBody>
            <a:bodyPr lIns="36000" tIns="0" rIns="36000" bIns="0">
              <a:spAutoFit/>
            </a:bodyPr>
            <a:lstStyle/>
            <a:p>
              <a:r>
                <a:rPr lang="pl-PL" sz="1000" dirty="0" smtClean="0">
                  <a:solidFill>
                    <a:srgbClr val="808080"/>
                  </a:solidFill>
                </a:rPr>
                <a:t>10</a:t>
              </a:r>
              <a:r>
                <a:rPr lang="pl-PL" sz="1000" dirty="0">
                  <a:solidFill>
                    <a:srgbClr val="808080"/>
                  </a:solidFill>
                </a:rPr>
                <a:t>%</a:t>
              </a:r>
            </a:p>
          </p:txBody>
        </p:sp>
        <p:sp>
          <p:nvSpPr>
            <p:cNvPr id="76" name="Rectangle 11"/>
            <p:cNvSpPr>
              <a:spLocks noChangeArrowheads="1"/>
            </p:cNvSpPr>
            <p:nvPr/>
          </p:nvSpPr>
          <p:spPr bwMode="auto">
            <a:xfrm>
              <a:off x="1147440" y="976255"/>
              <a:ext cx="505703" cy="153888"/>
            </a:xfrm>
            <a:prstGeom prst="rect">
              <a:avLst/>
            </a:prstGeom>
            <a:noFill/>
            <a:ln w="12700">
              <a:noFill/>
              <a:miter lim="800000"/>
              <a:headEnd/>
              <a:tailEnd/>
            </a:ln>
          </p:spPr>
          <p:txBody>
            <a:bodyPr lIns="36000" tIns="0" rIns="36000" bIns="0">
              <a:spAutoFit/>
            </a:bodyPr>
            <a:lstStyle/>
            <a:p>
              <a:r>
                <a:rPr lang="pl-PL" sz="1000" dirty="0" smtClean="0">
                  <a:solidFill>
                    <a:srgbClr val="808080"/>
                  </a:solidFill>
                </a:rPr>
                <a:t>0</a:t>
              </a:r>
              <a:r>
                <a:rPr lang="pl-PL" sz="1000" dirty="0">
                  <a:solidFill>
                    <a:srgbClr val="808080"/>
                  </a:solidFill>
                </a:rPr>
                <a:t>%</a:t>
              </a:r>
            </a:p>
          </p:txBody>
        </p:sp>
      </p:gr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3"/>
          <p:cNvSpPr>
            <a:spLocks noGrp="1" noChangeArrowheads="1"/>
          </p:cNvSpPr>
          <p:nvPr>
            <p:ph type="sldNum" sz="quarter" idx="10"/>
          </p:nvPr>
        </p:nvSpPr>
        <p:spPr>
          <a:ln/>
        </p:spPr>
        <p:txBody>
          <a:bodyPr/>
          <a:lstStyle/>
          <a:p>
            <a:fld id="{8BCE7387-C2D0-413F-9C34-C184D864659F}" type="slidenum">
              <a:rPr lang="pl-PL"/>
              <a:pPr/>
              <a:t>79</a:t>
            </a:fld>
            <a:endParaRPr lang="pl-PL"/>
          </a:p>
        </p:txBody>
      </p:sp>
      <p:sp>
        <p:nvSpPr>
          <p:cNvPr id="8" name="Text Box 11"/>
          <p:cNvSpPr txBox="1">
            <a:spLocks noChangeArrowheads="1"/>
          </p:cNvSpPr>
          <p:nvPr/>
        </p:nvSpPr>
        <p:spPr bwMode="auto">
          <a:xfrm>
            <a:off x="0" y="0"/>
            <a:ext cx="9906000" cy="6858000"/>
          </a:xfrm>
          <a:prstGeom prst="rect">
            <a:avLst/>
          </a:prstGeom>
          <a:solidFill>
            <a:srgbClr val="AF000A"/>
          </a:solidFill>
          <a:ln>
            <a:headEnd/>
            <a:tailEnd/>
          </a:ln>
        </p:spPr>
        <p:style>
          <a:lnRef idx="2">
            <a:schemeClr val="accent3"/>
          </a:lnRef>
          <a:fillRef idx="1">
            <a:schemeClr val="lt1"/>
          </a:fillRef>
          <a:effectRef idx="0">
            <a:schemeClr val="accent3"/>
          </a:effectRef>
          <a:fontRef idx="minor">
            <a:schemeClr val="dk1"/>
          </a:fontRef>
        </p:style>
        <p:txBody>
          <a:bodyPr tIns="72000" rIns="90000" bIns="72000"/>
          <a:lstStyle/>
          <a:p>
            <a:pPr algn="r">
              <a:spcBef>
                <a:spcPts val="1800"/>
              </a:spcBef>
              <a:defRPr/>
            </a:pPr>
            <a:endParaRPr lang="pl-PL" sz="3600" dirty="0">
              <a:solidFill>
                <a:schemeClr val="bg1"/>
              </a:solidFill>
            </a:endParaRPr>
          </a:p>
          <a:p>
            <a:pPr algn="r">
              <a:spcBef>
                <a:spcPts val="1800"/>
              </a:spcBef>
              <a:defRPr/>
            </a:pPr>
            <a:endParaRPr lang="pl-PL" sz="3600" dirty="0">
              <a:solidFill>
                <a:schemeClr val="bg1"/>
              </a:solidFill>
            </a:endParaRPr>
          </a:p>
          <a:p>
            <a:pPr>
              <a:spcBef>
                <a:spcPts val="1800"/>
              </a:spcBef>
              <a:defRPr/>
            </a:pPr>
            <a:endParaRPr lang="en-US" sz="3600" dirty="0">
              <a:solidFill>
                <a:schemeClr val="bg1"/>
              </a:solidFill>
            </a:endParaRPr>
          </a:p>
          <a:p>
            <a:pPr>
              <a:spcBef>
                <a:spcPts val="1800"/>
              </a:spcBef>
              <a:defRPr/>
            </a:pPr>
            <a:endParaRPr lang="en-US" sz="3600" dirty="0">
              <a:solidFill>
                <a:schemeClr val="bg1"/>
              </a:solidFill>
            </a:endParaRPr>
          </a:p>
          <a:p>
            <a:pPr>
              <a:spcBef>
                <a:spcPts val="1800"/>
              </a:spcBef>
              <a:defRPr/>
            </a:pPr>
            <a:endParaRPr lang="pl-PL" sz="3600" dirty="0">
              <a:solidFill>
                <a:schemeClr val="bg1"/>
              </a:solidFill>
            </a:endParaRPr>
          </a:p>
        </p:txBody>
      </p:sp>
      <p:sp>
        <p:nvSpPr>
          <p:cNvPr id="80900" name="pole tekstowe 3"/>
          <p:cNvSpPr txBox="1">
            <a:spLocks noChangeArrowheads="1"/>
          </p:cNvSpPr>
          <p:nvPr/>
        </p:nvSpPr>
        <p:spPr bwMode="auto">
          <a:xfrm>
            <a:off x="2952750" y="2925545"/>
            <a:ext cx="4000500" cy="646331"/>
          </a:xfrm>
          <a:prstGeom prst="rect">
            <a:avLst/>
          </a:prstGeom>
          <a:noFill/>
          <a:ln w="9525">
            <a:noFill/>
            <a:miter lim="800000"/>
            <a:headEnd/>
            <a:tailEnd/>
          </a:ln>
        </p:spPr>
        <p:txBody>
          <a:bodyPr>
            <a:spAutoFit/>
          </a:bodyPr>
          <a:lstStyle/>
          <a:p>
            <a:r>
              <a:rPr lang="pl-PL" sz="3600" b="1" dirty="0" smtClean="0">
                <a:solidFill>
                  <a:schemeClr val="bg1"/>
                </a:solidFill>
                <a:latin typeface="Arial" pitchFamily="34" charset="0"/>
                <a:cs typeface="Arial" pitchFamily="34" charset="0"/>
              </a:rPr>
              <a:t>ANEKS</a:t>
            </a:r>
            <a:endParaRPr lang="pl-PL" sz="3600" b="1" dirty="0">
              <a:solidFill>
                <a:schemeClr val="bg1"/>
              </a:solidFill>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3"/>
          <p:cNvSpPr>
            <a:spLocks noGrp="1" noChangeArrowheads="1"/>
          </p:cNvSpPr>
          <p:nvPr>
            <p:ph type="sldNum" sz="quarter" idx="10"/>
          </p:nvPr>
        </p:nvSpPr>
        <p:spPr>
          <a:ln/>
        </p:spPr>
        <p:txBody>
          <a:bodyPr/>
          <a:lstStyle/>
          <a:p>
            <a:fld id="{6A08C082-AED7-441A-89F3-5700439AC23E}" type="slidenum">
              <a:rPr lang="pl-PL"/>
              <a:pPr/>
              <a:t>8</a:t>
            </a:fld>
            <a:endParaRPr lang="pl-PL"/>
          </a:p>
        </p:txBody>
      </p:sp>
      <p:graphicFrame>
        <p:nvGraphicFramePr>
          <p:cNvPr id="2050" name="Object 7"/>
          <p:cNvGraphicFramePr>
            <a:graphicFrameLocks/>
          </p:cNvGraphicFramePr>
          <p:nvPr/>
        </p:nvGraphicFramePr>
        <p:xfrm>
          <a:off x="2232025" y="1571625"/>
          <a:ext cx="4737100" cy="3530600"/>
        </p:xfrm>
        <a:graphic>
          <a:graphicData uri="http://schemas.openxmlformats.org/presentationml/2006/ole">
            <p:oleObj spid="_x0000_s2050" name="Wykres" r:id="rId4" imgW="4505325" imgH="3352800" progId="MSGraph.Chart.8">
              <p:embed followColorScheme="full"/>
            </p:oleObj>
          </a:graphicData>
        </a:graphic>
      </p:graphicFrame>
      <p:sp>
        <p:nvSpPr>
          <p:cNvPr id="2051" name="Rectangle 6"/>
          <p:cNvSpPr>
            <a:spLocks noChangeArrowheads="1"/>
          </p:cNvSpPr>
          <p:nvPr/>
        </p:nvSpPr>
        <p:spPr bwMode="auto">
          <a:xfrm>
            <a:off x="1352550" y="765175"/>
            <a:ext cx="4538663" cy="230188"/>
          </a:xfrm>
          <a:prstGeom prst="rect">
            <a:avLst/>
          </a:prstGeom>
          <a:noFill/>
          <a:ln w="12700">
            <a:noFill/>
            <a:miter lim="800000"/>
            <a:headEnd/>
            <a:tailEnd/>
          </a:ln>
        </p:spPr>
        <p:txBody>
          <a:bodyPr wrap="none" lIns="36000" tIns="0" rIns="36000" bIns="0">
            <a:spAutoFit/>
          </a:bodyPr>
          <a:lstStyle/>
          <a:p>
            <a:pPr algn="l">
              <a:spcBef>
                <a:spcPct val="0"/>
              </a:spcBef>
            </a:pPr>
            <a:r>
              <a:rPr lang="pl-PL" sz="1500" b="1" dirty="0">
                <a:solidFill>
                  <a:srgbClr val="AF000A"/>
                </a:solidFill>
              </a:rPr>
              <a:t>Charakterystyka demograficzna migrantów </a:t>
            </a:r>
            <a:r>
              <a:rPr lang="pl-PL" sz="1500" b="1" dirty="0" err="1">
                <a:solidFill>
                  <a:srgbClr val="AF000A"/>
                </a:solidFill>
              </a:rPr>
              <a:t>cd</a:t>
            </a:r>
            <a:endParaRPr lang="pl-PL" sz="1500" b="1" dirty="0">
              <a:solidFill>
                <a:srgbClr val="AF000A"/>
              </a:solidFill>
            </a:endParaRPr>
          </a:p>
        </p:txBody>
      </p:sp>
      <p:sp>
        <p:nvSpPr>
          <p:cNvPr id="2052" name="Rectangle 4"/>
          <p:cNvSpPr>
            <a:spLocks noChangeArrowheads="1"/>
          </p:cNvSpPr>
          <p:nvPr/>
        </p:nvSpPr>
        <p:spPr bwMode="auto">
          <a:xfrm>
            <a:off x="1208088" y="5626100"/>
            <a:ext cx="8524875" cy="330200"/>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b="1" dirty="0" smtClean="0">
                <a:solidFill>
                  <a:srgbClr val="C00000"/>
                </a:solidFill>
              </a:rPr>
              <a:t>49% migrantów </a:t>
            </a:r>
            <a:r>
              <a:rPr lang="pl-PL" b="1" dirty="0">
                <a:solidFill>
                  <a:srgbClr val="C00000"/>
                </a:solidFill>
              </a:rPr>
              <a:t>jest w związkach </a:t>
            </a:r>
            <a:r>
              <a:rPr lang="pl-PL" b="1" dirty="0" smtClean="0">
                <a:solidFill>
                  <a:srgbClr val="C00000"/>
                </a:solidFill>
              </a:rPr>
              <a:t>małżeńskich. 35% </a:t>
            </a:r>
            <a:r>
              <a:rPr lang="pl-PL" b="1" dirty="0">
                <a:solidFill>
                  <a:srgbClr val="C00000"/>
                </a:solidFill>
              </a:rPr>
              <a:t>to kawalerowie/panny.</a:t>
            </a:r>
          </a:p>
        </p:txBody>
      </p:sp>
      <p:sp>
        <p:nvSpPr>
          <p:cNvPr id="4101" name="Rectangle 6"/>
          <p:cNvSpPr>
            <a:spLocks noChangeArrowheads="1"/>
          </p:cNvSpPr>
          <p:nvPr/>
        </p:nvSpPr>
        <p:spPr bwMode="auto">
          <a:xfrm>
            <a:off x="1349375" y="1265238"/>
            <a:ext cx="1098550" cy="192087"/>
          </a:xfrm>
          <a:prstGeom prst="rect">
            <a:avLst/>
          </a:prstGeom>
          <a:noFill/>
          <a:ln w="12700">
            <a:noFill/>
            <a:miter lim="800000"/>
            <a:headEnd/>
            <a:tailEnd/>
          </a:ln>
        </p:spPr>
        <p:txBody>
          <a:bodyPr wrap="none" lIns="36000" tIns="0" rIns="36000" bIns="0">
            <a:spAutoFit/>
          </a:bodyPr>
          <a:lstStyle/>
          <a:p>
            <a:pPr algn="l">
              <a:spcBef>
                <a:spcPct val="0"/>
              </a:spcBef>
              <a:defRPr/>
            </a:pPr>
            <a:r>
              <a:rPr lang="pl-PL" sz="1250" b="1" dirty="0">
                <a:solidFill>
                  <a:srgbClr val="AF000A"/>
                </a:solidFill>
              </a:rPr>
              <a:t>Stan cywilny</a:t>
            </a:r>
          </a:p>
        </p:txBody>
      </p:sp>
      <p:sp>
        <p:nvSpPr>
          <p:cNvPr id="2054" name="Rectangle 11"/>
          <p:cNvSpPr>
            <a:spLocks noChangeArrowheads="1"/>
          </p:cNvSpPr>
          <p:nvPr/>
        </p:nvSpPr>
        <p:spPr bwMode="auto">
          <a:xfrm>
            <a:off x="2532063" y="5245100"/>
            <a:ext cx="2852737"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a:t>
            </a:r>
            <a:r>
              <a:rPr lang="pl-PL" i="1" dirty="0" smtClean="0">
                <a:solidFill>
                  <a:srgbClr val="808080"/>
                </a:solidFill>
              </a:rPr>
              <a:t>cała próba  N=100</a:t>
            </a:r>
            <a:endParaRPr lang="pl-PL" i="1" dirty="0">
              <a:solidFill>
                <a:srgbClr val="808080"/>
              </a:solidFill>
            </a:endParaRPr>
          </a:p>
        </p:txBody>
      </p:sp>
      <p:sp>
        <p:nvSpPr>
          <p:cNvPr id="2055" name="Rectangle 11"/>
          <p:cNvSpPr>
            <a:spLocks noChangeArrowheads="1"/>
          </p:cNvSpPr>
          <p:nvPr/>
        </p:nvSpPr>
        <p:spPr bwMode="auto">
          <a:xfrm>
            <a:off x="1643063" y="6562725"/>
            <a:ext cx="6715125"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 Z3. Stan cywilny</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3"/>
          <p:cNvSpPr>
            <a:spLocks noGrp="1" noChangeArrowheads="1"/>
          </p:cNvSpPr>
          <p:nvPr>
            <p:ph type="sldNum" sz="quarter" idx="10"/>
          </p:nvPr>
        </p:nvSpPr>
        <p:spPr>
          <a:ln/>
        </p:spPr>
        <p:txBody>
          <a:bodyPr/>
          <a:lstStyle/>
          <a:p>
            <a:fld id="{78902008-03AA-440F-9BF8-98712BB2C9DD}" type="slidenum">
              <a:rPr lang="pl-PL"/>
              <a:pPr/>
              <a:t>80</a:t>
            </a:fld>
            <a:endParaRPr lang="pl-PL"/>
          </a:p>
        </p:txBody>
      </p:sp>
      <p:sp>
        <p:nvSpPr>
          <p:cNvPr id="78850" name="Rectangle 3"/>
          <p:cNvSpPr>
            <a:spLocks noGrp="1" noChangeArrowheads="1"/>
          </p:cNvSpPr>
          <p:nvPr>
            <p:ph type="body" idx="4294967295"/>
          </p:nvPr>
        </p:nvSpPr>
        <p:spPr>
          <a:xfrm>
            <a:off x="1381125" y="3324225"/>
            <a:ext cx="7848600" cy="457200"/>
          </a:xfrm>
          <a:noFill/>
        </p:spPr>
        <p:txBody>
          <a:bodyPr>
            <a:spAutoFit/>
          </a:bodyPr>
          <a:lstStyle/>
          <a:p>
            <a:pPr algn="ctr">
              <a:buFontTx/>
              <a:buNone/>
            </a:pPr>
            <a:r>
              <a:rPr lang="pl-PL" sz="2400" b="1" i="1" dirty="0" smtClean="0">
                <a:latin typeface="Arial" pitchFamily="34" charset="0"/>
              </a:rPr>
              <a:t>Charakterystyka segmentów</a:t>
            </a:r>
          </a:p>
        </p:txBody>
      </p:sp>
    </p:spTree>
  </p:cSld>
  <p:clrMapOvr>
    <a:masterClrMapping/>
  </p:clrMapOvr>
  <p:transition>
    <p:randomBa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13"/>
          <p:cNvSpPr>
            <a:spLocks noGrp="1" noChangeArrowheads="1"/>
          </p:cNvSpPr>
          <p:nvPr>
            <p:ph type="sldNum" sz="quarter" idx="10"/>
          </p:nvPr>
        </p:nvSpPr>
        <p:spPr>
          <a:noFill/>
        </p:spPr>
        <p:txBody>
          <a:bodyPr/>
          <a:lstStyle/>
          <a:p>
            <a:fld id="{26D80081-AE0E-4B57-BE98-9B673949DC86}" type="slidenum">
              <a:rPr lang="pl-PL" smtClean="0"/>
              <a:pPr/>
              <a:t>81</a:t>
            </a:fld>
            <a:endParaRPr lang="pl-PL" smtClean="0"/>
          </a:p>
        </p:txBody>
      </p:sp>
      <p:sp>
        <p:nvSpPr>
          <p:cNvPr id="121859" name="Rectangle 2"/>
          <p:cNvSpPr>
            <a:spLocks noGrp="1" noChangeArrowheads="1"/>
          </p:cNvSpPr>
          <p:nvPr>
            <p:ph type="title" idx="4294967295"/>
          </p:nvPr>
        </p:nvSpPr>
        <p:spPr>
          <a:xfrm>
            <a:off x="1300163" y="735013"/>
            <a:ext cx="4430712" cy="338137"/>
          </a:xfrm>
        </p:spPr>
        <p:txBody>
          <a:bodyPr>
            <a:spAutoFit/>
          </a:bodyPr>
          <a:lstStyle/>
          <a:p>
            <a:r>
              <a:rPr lang="pl-PL" sz="1600" b="1" smtClean="0"/>
              <a:t>Założenia metodologiczne segmentacji</a:t>
            </a:r>
          </a:p>
        </p:txBody>
      </p:sp>
      <p:sp>
        <p:nvSpPr>
          <p:cNvPr id="121860" name="Text Box 13"/>
          <p:cNvSpPr txBox="1">
            <a:spLocks noChangeArrowheads="1"/>
          </p:cNvSpPr>
          <p:nvPr/>
        </p:nvSpPr>
        <p:spPr bwMode="auto">
          <a:xfrm>
            <a:off x="920750" y="1150938"/>
            <a:ext cx="8839200" cy="4951412"/>
          </a:xfrm>
          <a:prstGeom prst="rect">
            <a:avLst/>
          </a:prstGeom>
          <a:noFill/>
          <a:ln w="9525">
            <a:noFill/>
            <a:miter lim="800000"/>
            <a:headEnd/>
            <a:tailEnd/>
          </a:ln>
        </p:spPr>
        <p:txBody>
          <a:bodyPr tIns="0" rIns="414000" bIns="0">
            <a:spAutoFit/>
          </a:bodyPr>
          <a:lstStyle/>
          <a:p>
            <a:pPr algn="l">
              <a:lnSpc>
                <a:spcPts val="1600"/>
              </a:lnSpc>
              <a:buFont typeface="Arial" pitchFamily="34" charset="0"/>
              <a:buChar char="•"/>
            </a:pPr>
            <a:r>
              <a:rPr lang="pl-PL" sz="1100" dirty="0">
                <a:solidFill>
                  <a:srgbClr val="AF000A"/>
                </a:solidFill>
              </a:rPr>
              <a:t> Początkowy zarys przedstawionych w niniejszym raporcie segmentów jak i wybór kryteriów przynależności do segmentów powstał na podstawie badania jakościowego zrealizowanego od października 2009 do marca 2010, gdzie w oparciu o ekonomiczno-społeczną sytuację przed migracją oraz cele migracyjne i oczekiwania wobec wyjazdu wyłonione zostały następujące segmenty:                       1) Zdesperowani, 2) Zachowawczy oraz 3) Rozwojowi</a:t>
            </a:r>
          </a:p>
          <a:p>
            <a:pPr algn="l">
              <a:lnSpc>
                <a:spcPts val="1600"/>
              </a:lnSpc>
              <a:buFont typeface="Arial" pitchFamily="34" charset="0"/>
              <a:buChar char="•"/>
            </a:pPr>
            <a:r>
              <a:rPr lang="pl-PL" sz="1100" dirty="0">
                <a:solidFill>
                  <a:srgbClr val="AF000A"/>
                </a:solidFill>
              </a:rPr>
              <a:t> Przeprowadzona podczas analiz ilościowych segmentacja logiczna oparta została na pytaniach określających spontaniczne i wspomagane przyczyny wyjazdu do pracy (sięgając do empirycznego doświadczenia badanych i ich behawioralnych odruchów) oraz na pytaniu o cel na jaki miały być przeznaczone zarobione środki. </a:t>
            </a:r>
          </a:p>
          <a:p>
            <a:pPr algn="l">
              <a:lnSpc>
                <a:spcPts val="1600"/>
              </a:lnSpc>
              <a:buFont typeface="Arial" pitchFamily="34" charset="0"/>
              <a:buChar char="•"/>
            </a:pPr>
            <a:r>
              <a:rPr lang="pl-PL" sz="1100" dirty="0">
                <a:solidFill>
                  <a:srgbClr val="AF000A"/>
                </a:solidFill>
              </a:rPr>
              <a:t> Opierając analizę o hierarchiczną teorię potrzeb Abrahama Maslowa przyjęliśmy założenie, że człowiek w swoim działaniu dąży do zaspokojenia potrzeb, które tworzą logiczną hierarchię rozpoczynającą się od potrzeb niższego stopnia, których zaspokojenie redukuje niedobory w systemie fizjologicznym a kończącą się wyższego stopnia osobistymi i abstrakcyjnymi potrzebami. Dokonaliśmy więc zhierarchizowania 3 segmentów dodatkowo w oparciu o analizę czynnikową. </a:t>
            </a:r>
          </a:p>
          <a:p>
            <a:pPr algn="l">
              <a:lnSpc>
                <a:spcPts val="1600"/>
              </a:lnSpc>
              <a:buFont typeface="Arial" pitchFamily="34" charset="0"/>
              <a:buChar char="•"/>
            </a:pPr>
            <a:r>
              <a:rPr lang="pl-PL" sz="1100" dirty="0">
                <a:solidFill>
                  <a:srgbClr val="AF000A"/>
                </a:solidFill>
              </a:rPr>
              <a:t> I tak, respondent był zakwalifikowany do segmentu Zdesperowanych jeśli jako powód </a:t>
            </a:r>
            <a:r>
              <a:rPr lang="pl-PL" sz="1100" dirty="0" smtClean="0">
                <a:solidFill>
                  <a:srgbClr val="AF000A"/>
                </a:solidFill>
              </a:rPr>
              <a:t>wyjazdu </a:t>
            </a:r>
            <a:r>
              <a:rPr lang="pl-PL" sz="1100" dirty="0">
                <a:solidFill>
                  <a:srgbClr val="AF000A"/>
                </a:solidFill>
              </a:rPr>
              <a:t>spontanicznie deklarował </a:t>
            </a:r>
            <a:r>
              <a:rPr lang="pl-PL" sz="1100" dirty="0" smtClean="0">
                <a:solidFill>
                  <a:srgbClr val="AF000A"/>
                </a:solidFill>
              </a:rPr>
              <a:t>jedynie </a:t>
            </a:r>
            <a:r>
              <a:rPr lang="pl-PL" sz="1100" dirty="0">
                <a:solidFill>
                  <a:srgbClr val="AF000A"/>
                </a:solidFill>
              </a:rPr>
              <a:t>chęć zarobienia (kwestie finansowe) lub brak pracy w miejscu zamieszkania i jednocześnie </a:t>
            </a:r>
            <a:r>
              <a:rPr lang="pl-PL" sz="1100" dirty="0" smtClean="0">
                <a:solidFill>
                  <a:srgbClr val="AF000A"/>
                </a:solidFill>
              </a:rPr>
              <a:t>zarobione </a:t>
            </a:r>
            <a:r>
              <a:rPr lang="pl-PL" sz="1100" dirty="0">
                <a:solidFill>
                  <a:srgbClr val="AF000A"/>
                </a:solidFill>
              </a:rPr>
              <a:t>pieniądze chciał przeznaczyć na bieżące potrzeby lub na spłatę długów.  </a:t>
            </a:r>
          </a:p>
          <a:p>
            <a:pPr algn="l">
              <a:lnSpc>
                <a:spcPts val="1600"/>
              </a:lnSpc>
              <a:buFont typeface="Arial" pitchFamily="34" charset="0"/>
              <a:buChar char="•"/>
            </a:pPr>
            <a:r>
              <a:rPr lang="pl-PL" sz="1100" dirty="0">
                <a:solidFill>
                  <a:srgbClr val="AF000A"/>
                </a:solidFill>
              </a:rPr>
              <a:t> </a:t>
            </a:r>
            <a:r>
              <a:rPr lang="pl-PL" sz="1100" dirty="0" smtClean="0">
                <a:solidFill>
                  <a:srgbClr val="AF000A"/>
                </a:solidFill>
              </a:rPr>
              <a:t>Respondent był </a:t>
            </a:r>
            <a:r>
              <a:rPr lang="pl-PL" sz="1100" dirty="0">
                <a:solidFill>
                  <a:srgbClr val="AF000A"/>
                </a:solidFill>
              </a:rPr>
              <a:t>zakwalifikowany jako Zachowawczy </a:t>
            </a:r>
            <a:r>
              <a:rPr lang="pl-PL" sz="1100" dirty="0" smtClean="0">
                <a:solidFill>
                  <a:srgbClr val="AF000A"/>
                </a:solidFill>
              </a:rPr>
              <a:t>jeśli </a:t>
            </a:r>
            <a:r>
              <a:rPr lang="pl-PL" sz="1100" dirty="0">
                <a:solidFill>
                  <a:srgbClr val="AF000A"/>
                </a:solidFill>
              </a:rPr>
              <a:t>w pytaniu o cel wyjazdu wskazał, że chce mieć lepszą pensję i jednocześnie zarobione pieniądze chce przeznaczyć na cel inny niż spłata długów czy bieżące potrzeby. </a:t>
            </a:r>
            <a:r>
              <a:rPr lang="pl-PL" sz="1100" dirty="0" smtClean="0">
                <a:solidFill>
                  <a:srgbClr val="AF000A"/>
                </a:solidFill>
              </a:rPr>
              <a:t>Dodatkowo </a:t>
            </a:r>
            <a:r>
              <a:rPr lang="pl-PL" sz="1100" dirty="0">
                <a:solidFill>
                  <a:srgbClr val="AF000A"/>
                </a:solidFill>
              </a:rPr>
              <a:t>w jego spontanicznych deklaracjach dotyczących celu wyjazdu nie pojawiała się chęć rozwoju zawodowego, zdobywania nowych kwalifikacji, ani nauka języka obcego. </a:t>
            </a:r>
          </a:p>
          <a:p>
            <a:pPr algn="l">
              <a:lnSpc>
                <a:spcPts val="1600"/>
              </a:lnSpc>
              <a:buFont typeface="Arial" pitchFamily="34" charset="0"/>
              <a:buChar char="•"/>
            </a:pPr>
            <a:r>
              <a:rPr lang="pl-PL" sz="1100" dirty="0">
                <a:solidFill>
                  <a:srgbClr val="AF000A"/>
                </a:solidFill>
              </a:rPr>
              <a:t> </a:t>
            </a:r>
            <a:r>
              <a:rPr lang="pl-PL" sz="1100" dirty="0" smtClean="0">
                <a:solidFill>
                  <a:srgbClr val="AF000A"/>
                </a:solidFill>
              </a:rPr>
              <a:t>Respondent </a:t>
            </a:r>
            <a:r>
              <a:rPr lang="pl-PL" sz="1100" dirty="0">
                <a:solidFill>
                  <a:srgbClr val="AF000A"/>
                </a:solidFill>
              </a:rPr>
              <a:t>był zakwalifikowany jako Rozwojowy jeśli jako cel wyjazdu podawał przede wszystkim chęć zdobycia dodatkowych kwalifikacji zawodowych lub chęć zobaczenia świata, </a:t>
            </a:r>
            <a:r>
              <a:rPr lang="pl-PL" sz="1100" dirty="0" smtClean="0">
                <a:solidFill>
                  <a:srgbClr val="AF000A"/>
                </a:solidFill>
              </a:rPr>
              <a:t>zmiany </a:t>
            </a:r>
            <a:r>
              <a:rPr lang="pl-PL" sz="1100" dirty="0">
                <a:solidFill>
                  <a:srgbClr val="AF000A"/>
                </a:solidFill>
              </a:rPr>
              <a:t>w życiu, przeżycia przygody, nauki języka obcego, zdobywania wiedzy i jednocześnie </a:t>
            </a:r>
            <a:r>
              <a:rPr lang="pl-PL" sz="1100" dirty="0" smtClean="0">
                <a:solidFill>
                  <a:srgbClr val="AF000A"/>
                </a:solidFill>
              </a:rPr>
              <a:t>zarobione </a:t>
            </a:r>
            <a:r>
              <a:rPr lang="pl-PL" sz="1100" dirty="0">
                <a:solidFill>
                  <a:srgbClr val="AF000A"/>
                </a:solidFill>
              </a:rPr>
              <a:t>pieniądze chciał przeznaczyć na cel inny niż spłata długów czy „zarobienie na życie”. </a:t>
            </a:r>
          </a:p>
          <a:p>
            <a:pPr algn="l">
              <a:lnSpc>
                <a:spcPct val="150000"/>
              </a:lnSpc>
              <a:spcBef>
                <a:spcPct val="0"/>
              </a:spcBef>
            </a:pPr>
            <a:endParaRPr lang="pl-PL" sz="1100" dirty="0">
              <a:solidFill>
                <a:srgbClr val="AF000A"/>
              </a:solidFill>
            </a:endParaRPr>
          </a:p>
        </p:txBody>
      </p:sp>
    </p:spTree>
  </p:cSld>
  <p:clrMapOvr>
    <a:masterClrMapping/>
  </p:clrMapOvr>
  <p:transition>
    <p:randomBa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sldNum" sz="quarter" idx="10"/>
          </p:nvPr>
        </p:nvSpPr>
        <p:spPr>
          <a:ln/>
        </p:spPr>
        <p:txBody>
          <a:bodyPr/>
          <a:lstStyle/>
          <a:p>
            <a:fld id="{395BCCD3-28ED-480D-8FE2-7B2F05758561}" type="slidenum">
              <a:rPr lang="pl-PL"/>
              <a:pPr/>
              <a:t>82</a:t>
            </a:fld>
            <a:endParaRPr lang="pl-PL"/>
          </a:p>
        </p:txBody>
      </p:sp>
      <p:sp>
        <p:nvSpPr>
          <p:cNvPr id="39938" name="Rectangle 3"/>
          <p:cNvSpPr>
            <a:spLocks noGrp="1" noChangeArrowheads="1"/>
          </p:cNvSpPr>
          <p:nvPr>
            <p:ph type="body" idx="4294967295"/>
          </p:nvPr>
        </p:nvSpPr>
        <p:spPr>
          <a:xfrm>
            <a:off x="1371600" y="1071563"/>
            <a:ext cx="7848600" cy="4570482"/>
          </a:xfrm>
        </p:spPr>
        <p:txBody>
          <a:bodyPr>
            <a:spAutoFit/>
          </a:bodyPr>
          <a:lstStyle/>
          <a:p>
            <a:pPr>
              <a:lnSpc>
                <a:spcPct val="190000"/>
              </a:lnSpc>
              <a:spcBef>
                <a:spcPct val="10000"/>
              </a:spcBef>
              <a:spcAft>
                <a:spcPct val="20000"/>
              </a:spcAft>
            </a:pPr>
            <a:r>
              <a:rPr lang="pl-PL" sz="1000" b="1" dirty="0" smtClean="0">
                <a:solidFill>
                  <a:srgbClr val="AF000A"/>
                </a:solidFill>
              </a:rPr>
              <a:t>Zdesperowani (62% ogółu) to przede wszystkim osoby z wykształceniem podstawowym i zawodowym. Istotnie więcej jest w tej grupie osób w wieku 30-54 lata. W większości to osoby bezrobotne (38%), jednak to one wnoszą największy wkład w budżet domowy. Osoby w tej grupie deklarują najniższe dochody (do 800 zł), a swoja sytuację materialną oceniają źle.</a:t>
            </a:r>
          </a:p>
          <a:p>
            <a:pPr>
              <a:lnSpc>
                <a:spcPct val="190000"/>
              </a:lnSpc>
              <a:spcBef>
                <a:spcPct val="10000"/>
              </a:spcBef>
              <a:spcAft>
                <a:spcPct val="20000"/>
              </a:spcAft>
            </a:pPr>
            <a:r>
              <a:rPr lang="pl-PL" sz="1000" b="1" dirty="0" smtClean="0">
                <a:solidFill>
                  <a:srgbClr val="AF000A"/>
                </a:solidFill>
              </a:rPr>
              <a:t>Połowa osób w tej grupie mieszka na wsi. Istotnie rzadziej niż pozostali migranci korzystają z Internetu. Osoby zdesperowane cechuje relatywnie największa liczba krótkich (3-4 miesiące) wyjazdów zarobkowych. Zdesperowani najczęściej wyjeżdżają do pracy sami (60%) i w większości(66%) nie odwiedzają domu podczas trwania wyjazdu. Na migracji najczęściej podejmują prace sezonowe w rolnictwie (42%), opiekują się osobami starszymi (11%) i zatrudniają się w branży budowlanej (23%).</a:t>
            </a:r>
          </a:p>
          <a:p>
            <a:pPr>
              <a:lnSpc>
                <a:spcPct val="190000"/>
              </a:lnSpc>
              <a:spcBef>
                <a:spcPct val="10000"/>
              </a:spcBef>
              <a:spcAft>
                <a:spcPct val="20000"/>
              </a:spcAft>
            </a:pPr>
            <a:r>
              <a:rPr lang="pl-PL" sz="1000" b="1" smtClean="0">
                <a:solidFill>
                  <a:srgbClr val="AF000A"/>
                </a:solidFill>
              </a:rPr>
              <a:t>Zdesperowani </a:t>
            </a:r>
            <a:r>
              <a:rPr lang="pl-PL" sz="1000" b="1" smtClean="0">
                <a:solidFill>
                  <a:srgbClr val="AF000A"/>
                </a:solidFill>
              </a:rPr>
              <a:t>mają </a:t>
            </a:r>
            <a:r>
              <a:rPr lang="pl-PL" sz="1000" b="1" dirty="0" smtClean="0">
                <a:solidFill>
                  <a:srgbClr val="AF000A"/>
                </a:solidFill>
              </a:rPr>
              <a:t>za sobą najwięcej prób znalezienia pracy przed podjęciem decyzji o migracji, najwięcej osób w tej grupie szukało pracy dłużej niż rok na wiele sposobów (przez PUP, znajomych, rodzinę, bezpośrednio u pracodawców). Połowa Zdesperowanych pracę na migracji znalazła za pośrednictwem znajomych. Najważniejszym powodem, dla którego podjęli pracę na migracji był obok chęci zarobienia (94%) brak pracy w miejscu zamieszkania (68%). Zarobione środki planowali przeznaczyć na bieżące potrzeby (93%) i na spłatę długów (20%). </a:t>
            </a:r>
          </a:p>
        </p:txBody>
      </p:sp>
      <p:sp>
        <p:nvSpPr>
          <p:cNvPr id="181251" name="Rectangle 2"/>
          <p:cNvSpPr>
            <a:spLocks noChangeArrowheads="1"/>
          </p:cNvSpPr>
          <p:nvPr/>
        </p:nvSpPr>
        <p:spPr bwMode="auto">
          <a:xfrm>
            <a:off x="1300163" y="735013"/>
            <a:ext cx="4305300" cy="336550"/>
          </a:xfrm>
          <a:prstGeom prst="rect">
            <a:avLst/>
          </a:prstGeom>
          <a:noFill/>
          <a:ln w="9525">
            <a:noFill/>
            <a:miter lim="800000"/>
            <a:headEnd/>
            <a:tailEnd/>
          </a:ln>
        </p:spPr>
        <p:txBody>
          <a:bodyPr wrap="none" lIns="0" rIns="414000" anchor="b">
            <a:spAutoFit/>
          </a:bodyPr>
          <a:lstStyle/>
          <a:p>
            <a:pPr algn="l" eaLnBrk="0" hangingPunct="0">
              <a:spcBef>
                <a:spcPct val="0"/>
              </a:spcBef>
            </a:pPr>
            <a:r>
              <a:rPr lang="pl-PL" sz="1600" b="1">
                <a:solidFill>
                  <a:srgbClr val="AF000A"/>
                </a:solidFill>
              </a:rPr>
              <a:t>Opis segmentów – Zdesperowani 1/3 </a:t>
            </a:r>
          </a:p>
        </p:txBody>
      </p:sp>
    </p:spTree>
  </p:cSld>
  <p:clrMapOvr>
    <a:masterClrMapping/>
  </p:clrMapOvr>
  <p:transition>
    <p:randomBa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sldNum" sz="quarter" idx="10"/>
          </p:nvPr>
        </p:nvSpPr>
        <p:spPr>
          <a:ln/>
        </p:spPr>
        <p:txBody>
          <a:bodyPr/>
          <a:lstStyle/>
          <a:p>
            <a:fld id="{FB29BD92-F509-4662-8F7C-A8D246A6122F}" type="slidenum">
              <a:rPr lang="pl-PL"/>
              <a:pPr/>
              <a:t>83</a:t>
            </a:fld>
            <a:endParaRPr lang="pl-PL"/>
          </a:p>
        </p:txBody>
      </p:sp>
      <p:sp>
        <p:nvSpPr>
          <p:cNvPr id="39938" name="Rectangle 3"/>
          <p:cNvSpPr>
            <a:spLocks noGrp="1" noChangeArrowheads="1"/>
          </p:cNvSpPr>
          <p:nvPr>
            <p:ph type="body" idx="4294967295"/>
          </p:nvPr>
        </p:nvSpPr>
        <p:spPr>
          <a:xfrm>
            <a:off x="1371600" y="1071563"/>
            <a:ext cx="8001000" cy="5001369"/>
          </a:xfrm>
        </p:spPr>
        <p:txBody>
          <a:bodyPr>
            <a:spAutoFit/>
          </a:bodyPr>
          <a:lstStyle/>
          <a:p>
            <a:pPr>
              <a:lnSpc>
                <a:spcPct val="190000"/>
              </a:lnSpc>
              <a:spcBef>
                <a:spcPct val="10000"/>
              </a:spcBef>
              <a:spcAft>
                <a:spcPct val="20000"/>
              </a:spcAft>
            </a:pPr>
            <a:r>
              <a:rPr lang="pl-PL" sz="1000" b="1" dirty="0" smtClean="0">
                <a:solidFill>
                  <a:srgbClr val="AF000A"/>
                </a:solidFill>
              </a:rPr>
              <a:t>Przy planowaniu migracji najważniejsza dla Zdesperowanych jak minimalizacja ryzyka związanego z wyjazdem, pewna praca, lepiej niż pozostałe grupy podczas wyjazdu oceniają stosunek pracodawcy do pracownika. </a:t>
            </a:r>
          </a:p>
          <a:p>
            <a:pPr>
              <a:lnSpc>
                <a:spcPct val="190000"/>
              </a:lnSpc>
              <a:spcBef>
                <a:spcPct val="10000"/>
              </a:spcBef>
              <a:spcAft>
                <a:spcPct val="20000"/>
              </a:spcAft>
            </a:pPr>
            <a:r>
              <a:rPr lang="pl-PL" sz="1000" b="1" dirty="0" smtClean="0">
                <a:solidFill>
                  <a:srgbClr val="AF000A"/>
                </a:solidFill>
              </a:rPr>
              <a:t>Zdesperowani rzadziej planują termin powrotu (61%), natomiast jeśli już termin jest zaplanowany, osoby z tej grupy wracają zgodnie z planem (88%), również zarobione pieniądze wydają w większości tak jak zaplanowali. </a:t>
            </a:r>
          </a:p>
          <a:p>
            <a:pPr>
              <a:lnSpc>
                <a:spcPct val="190000"/>
              </a:lnSpc>
              <a:spcBef>
                <a:spcPct val="10000"/>
              </a:spcBef>
              <a:spcAft>
                <a:spcPct val="20000"/>
              </a:spcAft>
            </a:pPr>
            <a:r>
              <a:rPr lang="pl-PL" sz="1000" b="1" dirty="0" smtClean="0">
                <a:solidFill>
                  <a:srgbClr val="AF000A"/>
                </a:solidFill>
              </a:rPr>
              <a:t>Zdesperowani istotnie częściej deklarują chęć podjęcia pracy w miejscu zamieszkania po powrocie (85%). Wśród tych, którzy nie mają takiego zamiaru przeważają osoby, które twierdzą, że nie ma pracy w regionie (14%), dlatego też planują kolejne migracje. Są raczej zadowoleni z ostatniego wyjazdu. </a:t>
            </a:r>
          </a:p>
          <a:p>
            <a:pPr>
              <a:lnSpc>
                <a:spcPct val="190000"/>
              </a:lnSpc>
              <a:spcBef>
                <a:spcPct val="10000"/>
              </a:spcBef>
              <a:spcAft>
                <a:spcPct val="20000"/>
              </a:spcAft>
            </a:pPr>
            <a:r>
              <a:rPr lang="pl-PL" sz="1000" b="1" dirty="0" smtClean="0">
                <a:solidFill>
                  <a:srgbClr val="AF000A"/>
                </a:solidFill>
              </a:rPr>
              <a:t>Osoby z tej grupy częściej niż pozostałe segmenty po powrocie do miejsca zamieszkania szukają pracy - są to poszukiwania długotrwałe (23% deklaruje poszukiwania pracy dłuższe niż rok).</a:t>
            </a:r>
          </a:p>
          <a:p>
            <a:pPr>
              <a:lnSpc>
                <a:spcPct val="190000"/>
              </a:lnSpc>
              <a:spcBef>
                <a:spcPct val="10000"/>
              </a:spcBef>
              <a:spcAft>
                <a:spcPct val="20000"/>
              </a:spcAft>
            </a:pPr>
            <a:r>
              <a:rPr lang="pl-PL" sz="1000" b="1" dirty="0" smtClean="0">
                <a:solidFill>
                  <a:srgbClr val="AF000A"/>
                </a:solidFill>
              </a:rPr>
              <a:t>Zdesperowani istotnie częściej niż pozostałe grupy zgłaszają się po powrocie do Urzędu Pracy (83%) aby mieć ubezpieczenie (75%) i znaleźć pracę (82%). Osoby z tej grupy istotnie częściej biorą udział w kursach organizowanych przez Urząd Pracy(20%). Kursy te najczęściej mają na celu zdobycie nowych kwalifikacji (80%) a tematyka istotnie częściej jest narzucona przez PUP (13%). Osoby, które brały udział w kursach, a obecnie nie mają pracy istotnie częściej źle oceniają efektywność kursów.</a:t>
            </a:r>
          </a:p>
          <a:p>
            <a:pPr>
              <a:lnSpc>
                <a:spcPct val="190000"/>
              </a:lnSpc>
              <a:spcBef>
                <a:spcPct val="10000"/>
              </a:spcBef>
              <a:spcAft>
                <a:spcPct val="20000"/>
              </a:spcAft>
            </a:pPr>
            <a:r>
              <a:rPr lang="pl-PL" sz="1000" b="1" dirty="0" smtClean="0">
                <a:solidFill>
                  <a:srgbClr val="AF000A"/>
                </a:solidFill>
              </a:rPr>
              <a:t>Dla Zdesperowanych największy problem po powrocie stanowi brak stałej pracy (60%), ale również brak jakiegokolwiek zajęcia (41%).</a:t>
            </a:r>
          </a:p>
        </p:txBody>
      </p:sp>
      <p:sp>
        <p:nvSpPr>
          <p:cNvPr id="182275" name="Rectangle 2"/>
          <p:cNvSpPr>
            <a:spLocks noChangeArrowheads="1"/>
          </p:cNvSpPr>
          <p:nvPr/>
        </p:nvSpPr>
        <p:spPr bwMode="auto">
          <a:xfrm>
            <a:off x="1300163" y="735013"/>
            <a:ext cx="4305300" cy="336550"/>
          </a:xfrm>
          <a:prstGeom prst="rect">
            <a:avLst/>
          </a:prstGeom>
          <a:noFill/>
          <a:ln w="9525">
            <a:noFill/>
            <a:miter lim="800000"/>
            <a:headEnd/>
            <a:tailEnd/>
          </a:ln>
        </p:spPr>
        <p:txBody>
          <a:bodyPr wrap="none" lIns="0" rIns="414000" anchor="b">
            <a:spAutoFit/>
          </a:bodyPr>
          <a:lstStyle/>
          <a:p>
            <a:pPr algn="l" eaLnBrk="0" hangingPunct="0">
              <a:spcBef>
                <a:spcPct val="0"/>
              </a:spcBef>
            </a:pPr>
            <a:r>
              <a:rPr lang="pl-PL" sz="1600" b="1">
                <a:solidFill>
                  <a:srgbClr val="AF000A"/>
                </a:solidFill>
              </a:rPr>
              <a:t>Opis segmentów – Zdesperowani 2/3 </a:t>
            </a:r>
          </a:p>
        </p:txBody>
      </p:sp>
    </p:spTree>
  </p:cSld>
  <p:clrMapOvr>
    <a:masterClrMapping/>
  </p:clrMapOvr>
  <p:transition>
    <p:randomBa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sldNum" sz="quarter" idx="10"/>
          </p:nvPr>
        </p:nvSpPr>
        <p:spPr>
          <a:ln/>
        </p:spPr>
        <p:txBody>
          <a:bodyPr/>
          <a:lstStyle/>
          <a:p>
            <a:fld id="{1AEFA657-EF51-41D1-9B1E-DD22AC014813}" type="slidenum">
              <a:rPr lang="pl-PL"/>
              <a:pPr/>
              <a:t>84</a:t>
            </a:fld>
            <a:endParaRPr lang="pl-PL"/>
          </a:p>
        </p:txBody>
      </p:sp>
      <p:sp>
        <p:nvSpPr>
          <p:cNvPr id="39938" name="Rectangle 3"/>
          <p:cNvSpPr>
            <a:spLocks noGrp="1" noChangeArrowheads="1"/>
          </p:cNvSpPr>
          <p:nvPr>
            <p:ph type="body" idx="4294967295"/>
          </p:nvPr>
        </p:nvSpPr>
        <p:spPr>
          <a:xfrm>
            <a:off x="1371600" y="1143000"/>
            <a:ext cx="7848600" cy="5257800"/>
          </a:xfrm>
        </p:spPr>
        <p:txBody>
          <a:bodyPr/>
          <a:lstStyle/>
          <a:p>
            <a:pPr>
              <a:lnSpc>
                <a:spcPct val="190000"/>
              </a:lnSpc>
              <a:spcBef>
                <a:spcPct val="10000"/>
              </a:spcBef>
              <a:spcAft>
                <a:spcPct val="20000"/>
              </a:spcAft>
            </a:pPr>
            <a:r>
              <a:rPr lang="pl-PL" sz="1000" b="1" dirty="0" smtClean="0">
                <a:solidFill>
                  <a:srgbClr val="AF000A"/>
                </a:solidFill>
              </a:rPr>
              <a:t>Zdesperowani w większości nie dostrzegają żadnych zmian w relacjach z otoczeniem w miejscu zamieszkania po powrocie z migracji (83%), rzadziej niż inne grupy utrzymują kontakty ze znajomymi poznanymi podczas wyjazdu.</a:t>
            </a:r>
          </a:p>
          <a:p>
            <a:pPr>
              <a:lnSpc>
                <a:spcPct val="190000"/>
              </a:lnSpc>
              <a:spcBef>
                <a:spcPct val="10000"/>
              </a:spcBef>
              <a:spcAft>
                <a:spcPct val="20000"/>
              </a:spcAft>
            </a:pPr>
            <a:r>
              <a:rPr lang="pl-PL" sz="1000" b="1" dirty="0" smtClean="0">
                <a:solidFill>
                  <a:srgbClr val="AF000A"/>
                </a:solidFill>
              </a:rPr>
              <a:t>Najwięcej osób z tej grupy jako barierę wejścia na rynek pracy deklaruje ogólnie brak pracy (77% wymienia na pierwszym miejscu). Brak pracy wymieniają jako główny czynnik utrudniający adaptację w regionie, zwracają też uwagę na brak zainteresowania problemami mieszkańców ze strony władz lokalnych, rzadziej niż pozostałe grupy dostrzegają brak ofert kulturalnych, gastronomicznych czy galerii handlowych. </a:t>
            </a:r>
          </a:p>
          <a:p>
            <a:pPr>
              <a:lnSpc>
                <a:spcPct val="190000"/>
              </a:lnSpc>
              <a:spcBef>
                <a:spcPct val="10000"/>
              </a:spcBef>
              <a:spcAft>
                <a:spcPct val="20000"/>
              </a:spcAft>
            </a:pPr>
            <a:r>
              <a:rPr lang="pl-PL" sz="1000" b="1" dirty="0" smtClean="0">
                <a:solidFill>
                  <a:srgbClr val="AF000A"/>
                </a:solidFill>
              </a:rPr>
              <a:t>Niewiele osób w tej grupie słyszało o programach pomocowych (12%). Ci, którzy o nich słyszeli istotnie częściej niż pozostali badani wymieniają program </a:t>
            </a:r>
            <a:r>
              <a:rPr lang="pl-PL" sz="1000" b="1" dirty="0" err="1" smtClean="0">
                <a:solidFill>
                  <a:srgbClr val="AF000A"/>
                </a:solidFill>
              </a:rPr>
              <a:t>Eures</a:t>
            </a:r>
            <a:r>
              <a:rPr lang="pl-PL" sz="1000" b="1" dirty="0" smtClean="0">
                <a:solidFill>
                  <a:srgbClr val="AF000A"/>
                </a:solidFill>
              </a:rPr>
              <a:t> (13%). Zdesperowani dowiadywali się o programach pomocowych częściej niż pozostali migranci w Urzędzie Pracy (28%).</a:t>
            </a:r>
          </a:p>
          <a:p>
            <a:pPr>
              <a:lnSpc>
                <a:spcPct val="190000"/>
              </a:lnSpc>
              <a:spcBef>
                <a:spcPct val="10000"/>
              </a:spcBef>
              <a:spcAft>
                <a:spcPct val="20000"/>
              </a:spcAft>
            </a:pPr>
            <a:r>
              <a:rPr lang="pl-PL" sz="1000" b="1" dirty="0" smtClean="0">
                <a:solidFill>
                  <a:srgbClr val="AF000A"/>
                </a:solidFill>
              </a:rPr>
              <a:t>Znikomy odsetek korzysta z jakiejkolwiek pomocy po powrocie z migracji (3%). Ci, którzy z pomocy skorzystali wskazują głównie na pomoc społeczną (31%).</a:t>
            </a:r>
          </a:p>
          <a:p>
            <a:pPr>
              <a:lnSpc>
                <a:spcPct val="190000"/>
              </a:lnSpc>
              <a:spcBef>
                <a:spcPct val="10000"/>
              </a:spcBef>
              <a:spcAft>
                <a:spcPct val="20000"/>
              </a:spcAft>
            </a:pPr>
            <a:r>
              <a:rPr lang="pl-PL" sz="1000" b="1" dirty="0" smtClean="0">
                <a:solidFill>
                  <a:srgbClr val="AF000A"/>
                </a:solidFill>
              </a:rPr>
              <a:t>Osoby Zdesperowane częściej niż inni oczekują pomocy (70%) i najczęściej jako potrzebne wsparcie wymieniają pomoc w znalezieniu stałej pracy w miejscu zamieszkania (81%). Według nich powinni się tym zająć pracownicy socjalni oraz opieka społeczna.</a:t>
            </a:r>
          </a:p>
          <a:p>
            <a:pPr>
              <a:lnSpc>
                <a:spcPct val="190000"/>
              </a:lnSpc>
              <a:spcBef>
                <a:spcPct val="10000"/>
              </a:spcBef>
              <a:spcAft>
                <a:spcPct val="20000"/>
              </a:spcAft>
            </a:pPr>
            <a:r>
              <a:rPr lang="pl-PL" sz="1000" b="1" dirty="0" smtClean="0">
                <a:solidFill>
                  <a:srgbClr val="AF000A"/>
                </a:solidFill>
              </a:rPr>
              <a:t>Osoby z grupy Zdesperowanych częściej niż pozostali migranci deklarują, że gdyby miały pracę na miejscu, która pozwoliłaby na godne życie nie zdecydowałyby się na wyjazd.</a:t>
            </a:r>
          </a:p>
        </p:txBody>
      </p:sp>
      <p:sp>
        <p:nvSpPr>
          <p:cNvPr id="183299" name="Rectangle 2"/>
          <p:cNvSpPr>
            <a:spLocks noChangeArrowheads="1"/>
          </p:cNvSpPr>
          <p:nvPr/>
        </p:nvSpPr>
        <p:spPr bwMode="auto">
          <a:xfrm>
            <a:off x="1300163" y="735013"/>
            <a:ext cx="4244975" cy="336550"/>
          </a:xfrm>
          <a:prstGeom prst="rect">
            <a:avLst/>
          </a:prstGeom>
          <a:noFill/>
          <a:ln w="9525">
            <a:noFill/>
            <a:miter lim="800000"/>
            <a:headEnd/>
            <a:tailEnd/>
          </a:ln>
        </p:spPr>
        <p:txBody>
          <a:bodyPr wrap="none" lIns="0" rIns="414000" anchor="b">
            <a:spAutoFit/>
          </a:bodyPr>
          <a:lstStyle/>
          <a:p>
            <a:pPr algn="l" eaLnBrk="0" hangingPunct="0">
              <a:spcBef>
                <a:spcPct val="0"/>
              </a:spcBef>
            </a:pPr>
            <a:r>
              <a:rPr lang="pl-PL" sz="1600" b="1">
                <a:solidFill>
                  <a:srgbClr val="AF000A"/>
                </a:solidFill>
              </a:rPr>
              <a:t>Opis segmentów – Zdesperowani 3/3</a:t>
            </a:r>
          </a:p>
        </p:txBody>
      </p:sp>
    </p:spTree>
  </p:cSld>
  <p:clrMapOvr>
    <a:masterClrMapping/>
  </p:clrMapOvr>
  <p:transition>
    <p:randomBa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sldNum" sz="quarter" idx="10"/>
          </p:nvPr>
        </p:nvSpPr>
        <p:spPr>
          <a:ln/>
        </p:spPr>
        <p:txBody>
          <a:bodyPr/>
          <a:lstStyle/>
          <a:p>
            <a:fld id="{10B2B50E-A41A-4C1E-9A9C-5EE02824671D}" type="slidenum">
              <a:rPr lang="pl-PL"/>
              <a:pPr/>
              <a:t>85</a:t>
            </a:fld>
            <a:endParaRPr lang="pl-PL"/>
          </a:p>
        </p:txBody>
      </p:sp>
      <p:sp>
        <p:nvSpPr>
          <p:cNvPr id="39938" name="Rectangle 3"/>
          <p:cNvSpPr>
            <a:spLocks noGrp="1" noChangeArrowheads="1"/>
          </p:cNvSpPr>
          <p:nvPr>
            <p:ph type="body" idx="4294967295"/>
          </p:nvPr>
        </p:nvSpPr>
        <p:spPr>
          <a:xfrm>
            <a:off x="1452563" y="1109663"/>
            <a:ext cx="8358187" cy="5141912"/>
          </a:xfrm>
        </p:spPr>
        <p:txBody>
          <a:bodyPr lIns="36000" tIns="0" rIns="108000" bIns="0">
            <a:spAutoFit/>
          </a:bodyPr>
          <a:lstStyle/>
          <a:p>
            <a:pPr marL="180975" indent="-180975">
              <a:lnSpc>
                <a:spcPct val="190000"/>
              </a:lnSpc>
              <a:spcBef>
                <a:spcPct val="10000"/>
              </a:spcBef>
              <a:spcAft>
                <a:spcPct val="20000"/>
              </a:spcAft>
            </a:pPr>
            <a:r>
              <a:rPr lang="pl-PL" sz="1000" b="1" smtClean="0">
                <a:solidFill>
                  <a:srgbClr val="AF000A"/>
                </a:solidFill>
              </a:rPr>
              <a:t>W segmencie Zachowawczych istotnie więcej jest osób z wykształceniem niepełnym średnim, policealnym i wyższym licencjackim. Połowa osób w tej grupie to osoby zamężne/ żonate. Istotnie więcej Zachowawczych jest w grupie osób w wieku 23-30 lat. Prawie połowa osób w tej grupie ma stałą pracę (istotnie więcej niż ogół badanych). W tym segmencie w jednakowym stopniu respondent jak i partner wnoszą wkład w budżet domowy (po 36% wskazań). </a:t>
            </a:r>
          </a:p>
          <a:p>
            <a:pPr marL="180975" indent="-180975">
              <a:lnSpc>
                <a:spcPct val="190000"/>
              </a:lnSpc>
              <a:spcBef>
                <a:spcPct val="10000"/>
              </a:spcBef>
              <a:spcAft>
                <a:spcPct val="20000"/>
              </a:spcAft>
            </a:pPr>
            <a:r>
              <a:rPr lang="pl-PL" sz="1000" b="1" smtClean="0">
                <a:solidFill>
                  <a:srgbClr val="AF000A"/>
                </a:solidFill>
              </a:rPr>
              <a:t>Zachowawczy istotnie częściej niż ogół badanych deklarują dochód gospodarstwa domowego na poziomie od 2500 zł do 5000 zł, swoją sytuację określają „na co dzień pieniędzy starcza, ale nie stać mnie na większe wydatki”. </a:t>
            </a:r>
          </a:p>
          <a:p>
            <a:pPr marL="180975" indent="-180975">
              <a:lnSpc>
                <a:spcPct val="190000"/>
              </a:lnSpc>
              <a:spcBef>
                <a:spcPct val="10000"/>
              </a:spcBef>
              <a:spcAft>
                <a:spcPct val="20000"/>
              </a:spcAft>
            </a:pPr>
            <a:r>
              <a:rPr lang="pl-PL" sz="1000" b="1" smtClean="0">
                <a:solidFill>
                  <a:srgbClr val="AF000A"/>
                </a:solidFill>
              </a:rPr>
              <a:t>Ponad połowa osób Zachowawczych codziennie korzysta z Internetu.</a:t>
            </a:r>
          </a:p>
          <a:p>
            <a:pPr marL="180975" indent="-180975">
              <a:lnSpc>
                <a:spcPct val="190000"/>
              </a:lnSpc>
              <a:spcBef>
                <a:spcPct val="10000"/>
              </a:spcBef>
              <a:spcAft>
                <a:spcPct val="20000"/>
              </a:spcAft>
            </a:pPr>
            <a:r>
              <a:rPr lang="pl-PL" sz="1000" b="1" smtClean="0">
                <a:solidFill>
                  <a:srgbClr val="AF000A"/>
                </a:solidFill>
              </a:rPr>
              <a:t>Istotnie więcej osób z tego segmentu mieszka w małych miastach do 10 tys. mieszkańców oraz miastach 20-50 tys. mieszkańców.</a:t>
            </a:r>
          </a:p>
          <a:p>
            <a:pPr marL="180975" indent="-180975">
              <a:lnSpc>
                <a:spcPct val="190000"/>
              </a:lnSpc>
              <a:spcBef>
                <a:spcPct val="10000"/>
              </a:spcBef>
              <a:spcAft>
                <a:spcPct val="20000"/>
              </a:spcAft>
            </a:pPr>
            <a:r>
              <a:rPr lang="pl-PL" sz="1000" b="1" smtClean="0">
                <a:solidFill>
                  <a:srgbClr val="AF000A"/>
                </a:solidFill>
              </a:rPr>
              <a:t>Osoby Zachowawcze najczęściej migrują na okres trzech miesięcy i istotnie częściej niż przedstawiciele pozostałych segmentów wyjeżdżają za granicę (93%). W tej grupie istotnie więcej jest osób, które wyjechały tylko raz. Zachowawczy częściej niż pozostali badani podczas migracji zajmują się sprzątaniem, opieką nad dziećmi i innymi pracami fizycznymi. Częściej niż inni badani wyjeżdżają do pracy z kimś z rodziny (13%) lub z partnerem (9%). </a:t>
            </a:r>
          </a:p>
          <a:p>
            <a:pPr marL="180975" indent="-180975">
              <a:lnSpc>
                <a:spcPct val="190000"/>
              </a:lnSpc>
              <a:spcBef>
                <a:spcPct val="10000"/>
              </a:spcBef>
              <a:spcAft>
                <a:spcPct val="20000"/>
              </a:spcAft>
            </a:pPr>
            <a:r>
              <a:rPr lang="pl-PL" sz="1000" b="1" smtClean="0">
                <a:solidFill>
                  <a:srgbClr val="AF000A"/>
                </a:solidFill>
              </a:rPr>
              <a:t>Dla Zachowawczych charakterystyczne są wyjazdy w czasie urlopu bezpłatnego (17%). Istotnie rzadziej poszukują oni pracy w regionie przed wyjazdem. Ci, którzy podjęli się poszukiwania pracy przed decyzją o migracji, najczęściej szukali zatrudnienia tylko w swoim województwie. Pracę którą podjęli ostatnio na migracji częściej niż inni badani znaleźli dzięki rodzinie (25%). </a:t>
            </a:r>
          </a:p>
        </p:txBody>
      </p:sp>
      <p:sp>
        <p:nvSpPr>
          <p:cNvPr id="184323" name="Rectangle 2"/>
          <p:cNvSpPr>
            <a:spLocks noChangeArrowheads="1"/>
          </p:cNvSpPr>
          <p:nvPr/>
        </p:nvSpPr>
        <p:spPr bwMode="auto">
          <a:xfrm>
            <a:off x="1300163" y="728663"/>
            <a:ext cx="4294187" cy="336550"/>
          </a:xfrm>
          <a:prstGeom prst="rect">
            <a:avLst/>
          </a:prstGeom>
          <a:noFill/>
          <a:ln w="9525">
            <a:noFill/>
            <a:miter lim="800000"/>
            <a:headEnd/>
            <a:tailEnd/>
          </a:ln>
        </p:spPr>
        <p:txBody>
          <a:bodyPr wrap="none" lIns="0" rIns="414000" anchor="b">
            <a:spAutoFit/>
          </a:bodyPr>
          <a:lstStyle/>
          <a:p>
            <a:pPr algn="l" eaLnBrk="0" hangingPunct="0">
              <a:spcBef>
                <a:spcPct val="0"/>
              </a:spcBef>
            </a:pPr>
            <a:r>
              <a:rPr lang="pl-PL" sz="1600" b="1">
                <a:solidFill>
                  <a:srgbClr val="AF000A"/>
                </a:solidFill>
              </a:rPr>
              <a:t>Opis segmentów – Zachowawczy 1/4 </a:t>
            </a:r>
          </a:p>
        </p:txBody>
      </p:sp>
    </p:spTree>
  </p:cSld>
  <p:clrMapOvr>
    <a:masterClrMapping/>
  </p:clrMapOvr>
  <p:transition>
    <p:randomBa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sldNum" sz="quarter" idx="10"/>
          </p:nvPr>
        </p:nvSpPr>
        <p:spPr>
          <a:ln/>
        </p:spPr>
        <p:txBody>
          <a:bodyPr/>
          <a:lstStyle/>
          <a:p>
            <a:fld id="{83ACE02A-F44F-4F3D-8AC6-85677C44CDAF}" type="slidenum">
              <a:rPr lang="pl-PL"/>
              <a:pPr/>
              <a:t>86</a:t>
            </a:fld>
            <a:endParaRPr lang="pl-PL"/>
          </a:p>
        </p:txBody>
      </p:sp>
      <p:sp>
        <p:nvSpPr>
          <p:cNvPr id="185346" name="Rectangle 2"/>
          <p:cNvSpPr>
            <a:spLocks noChangeArrowheads="1"/>
          </p:cNvSpPr>
          <p:nvPr/>
        </p:nvSpPr>
        <p:spPr bwMode="auto">
          <a:xfrm>
            <a:off x="1300163" y="728663"/>
            <a:ext cx="4233862" cy="336550"/>
          </a:xfrm>
          <a:prstGeom prst="rect">
            <a:avLst/>
          </a:prstGeom>
          <a:noFill/>
          <a:ln w="9525">
            <a:noFill/>
            <a:miter lim="800000"/>
            <a:headEnd/>
            <a:tailEnd/>
          </a:ln>
        </p:spPr>
        <p:txBody>
          <a:bodyPr wrap="none" lIns="0" rIns="414000" anchor="b">
            <a:spAutoFit/>
          </a:bodyPr>
          <a:lstStyle/>
          <a:p>
            <a:pPr algn="l" eaLnBrk="0" hangingPunct="0">
              <a:spcBef>
                <a:spcPct val="0"/>
              </a:spcBef>
            </a:pPr>
            <a:r>
              <a:rPr lang="pl-PL" sz="1600" b="1">
                <a:solidFill>
                  <a:srgbClr val="AF000A"/>
                </a:solidFill>
              </a:rPr>
              <a:t>Opis segmentów – Zachowawczy 2/4</a:t>
            </a:r>
          </a:p>
        </p:txBody>
      </p:sp>
      <p:sp>
        <p:nvSpPr>
          <p:cNvPr id="5" name="Rectangle 3"/>
          <p:cNvSpPr txBox="1">
            <a:spLocks noChangeArrowheads="1"/>
          </p:cNvSpPr>
          <p:nvPr/>
        </p:nvSpPr>
        <p:spPr bwMode="auto">
          <a:xfrm>
            <a:off x="1309688" y="1143000"/>
            <a:ext cx="8153400" cy="4760913"/>
          </a:xfrm>
          <a:prstGeom prst="rect">
            <a:avLst/>
          </a:prstGeom>
          <a:noFill/>
          <a:ln w="9525">
            <a:noFill/>
            <a:miter lim="800000"/>
            <a:headEnd/>
            <a:tailEnd/>
          </a:ln>
        </p:spPr>
        <p:txBody>
          <a:bodyPr lIns="36000" tIns="0" rIns="108000" bIns="0">
            <a:spAutoFit/>
          </a:bodyPr>
          <a:lstStyle/>
          <a:p>
            <a:pPr marL="342900" indent="-342900" algn="l" eaLnBrk="0" hangingPunct="0">
              <a:lnSpc>
                <a:spcPct val="190000"/>
              </a:lnSpc>
              <a:spcBef>
                <a:spcPct val="10000"/>
              </a:spcBef>
              <a:spcAft>
                <a:spcPct val="20000"/>
              </a:spcAft>
              <a:buClr>
                <a:srgbClr val="C8050A"/>
              </a:buClr>
              <a:buFontTx/>
              <a:buChar char="•"/>
            </a:pPr>
            <a:r>
              <a:rPr lang="pl-PL" sz="1000" b="1" dirty="0">
                <a:solidFill>
                  <a:srgbClr val="AF000A"/>
                </a:solidFill>
              </a:rPr>
              <a:t>Najważniejszą przyczyną wyjazdu dla osób z segmentu Zachowawczych jest chęć zarobienia dodatkowych pieniędzy (60% spontanicznych odpowiedzi). </a:t>
            </a:r>
            <a:r>
              <a:rPr lang="pl-PL" sz="1000" b="1" dirty="0" smtClean="0">
                <a:solidFill>
                  <a:srgbClr val="AF000A"/>
                </a:solidFill>
              </a:rPr>
              <a:t>Jako </a:t>
            </a:r>
            <a:r>
              <a:rPr lang="pl-PL" sz="1000" b="1" dirty="0">
                <a:solidFill>
                  <a:srgbClr val="AF000A"/>
                </a:solidFill>
              </a:rPr>
              <a:t>dalsze przyczyny wymieniają oni również chęć zwiedzania, doświadczenia czegoś nowego. </a:t>
            </a:r>
          </a:p>
          <a:p>
            <a:pPr marL="342900" indent="-342900" algn="l" eaLnBrk="0" hangingPunct="0">
              <a:lnSpc>
                <a:spcPct val="190000"/>
              </a:lnSpc>
              <a:spcBef>
                <a:spcPct val="10000"/>
              </a:spcBef>
              <a:spcAft>
                <a:spcPct val="20000"/>
              </a:spcAft>
              <a:buClr>
                <a:srgbClr val="C8050A"/>
              </a:buClr>
              <a:buFontTx/>
              <a:buChar char="•"/>
            </a:pPr>
            <a:r>
              <a:rPr lang="pl-PL" sz="1000" b="1" dirty="0">
                <a:solidFill>
                  <a:srgbClr val="AF000A"/>
                </a:solidFill>
              </a:rPr>
              <a:t>Zarobione pieniądze pragną przeznaczyć przede wszystkim na remont domu (46%), kupno samochodu (25%), wymianę mebli (14%). </a:t>
            </a:r>
          </a:p>
          <a:p>
            <a:pPr marL="342900" indent="-342900" algn="l" eaLnBrk="0" hangingPunct="0">
              <a:lnSpc>
                <a:spcPct val="190000"/>
              </a:lnSpc>
              <a:spcBef>
                <a:spcPct val="10000"/>
              </a:spcBef>
              <a:spcAft>
                <a:spcPct val="20000"/>
              </a:spcAft>
              <a:buClr>
                <a:srgbClr val="C8050A"/>
              </a:buClr>
              <a:buFontTx/>
              <a:buChar char="•"/>
            </a:pPr>
            <a:r>
              <a:rPr lang="pl-PL" sz="1000" b="1" dirty="0">
                <a:solidFill>
                  <a:srgbClr val="AF000A"/>
                </a:solidFill>
              </a:rPr>
              <a:t>Planując wyjazd Zachowawczy częściej niż inne segmenty zwracają uwagę na możliwość poznania innej kultury, możliwość nauczenia się języka obcego, ale także komfort życia na migracji i dobry dojazd do domu. W ich wyjazdach istotnie częściej pojawia się możliwość nauczenia się języka i zwiedzania. Zachowawczy częściej niż ogół badanych planują termin powrotu, częściej też niż inni wracają z powodu zarobienia założonej kwoty (9%) oraz zakończenia urlopu w miejscu zamieszkania (6%). </a:t>
            </a:r>
          </a:p>
          <a:p>
            <a:pPr marL="342900" indent="-342900" algn="l" eaLnBrk="0" hangingPunct="0">
              <a:lnSpc>
                <a:spcPct val="190000"/>
              </a:lnSpc>
              <a:spcBef>
                <a:spcPct val="10000"/>
              </a:spcBef>
              <a:spcAft>
                <a:spcPct val="20000"/>
              </a:spcAft>
              <a:buClr>
                <a:srgbClr val="C8050A"/>
              </a:buClr>
              <a:buFontTx/>
              <a:buChar char="•"/>
            </a:pPr>
            <a:r>
              <a:rPr lang="pl-PL" sz="1000" b="1" dirty="0">
                <a:solidFill>
                  <a:srgbClr val="AF000A"/>
                </a:solidFill>
              </a:rPr>
              <a:t>Większość Zachowawczych po zakończeniu migracji zamierza podjąć pracę w miejscu zamieszkania. Ci, którzy nie mają takich planów tłumaczą to kontynuacją nauki. Zachowawczy, którzy poszukują pracy, poszukują jej przede wszystkim w swoim regionie (94%), poszukując pracy częściej niż ogół badanych, czytają ogłoszenia w prasie (29%). Zachowawczych wyróżnia relatywnie krótki okres poszukiwań pracy - od 2 tygodni do miesiąca (27% wskazań). Rzadziej niż inni planują kolejny wyjazd zarobkowy (31%) a ci, którzy planują </a:t>
            </a:r>
            <a:r>
              <a:rPr lang="pl-PL" sz="1000" b="1" dirty="0" smtClean="0">
                <a:solidFill>
                  <a:srgbClr val="AF000A"/>
                </a:solidFill>
              </a:rPr>
              <a:t>kolejny </a:t>
            </a:r>
            <a:r>
              <a:rPr lang="pl-PL" sz="1000" b="1" dirty="0">
                <a:solidFill>
                  <a:srgbClr val="AF000A"/>
                </a:solidFill>
              </a:rPr>
              <a:t>wyjazd mają na uwadze </a:t>
            </a:r>
            <a:r>
              <a:rPr lang="pl-PL" sz="1000" b="1" dirty="0" smtClean="0">
                <a:solidFill>
                  <a:srgbClr val="AF000A"/>
                </a:solidFill>
              </a:rPr>
              <a:t>przede </a:t>
            </a:r>
            <a:r>
              <a:rPr lang="pl-PL" sz="1000" b="1" dirty="0">
                <a:solidFill>
                  <a:srgbClr val="AF000A"/>
                </a:solidFill>
              </a:rPr>
              <a:t>wszystkim lepsze niż w swoim regionie zarobki (36%). </a:t>
            </a:r>
          </a:p>
        </p:txBody>
      </p:sp>
    </p:spTree>
  </p:cSld>
  <p:clrMapOvr>
    <a:masterClrMapping/>
  </p:clrMapOvr>
  <p:transition>
    <p:randomBa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sldNum" sz="quarter" idx="10"/>
          </p:nvPr>
        </p:nvSpPr>
        <p:spPr>
          <a:ln/>
        </p:spPr>
        <p:txBody>
          <a:bodyPr/>
          <a:lstStyle/>
          <a:p>
            <a:fld id="{579E6071-63AE-4590-A1A6-DBD28C96D136}" type="slidenum">
              <a:rPr lang="pl-PL"/>
              <a:pPr/>
              <a:t>87</a:t>
            </a:fld>
            <a:endParaRPr lang="pl-PL"/>
          </a:p>
        </p:txBody>
      </p:sp>
      <p:sp>
        <p:nvSpPr>
          <p:cNvPr id="186370" name="Rectangle 2"/>
          <p:cNvSpPr>
            <a:spLocks noChangeArrowheads="1"/>
          </p:cNvSpPr>
          <p:nvPr/>
        </p:nvSpPr>
        <p:spPr bwMode="auto">
          <a:xfrm>
            <a:off x="1300163" y="735013"/>
            <a:ext cx="4294187" cy="336550"/>
          </a:xfrm>
          <a:prstGeom prst="rect">
            <a:avLst/>
          </a:prstGeom>
          <a:noFill/>
          <a:ln w="9525">
            <a:noFill/>
            <a:miter lim="800000"/>
            <a:headEnd/>
            <a:tailEnd/>
          </a:ln>
        </p:spPr>
        <p:txBody>
          <a:bodyPr wrap="none" lIns="0" rIns="414000" anchor="b">
            <a:spAutoFit/>
          </a:bodyPr>
          <a:lstStyle/>
          <a:p>
            <a:pPr algn="l" eaLnBrk="0" hangingPunct="0">
              <a:spcBef>
                <a:spcPct val="0"/>
              </a:spcBef>
            </a:pPr>
            <a:r>
              <a:rPr lang="pl-PL" sz="1600" b="1">
                <a:solidFill>
                  <a:srgbClr val="AF000A"/>
                </a:solidFill>
              </a:rPr>
              <a:t>Opis segmentów – Zachowawczy 3/4 </a:t>
            </a:r>
          </a:p>
        </p:txBody>
      </p:sp>
      <p:sp>
        <p:nvSpPr>
          <p:cNvPr id="5" name="Rectangle 3"/>
          <p:cNvSpPr txBox="1">
            <a:spLocks noChangeArrowheads="1"/>
          </p:cNvSpPr>
          <p:nvPr/>
        </p:nvSpPr>
        <p:spPr bwMode="auto">
          <a:xfrm>
            <a:off x="1319213" y="1090613"/>
            <a:ext cx="8134350" cy="4862870"/>
          </a:xfrm>
          <a:prstGeom prst="rect">
            <a:avLst/>
          </a:prstGeom>
          <a:noFill/>
          <a:ln w="9525">
            <a:noFill/>
            <a:miter lim="800000"/>
            <a:headEnd/>
            <a:tailEnd/>
          </a:ln>
        </p:spPr>
        <p:txBody>
          <a:bodyPr lIns="36000" tIns="0" rIns="108000" bIns="0">
            <a:spAutoFit/>
          </a:bodyPr>
          <a:lstStyle/>
          <a:p>
            <a:pPr marL="342900" indent="-342900" algn="l" eaLnBrk="0" hangingPunct="0">
              <a:lnSpc>
                <a:spcPct val="190000"/>
              </a:lnSpc>
              <a:spcBef>
                <a:spcPct val="10000"/>
              </a:spcBef>
              <a:spcAft>
                <a:spcPct val="20000"/>
              </a:spcAft>
              <a:buClr>
                <a:srgbClr val="C8050A"/>
              </a:buClr>
              <a:buFontTx/>
              <a:buChar char="•"/>
            </a:pPr>
            <a:r>
              <a:rPr lang="pl-PL" sz="1000" b="1" dirty="0">
                <a:solidFill>
                  <a:srgbClr val="AF000A"/>
                </a:solidFill>
              </a:rPr>
              <a:t>Zachowawczy rzadziej niż ogół badanych zgłaszają się po powrocie do PUP (75%). Wśród Zachowawczych, którzy słyszeli o kursach organizowanych przez </a:t>
            </a:r>
            <a:r>
              <a:rPr lang="pl-PL" sz="1000" b="1" dirty="0" smtClean="0">
                <a:solidFill>
                  <a:srgbClr val="AF000A"/>
                </a:solidFill>
              </a:rPr>
              <a:t>Urząd </a:t>
            </a:r>
            <a:r>
              <a:rPr lang="pl-PL" sz="1000" b="1" dirty="0">
                <a:solidFill>
                  <a:srgbClr val="AF000A"/>
                </a:solidFill>
              </a:rPr>
              <a:t>P</a:t>
            </a:r>
            <a:r>
              <a:rPr lang="pl-PL" sz="1000" b="1" dirty="0" smtClean="0">
                <a:solidFill>
                  <a:srgbClr val="AF000A"/>
                </a:solidFill>
              </a:rPr>
              <a:t>racy </a:t>
            </a:r>
            <a:r>
              <a:rPr lang="pl-PL" sz="1000" b="1" dirty="0">
                <a:solidFill>
                  <a:srgbClr val="AF000A"/>
                </a:solidFill>
              </a:rPr>
              <a:t>16%wzięło w nich udział. Najwięcej osób w tej grupie odbyło kurs komputerowy. Kursy w których uczestniczyli Zachowawczy miały istotnie częściej niż w przypadku ogółu na celu podniesienie kwalifikacji w zawodzie (20%). </a:t>
            </a:r>
          </a:p>
          <a:p>
            <a:pPr marL="342900" indent="-342900" algn="l" eaLnBrk="0" hangingPunct="0">
              <a:lnSpc>
                <a:spcPct val="190000"/>
              </a:lnSpc>
              <a:spcBef>
                <a:spcPct val="10000"/>
              </a:spcBef>
              <a:spcAft>
                <a:spcPct val="20000"/>
              </a:spcAft>
              <a:buClr>
                <a:srgbClr val="C8050A"/>
              </a:buClr>
              <a:buFontTx/>
              <a:buChar char="•"/>
            </a:pPr>
            <a:r>
              <a:rPr lang="pl-PL" sz="1000" b="1" dirty="0">
                <a:solidFill>
                  <a:srgbClr val="AF000A"/>
                </a:solidFill>
              </a:rPr>
              <a:t>Jako największe problemy adaptacyjne Zachowawczy w pierwszej kolejności wskazują niższe zarobki, (30% odpowiedzi spontanicznych) częściej niż pozostali badani wskazują na inny charakter wykonywanej pracy (13%), inną kulturę, zachowania ludzi na co dzień (12%) a także inne wymagania pracodawcy (6%).</a:t>
            </a:r>
          </a:p>
          <a:p>
            <a:pPr marL="342900" indent="-342900" algn="l" eaLnBrk="0" hangingPunct="0">
              <a:lnSpc>
                <a:spcPct val="190000"/>
              </a:lnSpc>
              <a:spcBef>
                <a:spcPct val="10000"/>
              </a:spcBef>
              <a:spcAft>
                <a:spcPct val="20000"/>
              </a:spcAft>
              <a:buClr>
                <a:srgbClr val="C8050A"/>
              </a:buClr>
              <a:buFontTx/>
              <a:buChar char="•"/>
            </a:pPr>
            <a:r>
              <a:rPr lang="pl-PL" sz="1000" b="1" dirty="0">
                <a:solidFill>
                  <a:srgbClr val="AF000A"/>
                </a:solidFill>
              </a:rPr>
              <a:t>W kwestii relacji z najbliższym otoczeniem po powrocie osoby z segmentu Zachowawczych istotnie częściej deklarują, że mają teraz więcej znajomych niż przed wyjazdem (10%), częściej też utrzymują kontakty z osobami poznanymi w czasie migracji </a:t>
            </a:r>
            <a:r>
              <a:rPr lang="pl-PL" sz="1000" b="1" dirty="0" smtClean="0">
                <a:solidFill>
                  <a:srgbClr val="AF000A"/>
                </a:solidFill>
              </a:rPr>
              <a:t>(63</a:t>
            </a:r>
            <a:r>
              <a:rPr lang="pl-PL" sz="1000" b="1" dirty="0">
                <a:solidFill>
                  <a:srgbClr val="AF000A"/>
                </a:solidFill>
              </a:rPr>
              <a:t>%). </a:t>
            </a:r>
          </a:p>
          <a:p>
            <a:pPr marL="342900" indent="-342900" algn="l" eaLnBrk="0" hangingPunct="0">
              <a:lnSpc>
                <a:spcPct val="190000"/>
              </a:lnSpc>
              <a:spcBef>
                <a:spcPct val="10000"/>
              </a:spcBef>
              <a:spcAft>
                <a:spcPct val="20000"/>
              </a:spcAft>
              <a:buClr>
                <a:srgbClr val="C8050A"/>
              </a:buClr>
              <a:buFontTx/>
              <a:buChar char="•"/>
            </a:pPr>
            <a:r>
              <a:rPr lang="pl-PL" sz="1000" b="1" dirty="0">
                <a:solidFill>
                  <a:srgbClr val="AF000A"/>
                </a:solidFill>
              </a:rPr>
              <a:t>Zachowawczy pytani o największe problemy związane z podjęciem pracy w regionie w pierwszej kolejności wskazują zbyt niskie wynagrodzenia (11%), a także problemy ze znalezieniem stałej pracy (4%). Wśród wszystkich problemów wymieniają także brak pracy w zawodzie (17%). </a:t>
            </a:r>
          </a:p>
          <a:p>
            <a:pPr marL="342900" indent="-342900" algn="l" eaLnBrk="0" hangingPunct="0">
              <a:lnSpc>
                <a:spcPct val="190000"/>
              </a:lnSpc>
              <a:spcBef>
                <a:spcPct val="10000"/>
              </a:spcBef>
              <a:spcAft>
                <a:spcPct val="20000"/>
              </a:spcAft>
              <a:buClr>
                <a:srgbClr val="C8050A"/>
              </a:buClr>
              <a:buFontTx/>
              <a:buChar char="•"/>
            </a:pPr>
            <a:r>
              <a:rPr lang="pl-PL" sz="1000" b="1" dirty="0">
                <a:solidFill>
                  <a:srgbClr val="AF000A"/>
                </a:solidFill>
              </a:rPr>
              <a:t>Czynniki zewnętrzne, które zdaniem Zachowawczych utrudniają adaptację to przede wszystkim brak dobrych zarobków (25% wymienia na pierwszym miejscu). Wśród wszystkich czynników utrudniających adaptację Zachowawczy wymieniają też istotnie częściej brak ofert kulturalnych (54%), gastronomii (37%) oraz galerii handlowych (31%). </a:t>
            </a:r>
          </a:p>
        </p:txBody>
      </p:sp>
    </p:spTree>
  </p:cSld>
  <p:clrMapOvr>
    <a:masterClrMapping/>
  </p:clrMapOvr>
  <p:transition>
    <p:randomBa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sldNum" sz="quarter" idx="10"/>
          </p:nvPr>
        </p:nvSpPr>
        <p:spPr>
          <a:ln/>
        </p:spPr>
        <p:txBody>
          <a:bodyPr/>
          <a:lstStyle/>
          <a:p>
            <a:fld id="{4FD3E2FB-3E65-485E-B66B-6C757B50B120}" type="slidenum">
              <a:rPr lang="pl-PL"/>
              <a:pPr/>
              <a:t>88</a:t>
            </a:fld>
            <a:endParaRPr lang="pl-PL"/>
          </a:p>
        </p:txBody>
      </p:sp>
      <p:sp>
        <p:nvSpPr>
          <p:cNvPr id="187394" name="Rectangle 2"/>
          <p:cNvSpPr>
            <a:spLocks noChangeArrowheads="1"/>
          </p:cNvSpPr>
          <p:nvPr/>
        </p:nvSpPr>
        <p:spPr bwMode="auto">
          <a:xfrm>
            <a:off x="1300163" y="735013"/>
            <a:ext cx="4233862" cy="336550"/>
          </a:xfrm>
          <a:prstGeom prst="rect">
            <a:avLst/>
          </a:prstGeom>
          <a:noFill/>
          <a:ln w="9525">
            <a:noFill/>
            <a:miter lim="800000"/>
            <a:headEnd/>
            <a:tailEnd/>
          </a:ln>
        </p:spPr>
        <p:txBody>
          <a:bodyPr wrap="none" lIns="0" rIns="414000" anchor="b">
            <a:spAutoFit/>
          </a:bodyPr>
          <a:lstStyle/>
          <a:p>
            <a:pPr algn="l" eaLnBrk="0" hangingPunct="0">
              <a:spcBef>
                <a:spcPct val="0"/>
              </a:spcBef>
            </a:pPr>
            <a:r>
              <a:rPr lang="pl-PL" sz="1600" b="1">
                <a:solidFill>
                  <a:srgbClr val="AF000A"/>
                </a:solidFill>
              </a:rPr>
              <a:t>Opis segmentów – Zachowawczy 4/4</a:t>
            </a:r>
          </a:p>
        </p:txBody>
      </p:sp>
      <p:sp>
        <p:nvSpPr>
          <p:cNvPr id="5" name="Rectangle 3"/>
          <p:cNvSpPr txBox="1">
            <a:spLocks noChangeArrowheads="1"/>
          </p:cNvSpPr>
          <p:nvPr/>
        </p:nvSpPr>
        <p:spPr bwMode="auto">
          <a:xfrm>
            <a:off x="1309688" y="1143000"/>
            <a:ext cx="8062912" cy="2692400"/>
          </a:xfrm>
          <a:prstGeom prst="rect">
            <a:avLst/>
          </a:prstGeom>
          <a:noFill/>
          <a:ln w="9525">
            <a:noFill/>
            <a:miter lim="800000"/>
            <a:headEnd/>
            <a:tailEnd/>
          </a:ln>
        </p:spPr>
        <p:txBody>
          <a:bodyPr lIns="36000" tIns="0" rIns="108000" bIns="0">
            <a:spAutoFit/>
          </a:bodyPr>
          <a:lstStyle/>
          <a:p>
            <a:pPr marL="342900" indent="-342900" algn="l" eaLnBrk="0" hangingPunct="0">
              <a:lnSpc>
                <a:spcPct val="190000"/>
              </a:lnSpc>
              <a:spcBef>
                <a:spcPct val="10000"/>
              </a:spcBef>
              <a:spcAft>
                <a:spcPct val="20000"/>
              </a:spcAft>
              <a:buClr>
                <a:srgbClr val="C8050A"/>
              </a:buClr>
              <a:buFontTx/>
              <a:buChar char="•"/>
            </a:pPr>
            <a:r>
              <a:rPr lang="pl-PL" sz="1000" b="1">
                <a:solidFill>
                  <a:srgbClr val="AF000A"/>
                </a:solidFill>
              </a:rPr>
              <a:t>Zachowawczy podobnie jak pozostałe wyodrębnione grupy w niewielkim stopniu znają i korzystają z pomocy dla osób powracających z migracji. </a:t>
            </a:r>
          </a:p>
          <a:p>
            <a:pPr marL="342900" indent="-342900" algn="l" eaLnBrk="0" hangingPunct="0">
              <a:lnSpc>
                <a:spcPct val="190000"/>
              </a:lnSpc>
              <a:spcBef>
                <a:spcPct val="10000"/>
              </a:spcBef>
              <a:spcAft>
                <a:spcPct val="20000"/>
              </a:spcAft>
              <a:buClr>
                <a:srgbClr val="C8050A"/>
              </a:buClr>
              <a:buFontTx/>
              <a:buChar char="•"/>
            </a:pPr>
            <a:r>
              <a:rPr lang="pl-PL" sz="1000" b="1">
                <a:solidFill>
                  <a:srgbClr val="AF000A"/>
                </a:solidFill>
              </a:rPr>
              <a:t>Osoby Zachowawcze są w najmniejszym stopniu niż przedstawiciele pozostałych grup zainteresowane pomocą dla osób powracających (59%). 72% niezainteresowanych pomocą nie odczuwa w ogóle potrzeby otrzymywania takiej pomocy. Wskazując organizacje, które ich zdaniem powinny pomagać osobom powracającym wymieniają częściej niż inni fundacje oraz organizacje pozarządowe (21%). </a:t>
            </a:r>
          </a:p>
          <a:p>
            <a:pPr marL="342900" indent="-342900" algn="l" eaLnBrk="0" hangingPunct="0">
              <a:lnSpc>
                <a:spcPct val="190000"/>
              </a:lnSpc>
              <a:spcBef>
                <a:spcPct val="10000"/>
              </a:spcBef>
              <a:spcAft>
                <a:spcPct val="20000"/>
              </a:spcAft>
              <a:buClr>
                <a:srgbClr val="C8050A"/>
              </a:buClr>
              <a:buFontTx/>
              <a:buChar char="•"/>
            </a:pPr>
            <a:r>
              <a:rPr lang="pl-PL" sz="1000" b="1">
                <a:solidFill>
                  <a:srgbClr val="AF000A"/>
                </a:solidFill>
              </a:rPr>
              <a:t>Ogólna opinia o migracji osób z tej grupy jest podobna do tej, jaka panuje wśród osób Rozwojowych - dzięki wyjazdowi są bardziej pewni siebie, doceniają możliwość poznania innych kultur, nauki języka. Częściej natomiast niż ogół badanych wskazują na problem związany z utratą kontaktu z dziećmi.</a:t>
            </a:r>
          </a:p>
        </p:txBody>
      </p:sp>
    </p:spTree>
  </p:cSld>
  <p:clrMapOvr>
    <a:masterClrMapping/>
  </p:clrMapOvr>
  <p:transition>
    <p:randomBa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sldNum" sz="quarter" idx="10"/>
          </p:nvPr>
        </p:nvSpPr>
        <p:spPr>
          <a:ln/>
        </p:spPr>
        <p:txBody>
          <a:bodyPr/>
          <a:lstStyle/>
          <a:p>
            <a:fld id="{B6D912C4-A2C1-44AB-BB4D-40338362C73F}" type="slidenum">
              <a:rPr lang="pl-PL"/>
              <a:pPr/>
              <a:t>89</a:t>
            </a:fld>
            <a:endParaRPr lang="pl-PL"/>
          </a:p>
        </p:txBody>
      </p:sp>
      <p:sp>
        <p:nvSpPr>
          <p:cNvPr id="188418" name="Rectangle 2"/>
          <p:cNvSpPr>
            <a:spLocks noChangeArrowheads="1"/>
          </p:cNvSpPr>
          <p:nvPr/>
        </p:nvSpPr>
        <p:spPr bwMode="auto">
          <a:xfrm>
            <a:off x="1300163" y="736600"/>
            <a:ext cx="5165725" cy="336550"/>
          </a:xfrm>
          <a:prstGeom prst="rect">
            <a:avLst/>
          </a:prstGeom>
          <a:noFill/>
          <a:ln w="9525">
            <a:noFill/>
            <a:miter lim="800000"/>
            <a:headEnd/>
            <a:tailEnd/>
          </a:ln>
        </p:spPr>
        <p:txBody>
          <a:bodyPr lIns="0" rIns="414000" anchor="b">
            <a:spAutoFit/>
          </a:bodyPr>
          <a:lstStyle/>
          <a:p>
            <a:pPr algn="l" eaLnBrk="0" hangingPunct="0">
              <a:spcBef>
                <a:spcPct val="0"/>
              </a:spcBef>
            </a:pPr>
            <a:r>
              <a:rPr lang="pl-PL" sz="1600" b="1">
                <a:solidFill>
                  <a:srgbClr val="AF000A"/>
                </a:solidFill>
              </a:rPr>
              <a:t>Opis segmentów – Rozwojowi 1/4</a:t>
            </a:r>
          </a:p>
        </p:txBody>
      </p:sp>
      <p:sp>
        <p:nvSpPr>
          <p:cNvPr id="6" name="Rectangle 3"/>
          <p:cNvSpPr txBox="1">
            <a:spLocks noChangeArrowheads="1"/>
          </p:cNvSpPr>
          <p:nvPr/>
        </p:nvSpPr>
        <p:spPr>
          <a:xfrm>
            <a:off x="1309688" y="1098550"/>
            <a:ext cx="7858125" cy="5005388"/>
          </a:xfrm>
          <a:prstGeom prst="rect">
            <a:avLst/>
          </a:prstGeom>
        </p:spPr>
        <p:txBody>
          <a:bodyPr lIns="36000" tIns="0" rIns="108000" bIns="0">
            <a:spAutoFit/>
          </a:bodyPr>
          <a:lstStyle/>
          <a:p>
            <a:pPr marL="324000" indent="-342900" algn="l" eaLnBrk="0" hangingPunct="0">
              <a:lnSpc>
                <a:spcPct val="190000"/>
              </a:lnSpc>
              <a:spcBef>
                <a:spcPts val="0"/>
              </a:spcBef>
              <a:spcAft>
                <a:spcPts val="0"/>
              </a:spcAft>
              <a:buClr>
                <a:srgbClr val="C8050A"/>
              </a:buClr>
              <a:buFontTx/>
              <a:buChar char="•"/>
              <a:defRPr/>
            </a:pPr>
            <a:r>
              <a:rPr lang="pl-PL" sz="1050" b="1" dirty="0">
                <a:solidFill>
                  <a:srgbClr val="C00000"/>
                </a:solidFill>
                <a:latin typeface="+mn-lt"/>
              </a:rPr>
              <a:t>Rozwojowi są najmniejszym liczebnościowo segmentem - stanowią 12% próby.</a:t>
            </a:r>
          </a:p>
          <a:p>
            <a:pPr marL="324000" indent="-342900" algn="l" eaLnBrk="0" hangingPunct="0">
              <a:lnSpc>
                <a:spcPct val="190000"/>
              </a:lnSpc>
              <a:spcBef>
                <a:spcPts val="0"/>
              </a:spcBef>
              <a:spcAft>
                <a:spcPts val="0"/>
              </a:spcAft>
              <a:buClr>
                <a:srgbClr val="C8050A"/>
              </a:buClr>
              <a:buFontTx/>
              <a:buChar char="•"/>
              <a:defRPr/>
            </a:pPr>
            <a:r>
              <a:rPr lang="pl-PL" sz="1050" b="1" dirty="0">
                <a:solidFill>
                  <a:srgbClr val="C00000"/>
                </a:solidFill>
                <a:latin typeface="+mn-lt"/>
              </a:rPr>
              <a:t>Rzadziej są to osoby z wykształceniem niższym, raczej w trakcie nauki, zdobywają lub posiadają </a:t>
            </a:r>
            <a:r>
              <a:rPr lang="pl-PL" sz="1050" b="1" dirty="0" smtClean="0">
                <a:solidFill>
                  <a:srgbClr val="C00000"/>
                </a:solidFill>
                <a:latin typeface="+mn-lt"/>
              </a:rPr>
              <a:t>już </a:t>
            </a:r>
            <a:r>
              <a:rPr lang="pl-PL" sz="1050" b="1" dirty="0">
                <a:solidFill>
                  <a:srgbClr val="C00000"/>
                </a:solidFill>
                <a:latin typeface="+mn-lt"/>
              </a:rPr>
              <a:t>wykształcenie wyższe (5% niepełne wyższe w tym college oraz 7% wyższe licencjackie).</a:t>
            </a:r>
          </a:p>
          <a:p>
            <a:pPr marL="324000" indent="-342900" algn="l" eaLnBrk="0" hangingPunct="0">
              <a:lnSpc>
                <a:spcPct val="190000"/>
              </a:lnSpc>
              <a:spcBef>
                <a:spcPts val="0"/>
              </a:spcBef>
              <a:spcAft>
                <a:spcPts val="0"/>
              </a:spcAft>
              <a:buClr>
                <a:srgbClr val="C8050A"/>
              </a:buClr>
              <a:buFontTx/>
              <a:buChar char="•"/>
              <a:defRPr/>
            </a:pPr>
            <a:r>
              <a:rPr lang="pl-PL" sz="1050" b="1" dirty="0">
                <a:solidFill>
                  <a:srgbClr val="C00000"/>
                </a:solidFill>
                <a:latin typeface="+mn-lt"/>
              </a:rPr>
              <a:t> Do Rozwojowych należą osoby młodsze – istotnie więcej osób z tego segmentu (63%) jest w wieku 18-30 lat, głównie osoby pracujące na etacie oraz uczące się (19%), raczej bez partnerów – 53% z nich deklaruje bycie kawalerem</a:t>
            </a:r>
            <a:r>
              <a:rPr lang="pl-PL" sz="1050" b="1" dirty="0" smtClean="0">
                <a:solidFill>
                  <a:srgbClr val="C00000"/>
                </a:solidFill>
                <a:latin typeface="+mn-lt"/>
              </a:rPr>
              <a:t>/ panną</a:t>
            </a:r>
            <a:r>
              <a:rPr lang="pl-PL" sz="1050" b="1" dirty="0">
                <a:solidFill>
                  <a:srgbClr val="C00000"/>
                </a:solidFill>
                <a:latin typeface="+mn-lt"/>
              </a:rPr>
              <a:t>. </a:t>
            </a:r>
          </a:p>
          <a:p>
            <a:pPr marL="324000" indent="-342900" algn="l" eaLnBrk="0" hangingPunct="0">
              <a:lnSpc>
                <a:spcPct val="190000"/>
              </a:lnSpc>
              <a:spcBef>
                <a:spcPts val="0"/>
              </a:spcBef>
              <a:spcAft>
                <a:spcPts val="0"/>
              </a:spcAft>
              <a:buClr>
                <a:srgbClr val="C8050A"/>
              </a:buClr>
              <a:buFontTx/>
              <a:buChar char="•"/>
              <a:defRPr/>
            </a:pPr>
            <a:r>
              <a:rPr lang="pl-PL" sz="1050" b="1" dirty="0">
                <a:solidFill>
                  <a:srgbClr val="AF000A"/>
                </a:solidFill>
              </a:rPr>
              <a:t>W przypadku Rozwojowych największy wkład finansowy w gospodarstwo domowe mają rodzice – 41%, a w mniejszym stopniu małżonkowie, czy sami respondenci. Istotnie więcej osób z tej grupy deklaruje wspólne zarobki uczestników gospodarstwa domowego na poziomie 2,5-4 tys. zł. (27%).</a:t>
            </a:r>
          </a:p>
          <a:p>
            <a:pPr marL="324000" indent="-342900" algn="l" eaLnBrk="0" hangingPunct="0">
              <a:lnSpc>
                <a:spcPct val="190000"/>
              </a:lnSpc>
              <a:spcBef>
                <a:spcPts val="0"/>
              </a:spcBef>
              <a:spcAft>
                <a:spcPts val="0"/>
              </a:spcAft>
              <a:buClr>
                <a:srgbClr val="C8050A"/>
              </a:buClr>
              <a:buFontTx/>
              <a:buChar char="•"/>
              <a:defRPr/>
            </a:pPr>
            <a:r>
              <a:rPr lang="pl-PL" sz="1050" b="1" dirty="0">
                <a:solidFill>
                  <a:srgbClr val="AF000A"/>
                </a:solidFill>
              </a:rPr>
              <a:t>Rozwojowi najczęściej w porównaniu do ogółu badanych korzystają z Internetu. Blisko 2/3 z nich deklaruje codzienne korzystanie z sieci. Jest to również sposób wykorzystywany do szukania pracy.</a:t>
            </a:r>
            <a:endParaRPr lang="pl-PL" sz="1050" b="1" dirty="0">
              <a:latin typeface="+mn-lt"/>
            </a:endParaRPr>
          </a:p>
          <a:p>
            <a:pPr marL="324000" indent="-342900" algn="l" eaLnBrk="0" hangingPunct="0">
              <a:lnSpc>
                <a:spcPct val="190000"/>
              </a:lnSpc>
              <a:spcBef>
                <a:spcPts val="0"/>
              </a:spcBef>
              <a:spcAft>
                <a:spcPts val="0"/>
              </a:spcAft>
              <a:buClr>
                <a:srgbClr val="C8050A"/>
              </a:buClr>
              <a:buFontTx/>
              <a:buChar char="•"/>
              <a:defRPr/>
            </a:pPr>
            <a:r>
              <a:rPr lang="pl-PL" sz="1050" b="1" dirty="0">
                <a:solidFill>
                  <a:srgbClr val="AF000A"/>
                </a:solidFill>
              </a:rPr>
              <a:t>Segment ten charakteryzują wyjazdy w głównej mierze edukacyjne. Istotnie częściej Rozwojowi wyjeżdżają na dłużej niż rok (21%), rzadziej zaś na 3 miesiące (27%). Są to głównie migracje zagraniczne (84%), choć częściej niż migranci ogółem decydują się na migracje wewnętrzne (16%). Najpopularniejszymi kierunkami są duże miasta w Polsce (m.in. Warszawa – 5%) oraz w przypadku zagranicy – Wielka Brytania (21%). Rzadziej niż ogół migrantów Rozwojowi wybierają Niemcy (27%).</a:t>
            </a:r>
          </a:p>
        </p:txBody>
      </p:sp>
    </p:spTree>
  </p:cSld>
  <p:clrMapOvr>
    <a:masterClrMapping/>
  </p:clrMapOvr>
  <p:transition>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3"/>
          <p:cNvSpPr>
            <a:spLocks noGrp="1" noChangeArrowheads="1"/>
          </p:cNvSpPr>
          <p:nvPr>
            <p:ph type="sldNum" sz="quarter" idx="10"/>
          </p:nvPr>
        </p:nvSpPr>
        <p:spPr>
          <a:ln/>
        </p:spPr>
        <p:txBody>
          <a:bodyPr/>
          <a:lstStyle/>
          <a:p>
            <a:fld id="{CB9F396D-3126-48B5-8B56-95B5AEE25902}" type="slidenum">
              <a:rPr lang="pl-PL"/>
              <a:pPr/>
              <a:t>9</a:t>
            </a:fld>
            <a:endParaRPr lang="pl-PL"/>
          </a:p>
        </p:txBody>
      </p:sp>
      <p:graphicFrame>
        <p:nvGraphicFramePr>
          <p:cNvPr id="3074" name="Object 7"/>
          <p:cNvGraphicFramePr>
            <a:graphicFrameLocks/>
          </p:cNvGraphicFramePr>
          <p:nvPr/>
        </p:nvGraphicFramePr>
        <p:xfrm>
          <a:off x="1023938" y="1571625"/>
          <a:ext cx="4429125" cy="3552825"/>
        </p:xfrm>
        <a:graphic>
          <a:graphicData uri="http://schemas.openxmlformats.org/presentationml/2006/ole">
            <p:oleObj spid="_x0000_s3074" name="Wykres" r:id="rId4" imgW="4181497" imgH="3352710" progId="MSGraph.Chart.8">
              <p:embed followColorScheme="full"/>
            </p:oleObj>
          </a:graphicData>
        </a:graphic>
      </p:graphicFrame>
      <p:sp>
        <p:nvSpPr>
          <p:cNvPr id="3076" name="Rectangle 6"/>
          <p:cNvSpPr>
            <a:spLocks noChangeArrowheads="1"/>
          </p:cNvSpPr>
          <p:nvPr/>
        </p:nvSpPr>
        <p:spPr bwMode="auto">
          <a:xfrm>
            <a:off x="1341438" y="765175"/>
            <a:ext cx="4538662" cy="230188"/>
          </a:xfrm>
          <a:prstGeom prst="rect">
            <a:avLst/>
          </a:prstGeom>
          <a:noFill/>
          <a:ln w="12700">
            <a:noFill/>
            <a:miter lim="800000"/>
            <a:headEnd/>
            <a:tailEnd/>
          </a:ln>
        </p:spPr>
        <p:txBody>
          <a:bodyPr wrap="none" lIns="36000" tIns="0" rIns="36000" bIns="0">
            <a:spAutoFit/>
          </a:bodyPr>
          <a:lstStyle/>
          <a:p>
            <a:pPr algn="l">
              <a:spcBef>
                <a:spcPct val="0"/>
              </a:spcBef>
            </a:pPr>
            <a:r>
              <a:rPr lang="pl-PL" sz="1500" b="1" dirty="0">
                <a:solidFill>
                  <a:srgbClr val="AF000A"/>
                </a:solidFill>
              </a:rPr>
              <a:t>Charakterystyka demograficzna migrantów </a:t>
            </a:r>
            <a:r>
              <a:rPr lang="pl-PL" sz="1500" b="1" dirty="0" err="1">
                <a:solidFill>
                  <a:srgbClr val="AF000A"/>
                </a:solidFill>
              </a:rPr>
              <a:t>cd</a:t>
            </a:r>
            <a:endParaRPr lang="pl-PL" sz="1500" b="1" dirty="0">
              <a:solidFill>
                <a:srgbClr val="AF000A"/>
              </a:solidFill>
            </a:endParaRPr>
          </a:p>
        </p:txBody>
      </p:sp>
      <p:sp>
        <p:nvSpPr>
          <p:cNvPr id="6149" name="Rectangle 6"/>
          <p:cNvSpPr>
            <a:spLocks noChangeArrowheads="1"/>
          </p:cNvSpPr>
          <p:nvPr/>
        </p:nvSpPr>
        <p:spPr bwMode="auto">
          <a:xfrm>
            <a:off x="5881688" y="1255713"/>
            <a:ext cx="3714750" cy="192087"/>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Sytuacja zawodowa</a:t>
            </a:r>
          </a:p>
        </p:txBody>
      </p:sp>
      <p:sp>
        <p:nvSpPr>
          <p:cNvPr id="3078" name="Rectangle 4"/>
          <p:cNvSpPr>
            <a:spLocks noChangeArrowheads="1"/>
          </p:cNvSpPr>
          <p:nvPr/>
        </p:nvSpPr>
        <p:spPr bwMode="auto">
          <a:xfrm>
            <a:off x="1208088" y="5462588"/>
            <a:ext cx="8524875" cy="483960"/>
          </a:xfrm>
          <a:prstGeom prst="rect">
            <a:avLst/>
          </a:prstGeom>
          <a:noFill/>
          <a:ln w="38100" cmpd="dbl" algn="ctr">
            <a:solidFill>
              <a:srgbClr val="777777"/>
            </a:solidFill>
            <a:miter lim="800000"/>
            <a:headEnd/>
            <a:tailEnd/>
          </a:ln>
        </p:spPr>
        <p:txBody>
          <a:bodyPr lIns="72000" tIns="72000" rIns="72000" bIns="72000">
            <a:spAutoFit/>
          </a:bodyPr>
          <a:lstStyle/>
          <a:p>
            <a:pPr algn="l">
              <a:spcBef>
                <a:spcPct val="20000"/>
              </a:spcBef>
              <a:spcAft>
                <a:spcPct val="20000"/>
              </a:spcAft>
            </a:pPr>
            <a:r>
              <a:rPr lang="pl-PL" sz="1100" b="1" dirty="0" smtClean="0">
                <a:solidFill>
                  <a:srgbClr val="C00000"/>
                </a:solidFill>
              </a:rPr>
              <a:t>Dużą </a:t>
            </a:r>
            <a:r>
              <a:rPr lang="pl-PL" sz="1100" b="1" dirty="0">
                <a:solidFill>
                  <a:srgbClr val="C00000"/>
                </a:solidFill>
              </a:rPr>
              <a:t>pod względem liczebności grupę stanowią migranci w wieku </a:t>
            </a:r>
            <a:r>
              <a:rPr lang="pl-PL" sz="1100" b="1" dirty="0" smtClean="0">
                <a:solidFill>
                  <a:srgbClr val="C00000"/>
                </a:solidFill>
              </a:rPr>
              <a:t>do 30 lat (36%). 39% posiada stałą pracę, 29% badanych jest </a:t>
            </a:r>
            <a:r>
              <a:rPr lang="pl-PL" sz="1100" b="1" dirty="0">
                <a:solidFill>
                  <a:srgbClr val="C00000"/>
                </a:solidFill>
              </a:rPr>
              <a:t>zarejestrowanych jako </a:t>
            </a:r>
            <a:r>
              <a:rPr lang="pl-PL" sz="1100" b="1" dirty="0" smtClean="0">
                <a:solidFill>
                  <a:srgbClr val="C00000"/>
                </a:solidFill>
              </a:rPr>
              <a:t>bezrobotni.</a:t>
            </a:r>
            <a:endParaRPr lang="pl-PL" sz="1100" b="1" dirty="0">
              <a:solidFill>
                <a:srgbClr val="C00000"/>
              </a:solidFill>
            </a:endParaRPr>
          </a:p>
        </p:txBody>
      </p:sp>
      <p:sp>
        <p:nvSpPr>
          <p:cNvPr id="6151" name="Rectangle 6"/>
          <p:cNvSpPr>
            <a:spLocks noChangeArrowheads="1"/>
          </p:cNvSpPr>
          <p:nvPr/>
        </p:nvSpPr>
        <p:spPr bwMode="auto">
          <a:xfrm>
            <a:off x="1381125" y="1255713"/>
            <a:ext cx="3714750" cy="192087"/>
          </a:xfrm>
          <a:prstGeom prst="rect">
            <a:avLst/>
          </a:prstGeom>
          <a:noFill/>
          <a:ln w="12700">
            <a:noFill/>
            <a:miter lim="800000"/>
            <a:headEnd/>
            <a:tailEnd/>
          </a:ln>
        </p:spPr>
        <p:txBody>
          <a:bodyPr lIns="36000" tIns="0" rIns="36000" bIns="0">
            <a:spAutoFit/>
          </a:bodyPr>
          <a:lstStyle/>
          <a:p>
            <a:pPr algn="l">
              <a:spcBef>
                <a:spcPct val="0"/>
              </a:spcBef>
              <a:defRPr/>
            </a:pPr>
            <a:r>
              <a:rPr lang="pl-PL" sz="1250" b="1" dirty="0">
                <a:solidFill>
                  <a:srgbClr val="AF000A"/>
                </a:solidFill>
              </a:rPr>
              <a:t>Wiek migrantów</a:t>
            </a:r>
          </a:p>
        </p:txBody>
      </p:sp>
      <p:sp>
        <p:nvSpPr>
          <p:cNvPr id="3080" name="Rectangle 11"/>
          <p:cNvSpPr>
            <a:spLocks noChangeArrowheads="1"/>
          </p:cNvSpPr>
          <p:nvPr/>
        </p:nvSpPr>
        <p:spPr bwMode="auto">
          <a:xfrm>
            <a:off x="881063" y="5245100"/>
            <a:ext cx="2852737"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a:t>
            </a:r>
            <a:r>
              <a:rPr lang="pl-PL" i="1" dirty="0" smtClean="0">
                <a:solidFill>
                  <a:srgbClr val="808080"/>
                </a:solidFill>
              </a:rPr>
              <a:t>cała próba  N=100</a:t>
            </a:r>
            <a:endParaRPr lang="pl-PL" i="1" dirty="0">
              <a:solidFill>
                <a:srgbClr val="808080"/>
              </a:solidFill>
            </a:endParaRPr>
          </a:p>
        </p:txBody>
      </p:sp>
      <p:sp>
        <p:nvSpPr>
          <p:cNvPr id="3081" name="Rectangle 11"/>
          <p:cNvSpPr>
            <a:spLocks noChangeArrowheads="1"/>
          </p:cNvSpPr>
          <p:nvPr/>
        </p:nvSpPr>
        <p:spPr bwMode="auto">
          <a:xfrm>
            <a:off x="1738313" y="6286500"/>
            <a:ext cx="6715125"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 R4. Wiek</a:t>
            </a:r>
          </a:p>
        </p:txBody>
      </p:sp>
      <p:sp>
        <p:nvSpPr>
          <p:cNvPr id="3082" name="Rectangle 11"/>
          <p:cNvSpPr>
            <a:spLocks noChangeArrowheads="1"/>
          </p:cNvSpPr>
          <p:nvPr/>
        </p:nvSpPr>
        <p:spPr bwMode="auto">
          <a:xfrm>
            <a:off x="1724025" y="6530975"/>
            <a:ext cx="6715125" cy="184150"/>
          </a:xfrm>
          <a:prstGeom prst="rect">
            <a:avLst/>
          </a:prstGeom>
          <a:noFill/>
          <a:ln w="12700">
            <a:noFill/>
            <a:miter lim="800000"/>
            <a:headEnd/>
            <a:tailEnd/>
          </a:ln>
        </p:spPr>
        <p:txBody>
          <a:bodyPr lIns="36000" tIns="0" rIns="36000" bIns="0">
            <a:spAutoFit/>
          </a:bodyPr>
          <a:lstStyle/>
          <a:p>
            <a:pPr algn="l">
              <a:spcBef>
                <a:spcPct val="0"/>
              </a:spcBef>
            </a:pPr>
            <a:r>
              <a:rPr lang="pl-PL" i="1">
                <a:solidFill>
                  <a:srgbClr val="808080"/>
                </a:solidFill>
              </a:rPr>
              <a:t>M1. Sytuacja zawodowa</a:t>
            </a:r>
          </a:p>
        </p:txBody>
      </p:sp>
      <p:sp>
        <p:nvSpPr>
          <p:cNvPr id="3083" name="Rectangle 11"/>
          <p:cNvSpPr>
            <a:spLocks noChangeArrowheads="1"/>
          </p:cNvSpPr>
          <p:nvPr/>
        </p:nvSpPr>
        <p:spPr bwMode="auto">
          <a:xfrm>
            <a:off x="6029325" y="5245100"/>
            <a:ext cx="2852738" cy="184150"/>
          </a:xfrm>
          <a:prstGeom prst="rect">
            <a:avLst/>
          </a:prstGeom>
          <a:noFill/>
          <a:ln w="12700">
            <a:noFill/>
            <a:miter lim="800000"/>
            <a:headEnd/>
            <a:tailEnd/>
          </a:ln>
        </p:spPr>
        <p:txBody>
          <a:bodyPr lIns="36000" tIns="0" rIns="36000" bIns="0">
            <a:spAutoFit/>
          </a:bodyPr>
          <a:lstStyle/>
          <a:p>
            <a:pPr algn="l">
              <a:spcBef>
                <a:spcPct val="0"/>
              </a:spcBef>
            </a:pPr>
            <a:r>
              <a:rPr lang="pl-PL" i="1" dirty="0">
                <a:solidFill>
                  <a:srgbClr val="808080"/>
                </a:solidFill>
              </a:rPr>
              <a:t>Podstawa: </a:t>
            </a:r>
            <a:r>
              <a:rPr lang="pl-PL" i="1" dirty="0" smtClean="0">
                <a:solidFill>
                  <a:srgbClr val="808080"/>
                </a:solidFill>
              </a:rPr>
              <a:t>cała próba  N=100</a:t>
            </a:r>
            <a:endParaRPr lang="pl-PL" i="1" dirty="0">
              <a:solidFill>
                <a:srgbClr val="808080"/>
              </a:solidFill>
            </a:endParaRPr>
          </a:p>
        </p:txBody>
      </p:sp>
      <p:graphicFrame>
        <p:nvGraphicFramePr>
          <p:cNvPr id="3075" name="Object 5"/>
          <p:cNvGraphicFramePr>
            <a:graphicFrameLocks/>
          </p:cNvGraphicFramePr>
          <p:nvPr/>
        </p:nvGraphicFramePr>
        <p:xfrm>
          <a:off x="5310188" y="1571625"/>
          <a:ext cx="4429125" cy="3552825"/>
        </p:xfrm>
        <a:graphic>
          <a:graphicData uri="http://schemas.openxmlformats.org/presentationml/2006/ole">
            <p:oleObj spid="_x0000_s3075" name="Wykres" r:id="rId5" imgW="4181475" imgH="3352800" progId="MSGraph.Chart.8">
              <p:embed followColorScheme="full"/>
            </p:oleObj>
          </a:graphicData>
        </a:graphic>
      </p:graphicFrame>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sldNum" sz="quarter" idx="10"/>
          </p:nvPr>
        </p:nvSpPr>
        <p:spPr>
          <a:ln/>
        </p:spPr>
        <p:txBody>
          <a:bodyPr/>
          <a:lstStyle/>
          <a:p>
            <a:fld id="{DD39E3BB-9BD0-4C0E-BFE0-63BC1C84D0CB}" type="slidenum">
              <a:rPr lang="pl-PL"/>
              <a:pPr/>
              <a:t>90</a:t>
            </a:fld>
            <a:endParaRPr lang="pl-PL"/>
          </a:p>
        </p:txBody>
      </p:sp>
      <p:sp>
        <p:nvSpPr>
          <p:cNvPr id="5" name="Rectangle 3"/>
          <p:cNvSpPr txBox="1">
            <a:spLocks noChangeArrowheads="1"/>
          </p:cNvSpPr>
          <p:nvPr/>
        </p:nvSpPr>
        <p:spPr>
          <a:xfrm>
            <a:off x="1317625" y="1231900"/>
            <a:ext cx="7848600" cy="5219700"/>
          </a:xfrm>
          <a:prstGeom prst="rect">
            <a:avLst/>
          </a:prstGeom>
        </p:spPr>
        <p:txBody>
          <a:bodyPr lIns="36000" tIns="0" rIns="108000" bIns="0">
            <a:spAutoFit/>
          </a:bodyPr>
          <a:lstStyle/>
          <a:p>
            <a:pPr marL="324000" indent="-342900" algn="l" eaLnBrk="0" hangingPunct="0">
              <a:lnSpc>
                <a:spcPct val="190000"/>
              </a:lnSpc>
              <a:spcBef>
                <a:spcPts val="0"/>
              </a:spcBef>
              <a:spcAft>
                <a:spcPts val="0"/>
              </a:spcAft>
              <a:buClr>
                <a:srgbClr val="C8050A"/>
              </a:buClr>
              <a:buFontTx/>
              <a:buChar char="•"/>
              <a:defRPr/>
            </a:pPr>
            <a:r>
              <a:rPr lang="pl-PL" sz="1050" b="1" dirty="0">
                <a:solidFill>
                  <a:srgbClr val="AF000A"/>
                </a:solidFill>
              </a:rPr>
              <a:t>Chociaż większość Rozwojowych podczas migracji zostaje zatrudniona w rolnictwie (28%), czy budownictwie (21%), to jednak istotnie częściej wykonują oni też prace fizyczno- umysłowe (6%) i jako jedyni wskazują pracę w wolnym zawodzie lub w charakterze specjalisty (2%). Istotnie częściej znajdują pracę legalną (63%).</a:t>
            </a:r>
          </a:p>
          <a:p>
            <a:pPr marL="324000" indent="-342900" algn="l" eaLnBrk="0" hangingPunct="0">
              <a:lnSpc>
                <a:spcPct val="190000"/>
              </a:lnSpc>
              <a:spcBef>
                <a:spcPts val="0"/>
              </a:spcBef>
              <a:spcAft>
                <a:spcPts val="0"/>
              </a:spcAft>
              <a:buClr>
                <a:srgbClr val="C8050A"/>
              </a:buClr>
              <a:buFontTx/>
              <a:buChar char="•"/>
              <a:defRPr/>
            </a:pPr>
            <a:r>
              <a:rPr lang="pl-PL" sz="1050" b="1" dirty="0">
                <a:solidFill>
                  <a:srgbClr val="AF000A"/>
                </a:solidFill>
              </a:rPr>
              <a:t>Rozwojowi jako segment „uczący się” rzadziej szukają pracy przed wyjazdem (54%). Jeśli szukają pracy zajmuje im to z reguły kilka miesięcy (39%). Wyjeżdżają częściej z partnerem (12%), rzadziej sami (51%). Podczas pobytu poza domem rzadziej niż pozostali migranci kontaktują się z bliskimi (14% co pół roku, 5% - rzadziej). Jeśli jednak w międzyczasie przyjeżdżają do domu, to na dłużej (14% na tydzień).</a:t>
            </a:r>
          </a:p>
          <a:p>
            <a:pPr marL="324000" indent="-342900" algn="l" eaLnBrk="0" hangingPunct="0">
              <a:lnSpc>
                <a:spcPct val="190000"/>
              </a:lnSpc>
              <a:spcBef>
                <a:spcPts val="0"/>
              </a:spcBef>
              <a:spcAft>
                <a:spcPts val="0"/>
              </a:spcAft>
              <a:buClr>
                <a:srgbClr val="C8050A"/>
              </a:buClr>
              <a:buFontTx/>
              <a:buChar char="•"/>
              <a:defRPr/>
            </a:pPr>
            <a:r>
              <a:rPr lang="pl-PL" sz="1050" b="1" dirty="0">
                <a:solidFill>
                  <a:srgbClr val="AF000A"/>
                </a:solidFill>
              </a:rPr>
              <a:t>Najważniejszym powodem, dla którego wyjeżdżają na migrację była oprócz chęci dorobienia (90%) istotnie częściej chęć zwiedzania (64%), przeżycia przygody (57%) oraz dla 50% zdobycia nowych kwalifikacji.</a:t>
            </a:r>
          </a:p>
          <a:p>
            <a:pPr marL="324000" indent="-342900" algn="l" eaLnBrk="0" hangingPunct="0">
              <a:lnSpc>
                <a:spcPct val="190000"/>
              </a:lnSpc>
              <a:spcBef>
                <a:spcPts val="0"/>
              </a:spcBef>
              <a:spcAft>
                <a:spcPts val="0"/>
              </a:spcAft>
              <a:buClr>
                <a:srgbClr val="C8050A"/>
              </a:buClr>
              <a:buFontTx/>
              <a:buChar char="•"/>
              <a:defRPr/>
            </a:pPr>
            <a:r>
              <a:rPr lang="pl-PL" sz="1050" b="1" dirty="0">
                <a:solidFill>
                  <a:srgbClr val="AF000A"/>
                </a:solidFill>
              </a:rPr>
              <a:t>Zarobione środki Rozwojowi w większości planowali przeznaczyć na naukę i studia (22%), na własne mieszkanie (16%) oraz start życiowy (7%).</a:t>
            </a:r>
          </a:p>
          <a:p>
            <a:pPr marL="324000" indent="-342900" algn="l" eaLnBrk="0" hangingPunct="0">
              <a:lnSpc>
                <a:spcPct val="190000"/>
              </a:lnSpc>
              <a:spcBef>
                <a:spcPts val="0"/>
              </a:spcBef>
              <a:spcAft>
                <a:spcPts val="0"/>
              </a:spcAft>
              <a:buClr>
                <a:srgbClr val="C8050A"/>
              </a:buClr>
              <a:buFontTx/>
              <a:buChar char="•"/>
              <a:defRPr/>
            </a:pPr>
            <a:r>
              <a:rPr lang="pl-PL" sz="1050" b="1" dirty="0">
                <a:solidFill>
                  <a:srgbClr val="AF000A"/>
                </a:solidFill>
              </a:rPr>
              <a:t>Czynnikami istotnymi przy planowaniu wyjazdu jest dla 90% wzrost pewności siebie, poznanie innej kultury (ponad 90%), dla ponad 80% zdobycie doświadczenia zawodowego oraz dla 80% nauka języka obcego.</a:t>
            </a:r>
          </a:p>
          <a:p>
            <a:pPr marL="324000" indent="-342900" algn="l" eaLnBrk="0" hangingPunct="0">
              <a:lnSpc>
                <a:spcPct val="190000"/>
              </a:lnSpc>
              <a:spcBef>
                <a:spcPts val="0"/>
              </a:spcBef>
              <a:spcAft>
                <a:spcPts val="0"/>
              </a:spcAft>
              <a:buClr>
                <a:srgbClr val="C8050A"/>
              </a:buClr>
              <a:buFontTx/>
              <a:buChar char="•"/>
              <a:defRPr/>
            </a:pPr>
            <a:r>
              <a:rPr lang="pl-PL" sz="1050" b="1" dirty="0">
                <a:solidFill>
                  <a:srgbClr val="AF000A"/>
                </a:solidFill>
              </a:rPr>
              <a:t>15% spośród Rozwojowych, zapytanych o to, czy powrót był zgodny z planem odpowiedziało, że zostało dłużej. Ci, którzy wrócili o czasie deklarowali częściej niż ogół migrantów, że powrót związany był z rozpoczęciem studiów (15%).</a:t>
            </a:r>
          </a:p>
        </p:txBody>
      </p:sp>
      <p:sp>
        <p:nvSpPr>
          <p:cNvPr id="189443" name="Rectangle 2"/>
          <p:cNvSpPr>
            <a:spLocks noChangeArrowheads="1"/>
          </p:cNvSpPr>
          <p:nvPr/>
        </p:nvSpPr>
        <p:spPr bwMode="auto">
          <a:xfrm>
            <a:off x="1300163" y="736600"/>
            <a:ext cx="4373562" cy="336550"/>
          </a:xfrm>
          <a:prstGeom prst="rect">
            <a:avLst/>
          </a:prstGeom>
          <a:noFill/>
          <a:ln w="9525">
            <a:noFill/>
            <a:miter lim="800000"/>
            <a:headEnd/>
            <a:tailEnd/>
          </a:ln>
        </p:spPr>
        <p:txBody>
          <a:bodyPr lIns="0" rIns="414000" anchor="b">
            <a:spAutoFit/>
          </a:bodyPr>
          <a:lstStyle/>
          <a:p>
            <a:pPr algn="l" eaLnBrk="0" hangingPunct="0">
              <a:spcBef>
                <a:spcPct val="0"/>
              </a:spcBef>
            </a:pPr>
            <a:r>
              <a:rPr lang="pl-PL" sz="1600" b="1">
                <a:solidFill>
                  <a:srgbClr val="AF000A"/>
                </a:solidFill>
              </a:rPr>
              <a:t>Opis segmentów – Rozwojowi 2/4</a:t>
            </a:r>
          </a:p>
        </p:txBody>
      </p:sp>
    </p:spTree>
  </p:cSld>
  <p:clrMapOvr>
    <a:masterClrMapping/>
  </p:clrMapOvr>
  <p:transition>
    <p:randomBa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sldNum" sz="quarter" idx="10"/>
          </p:nvPr>
        </p:nvSpPr>
        <p:spPr>
          <a:ln/>
        </p:spPr>
        <p:txBody>
          <a:bodyPr/>
          <a:lstStyle/>
          <a:p>
            <a:fld id="{115E9087-D883-4C33-BDB1-FB6AFCB14BF0}" type="slidenum">
              <a:rPr lang="pl-PL"/>
              <a:pPr/>
              <a:t>91</a:t>
            </a:fld>
            <a:endParaRPr lang="pl-PL"/>
          </a:p>
        </p:txBody>
      </p:sp>
      <p:sp>
        <p:nvSpPr>
          <p:cNvPr id="5" name="Rectangle 3"/>
          <p:cNvSpPr txBox="1">
            <a:spLocks noChangeArrowheads="1"/>
          </p:cNvSpPr>
          <p:nvPr/>
        </p:nvSpPr>
        <p:spPr>
          <a:xfrm>
            <a:off x="1357313" y="1143000"/>
            <a:ext cx="7848600" cy="5062924"/>
          </a:xfrm>
          <a:prstGeom prst="rect">
            <a:avLst/>
          </a:prstGeom>
        </p:spPr>
        <p:txBody>
          <a:bodyPr>
            <a:spAutoFit/>
          </a:bodyPr>
          <a:lstStyle/>
          <a:p>
            <a:pPr marL="323850" indent="-342900" algn="l" eaLnBrk="0" hangingPunct="0">
              <a:lnSpc>
                <a:spcPct val="190000"/>
              </a:lnSpc>
              <a:spcBef>
                <a:spcPct val="0"/>
              </a:spcBef>
              <a:buClr>
                <a:srgbClr val="C8050A"/>
              </a:buClr>
              <a:buFontTx/>
              <a:buChar char="•"/>
            </a:pPr>
            <a:r>
              <a:rPr lang="pl-PL" sz="1000" b="1" dirty="0">
                <a:solidFill>
                  <a:srgbClr val="AF000A"/>
                </a:solidFill>
              </a:rPr>
              <a:t>Rozwojowi zarobione środki w większości przeznaczali na to, na co planowali. Jednak 11% stwierdziło, że pieniądze wydało tylko częściowo zgodnie z planem, powodem były niewystarczające zarobki (74%).</a:t>
            </a:r>
          </a:p>
          <a:p>
            <a:pPr marL="323850" indent="-342900" algn="l" eaLnBrk="0" hangingPunct="0">
              <a:lnSpc>
                <a:spcPct val="190000"/>
              </a:lnSpc>
              <a:spcBef>
                <a:spcPct val="0"/>
              </a:spcBef>
              <a:buClr>
                <a:srgbClr val="C8050A"/>
              </a:buClr>
              <a:buFontTx/>
              <a:buChar char="•"/>
            </a:pPr>
            <a:r>
              <a:rPr lang="pl-PL" sz="1000" b="1" dirty="0">
                <a:solidFill>
                  <a:srgbClr val="AF000A"/>
                </a:solidFill>
              </a:rPr>
              <a:t>90% Rozwojowych po powrocie zamierzało podjąć tę samą pracę, jaką wykonywało przed wyjazdem. Osoby, które nie szukały pracy podczas pobytu na wyjeździe i jednocześnie nie podjęły tej samej pracy, co przed migracją po powrocie szukały zatrudnienia najczęściej kilka miesięcy (40%).</a:t>
            </a:r>
          </a:p>
          <a:p>
            <a:pPr marL="323850" indent="-342900" algn="l" eaLnBrk="0" hangingPunct="0">
              <a:lnSpc>
                <a:spcPct val="190000"/>
              </a:lnSpc>
              <a:spcBef>
                <a:spcPct val="0"/>
              </a:spcBef>
              <a:buClr>
                <a:srgbClr val="C8050A"/>
              </a:buClr>
              <a:buFontTx/>
              <a:buChar char="•"/>
            </a:pPr>
            <a:r>
              <a:rPr lang="pl-PL" sz="1000" b="1" dirty="0">
                <a:solidFill>
                  <a:srgbClr val="AF000A"/>
                </a:solidFill>
              </a:rPr>
              <a:t>Rozwojowi w większości są zadowoleni ze swoich wyjazdów (istotnie częściej od migrantów ogółem, 63%). 40% z segmentu Rozwojowych planuje kolejny wyjazd zarobkowy.</a:t>
            </a:r>
          </a:p>
          <a:p>
            <a:pPr marL="323850" indent="-342900" algn="l" eaLnBrk="0" hangingPunct="0">
              <a:lnSpc>
                <a:spcPct val="190000"/>
              </a:lnSpc>
              <a:spcBef>
                <a:spcPct val="0"/>
              </a:spcBef>
              <a:buClr>
                <a:srgbClr val="C8050A"/>
              </a:buClr>
              <a:buFontTx/>
              <a:buChar char="•"/>
            </a:pPr>
            <a:r>
              <a:rPr lang="pl-PL" sz="1000" b="1" dirty="0">
                <a:solidFill>
                  <a:srgbClr val="AF000A"/>
                </a:solidFill>
              </a:rPr>
              <a:t>Po powrocie 75% Rozwojowych zgłosiło się do </a:t>
            </a:r>
            <a:r>
              <a:rPr lang="pl-PL" sz="1000" b="1" dirty="0" smtClean="0">
                <a:solidFill>
                  <a:srgbClr val="AF000A"/>
                </a:solidFill>
              </a:rPr>
              <a:t>Urzędu </a:t>
            </a:r>
            <a:r>
              <a:rPr lang="pl-PL" sz="1000" b="1" dirty="0">
                <a:solidFill>
                  <a:srgbClr val="AF000A"/>
                </a:solidFill>
              </a:rPr>
              <a:t>P</a:t>
            </a:r>
            <a:r>
              <a:rPr lang="pl-PL" sz="1000" b="1" dirty="0" smtClean="0">
                <a:solidFill>
                  <a:srgbClr val="AF000A"/>
                </a:solidFill>
              </a:rPr>
              <a:t>racy </a:t>
            </a:r>
            <a:r>
              <a:rPr lang="pl-PL" sz="1000" b="1" dirty="0">
                <a:solidFill>
                  <a:srgbClr val="AF000A"/>
                </a:solidFill>
              </a:rPr>
              <a:t>w celu pomocy w poszukiwaniu pracy oraz aby się  zarejestrować i zostać objętym ubezpieczeniem. Zainteresowanie kursami organizowanymi przez PUP </a:t>
            </a:r>
            <a:r>
              <a:rPr lang="pl-PL" sz="1000" b="1" dirty="0" smtClean="0">
                <a:solidFill>
                  <a:srgbClr val="AF000A"/>
                </a:solidFill>
              </a:rPr>
              <a:t>było </a:t>
            </a:r>
            <a:r>
              <a:rPr lang="pl-PL" sz="1000" b="1" dirty="0">
                <a:solidFill>
                  <a:srgbClr val="AF000A"/>
                </a:solidFill>
              </a:rPr>
              <a:t>w tej grupie znikome, ale słyszało o nich aż 86% Rozwojowych. Uczestnictwo w takich kursach </a:t>
            </a:r>
            <a:r>
              <a:rPr lang="pl-PL" sz="1000" b="1" dirty="0" smtClean="0">
                <a:solidFill>
                  <a:srgbClr val="AF000A"/>
                </a:solidFill>
              </a:rPr>
              <a:t>(</a:t>
            </a:r>
            <a:r>
              <a:rPr lang="pl-PL" sz="1000" b="1" dirty="0">
                <a:solidFill>
                  <a:srgbClr val="AF000A"/>
                </a:solidFill>
              </a:rPr>
              <a:t>głównie przed wyjazdem) zadeklarowało zaledwie 12%. Były to najczęściej kursy komputerowe (16%) oraz z zakresu przedsiębiorczości (12%). </a:t>
            </a:r>
          </a:p>
          <a:p>
            <a:pPr marL="323850" indent="-342900" algn="l" eaLnBrk="0" hangingPunct="0">
              <a:lnSpc>
                <a:spcPct val="190000"/>
              </a:lnSpc>
              <a:spcBef>
                <a:spcPct val="0"/>
              </a:spcBef>
              <a:buClr>
                <a:srgbClr val="C8050A"/>
              </a:buClr>
              <a:buFontTx/>
              <a:buChar char="•"/>
            </a:pPr>
            <a:r>
              <a:rPr lang="pl-PL" sz="1000" b="1" dirty="0">
                <a:solidFill>
                  <a:srgbClr val="AF000A"/>
                </a:solidFill>
              </a:rPr>
              <a:t>Wśród problemów napotykanych po powrocie Rozwojowi częściej niż ogół migrantów wymieniają inną kulturę, zachowanie ludzi na co dzień (46%) oraz urzędy i formalności (32%).</a:t>
            </a:r>
          </a:p>
          <a:p>
            <a:pPr marL="323850" indent="-342900" algn="l" eaLnBrk="0" hangingPunct="0">
              <a:lnSpc>
                <a:spcPct val="190000"/>
              </a:lnSpc>
              <a:spcBef>
                <a:spcPct val="0"/>
              </a:spcBef>
              <a:buClr>
                <a:srgbClr val="C8050A"/>
              </a:buClr>
              <a:buFontTx/>
              <a:buChar char="•"/>
            </a:pPr>
            <a:r>
              <a:rPr lang="pl-PL" sz="1000" b="1" dirty="0">
                <a:solidFill>
                  <a:srgbClr val="AF000A"/>
                </a:solidFill>
              </a:rPr>
              <a:t>Zaledwie 15% Rozwojowych słyszało o programach pomocowych dla osób, które wróciły z zagranicy. W 56% przypadkach była to pomoc w UP, w 36% - program Powroty. Głównym źródłem wiedzy o programach był Internet (36%).</a:t>
            </a:r>
          </a:p>
        </p:txBody>
      </p:sp>
      <p:sp>
        <p:nvSpPr>
          <p:cNvPr id="190467" name="Rectangle 2"/>
          <p:cNvSpPr>
            <a:spLocks noChangeArrowheads="1"/>
          </p:cNvSpPr>
          <p:nvPr/>
        </p:nvSpPr>
        <p:spPr bwMode="auto">
          <a:xfrm>
            <a:off x="1300163" y="728663"/>
            <a:ext cx="5453062" cy="336550"/>
          </a:xfrm>
          <a:prstGeom prst="rect">
            <a:avLst/>
          </a:prstGeom>
          <a:noFill/>
          <a:ln w="9525">
            <a:noFill/>
            <a:miter lim="800000"/>
            <a:headEnd/>
            <a:tailEnd/>
          </a:ln>
        </p:spPr>
        <p:txBody>
          <a:bodyPr lIns="0" rIns="414000" anchor="b">
            <a:spAutoFit/>
          </a:bodyPr>
          <a:lstStyle/>
          <a:p>
            <a:pPr algn="l" eaLnBrk="0" hangingPunct="0">
              <a:spcBef>
                <a:spcPct val="0"/>
              </a:spcBef>
            </a:pPr>
            <a:r>
              <a:rPr lang="pl-PL" sz="1600" b="1">
                <a:solidFill>
                  <a:srgbClr val="AF000A"/>
                </a:solidFill>
              </a:rPr>
              <a:t>Opis segmentów – Rozwojowi 3/4</a:t>
            </a:r>
          </a:p>
        </p:txBody>
      </p:sp>
    </p:spTree>
  </p:cSld>
  <p:clrMapOvr>
    <a:masterClrMapping/>
  </p:clrMapOvr>
  <p:transition>
    <p:randomBa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sldNum" sz="quarter" idx="10"/>
          </p:nvPr>
        </p:nvSpPr>
        <p:spPr>
          <a:ln/>
        </p:spPr>
        <p:txBody>
          <a:bodyPr/>
          <a:lstStyle/>
          <a:p>
            <a:fld id="{7F01BD05-2036-451A-8682-B02FC7100EAF}" type="slidenum">
              <a:rPr lang="pl-PL"/>
              <a:pPr/>
              <a:t>92</a:t>
            </a:fld>
            <a:endParaRPr lang="pl-PL"/>
          </a:p>
        </p:txBody>
      </p:sp>
      <p:sp>
        <p:nvSpPr>
          <p:cNvPr id="5" name="Rectangle 3"/>
          <p:cNvSpPr txBox="1">
            <a:spLocks noChangeArrowheads="1"/>
          </p:cNvSpPr>
          <p:nvPr/>
        </p:nvSpPr>
        <p:spPr>
          <a:xfrm>
            <a:off x="1317625" y="1231900"/>
            <a:ext cx="7848600" cy="2981325"/>
          </a:xfrm>
          <a:prstGeom prst="rect">
            <a:avLst/>
          </a:prstGeom>
        </p:spPr>
        <p:txBody>
          <a:bodyPr>
            <a:spAutoFit/>
          </a:bodyPr>
          <a:lstStyle/>
          <a:p>
            <a:pPr marL="323850" indent="-342900" algn="l" eaLnBrk="0" hangingPunct="0">
              <a:lnSpc>
                <a:spcPct val="190000"/>
              </a:lnSpc>
              <a:spcBef>
                <a:spcPct val="0"/>
              </a:spcBef>
              <a:buClr>
                <a:srgbClr val="C8050A"/>
              </a:buClr>
              <a:buFontTx/>
              <a:buChar char="•"/>
            </a:pPr>
            <a:r>
              <a:rPr lang="pl-PL" sz="1000" b="1" dirty="0">
                <a:solidFill>
                  <a:srgbClr val="AF000A"/>
                </a:solidFill>
              </a:rPr>
              <a:t>95% badanych z segmentu Rozwojowych nie korzystało z żadnego programu pomocowego. Jednak 60% Rozwojowych deklaruje chęć wzięcia udziału w takim programie. Jest to istotnie mniej w porównaniu do ogółu migrantów.</a:t>
            </a:r>
          </a:p>
          <a:p>
            <a:pPr marL="323850" indent="-342900" algn="l" eaLnBrk="0" hangingPunct="0">
              <a:lnSpc>
                <a:spcPct val="190000"/>
              </a:lnSpc>
              <a:spcBef>
                <a:spcPct val="0"/>
              </a:spcBef>
              <a:buClr>
                <a:srgbClr val="C8050A"/>
              </a:buClr>
              <a:buFontTx/>
              <a:buChar char="•"/>
            </a:pPr>
            <a:r>
              <a:rPr lang="pl-PL" sz="1000" b="1" dirty="0">
                <a:solidFill>
                  <a:srgbClr val="AF000A"/>
                </a:solidFill>
              </a:rPr>
              <a:t>Preferowaną formą pomocy w adaptacji po powrocie, którą według Rozwojowych zaraz po Urzędzie Pracy (73%) powinny oferować Fundacje, organizacje pozarządowe (26%) oraz Psychologowie (13%) byłaby oprócz pomocy w znalezieniu miejsca pracy (65%), pomoc w założeniu własnej działalności gospodarczej (24%) oraz pomoc prawna (14%).</a:t>
            </a:r>
          </a:p>
          <a:p>
            <a:pPr marL="323850" indent="-342900" algn="l" eaLnBrk="0" hangingPunct="0">
              <a:lnSpc>
                <a:spcPct val="190000"/>
              </a:lnSpc>
              <a:spcBef>
                <a:spcPct val="0"/>
              </a:spcBef>
              <a:buClr>
                <a:srgbClr val="C8050A"/>
              </a:buClr>
              <a:buFontTx/>
              <a:buChar char="•"/>
            </a:pPr>
            <a:r>
              <a:rPr lang="pl-PL" sz="1000" b="1" dirty="0">
                <a:solidFill>
                  <a:srgbClr val="AF000A"/>
                </a:solidFill>
              </a:rPr>
              <a:t>Ogólnie stosunek do migracji Rozwojowych jest pozytywny. </a:t>
            </a:r>
            <a:r>
              <a:rPr lang="pl-PL" sz="1000" b="1" dirty="0" smtClean="0">
                <a:solidFill>
                  <a:srgbClr val="AF000A"/>
                </a:solidFill>
              </a:rPr>
              <a:t>Około </a:t>
            </a:r>
            <a:r>
              <a:rPr lang="pl-PL" sz="1000" b="1" dirty="0">
                <a:solidFill>
                  <a:srgbClr val="AF000A"/>
                </a:solidFill>
              </a:rPr>
              <a:t>85% Rozwojowych wskazuje na możliwość poznania podczas wyjazdu innej kultury, zobaczenia świata. Istotnie więcej badanych wspomina o zdobytej  podczas wyjazdu pewności siebie (około </a:t>
            </a:r>
            <a:r>
              <a:rPr lang="pl-PL" sz="1000" b="1" dirty="0" smtClean="0">
                <a:solidFill>
                  <a:srgbClr val="AF000A"/>
                </a:solidFill>
              </a:rPr>
              <a:t>80</a:t>
            </a:r>
            <a:r>
              <a:rPr lang="pl-PL" sz="1000" b="1" dirty="0">
                <a:solidFill>
                  <a:srgbClr val="AF000A"/>
                </a:solidFill>
              </a:rPr>
              <a:t>%).</a:t>
            </a:r>
          </a:p>
        </p:txBody>
      </p:sp>
      <p:sp>
        <p:nvSpPr>
          <p:cNvPr id="191491" name="Rectangle 2"/>
          <p:cNvSpPr>
            <a:spLocks noChangeArrowheads="1"/>
          </p:cNvSpPr>
          <p:nvPr/>
        </p:nvSpPr>
        <p:spPr bwMode="auto">
          <a:xfrm>
            <a:off x="1300163" y="736600"/>
            <a:ext cx="4373562" cy="336550"/>
          </a:xfrm>
          <a:prstGeom prst="rect">
            <a:avLst/>
          </a:prstGeom>
          <a:noFill/>
          <a:ln w="9525">
            <a:noFill/>
            <a:miter lim="800000"/>
            <a:headEnd/>
            <a:tailEnd/>
          </a:ln>
        </p:spPr>
        <p:txBody>
          <a:bodyPr lIns="0" rIns="414000" anchor="b">
            <a:spAutoFit/>
          </a:bodyPr>
          <a:lstStyle/>
          <a:p>
            <a:pPr algn="l" eaLnBrk="0" hangingPunct="0">
              <a:spcBef>
                <a:spcPct val="0"/>
              </a:spcBef>
            </a:pPr>
            <a:r>
              <a:rPr lang="pl-PL" sz="1600" b="1">
                <a:solidFill>
                  <a:srgbClr val="AF000A"/>
                </a:solidFill>
              </a:rPr>
              <a:t>Opis segmentów – Rozwojowi 4/4</a:t>
            </a:r>
          </a:p>
        </p:txBody>
      </p:sp>
    </p:spTree>
  </p:cSld>
  <p:clrMapOvr>
    <a:masterClrMapping/>
  </p:clrMapOvr>
  <p:transition>
    <p:randomBa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3"/>
          <p:cNvSpPr>
            <a:spLocks noGrp="1" noChangeArrowheads="1"/>
          </p:cNvSpPr>
          <p:nvPr>
            <p:ph type="sldNum" sz="quarter" idx="10"/>
          </p:nvPr>
        </p:nvSpPr>
        <p:spPr>
          <a:ln/>
        </p:spPr>
        <p:txBody>
          <a:bodyPr/>
          <a:lstStyle/>
          <a:p>
            <a:fld id="{8BCE7387-C2D0-413F-9C34-C184D864659F}" type="slidenum">
              <a:rPr lang="pl-PL"/>
              <a:pPr/>
              <a:t>93</a:t>
            </a:fld>
            <a:endParaRPr lang="pl-PL"/>
          </a:p>
        </p:txBody>
      </p:sp>
      <p:sp>
        <p:nvSpPr>
          <p:cNvPr id="8" name="Text Box 11"/>
          <p:cNvSpPr txBox="1">
            <a:spLocks noChangeArrowheads="1"/>
          </p:cNvSpPr>
          <p:nvPr/>
        </p:nvSpPr>
        <p:spPr bwMode="auto">
          <a:xfrm>
            <a:off x="0" y="0"/>
            <a:ext cx="9906000" cy="6858000"/>
          </a:xfrm>
          <a:prstGeom prst="rect">
            <a:avLst/>
          </a:prstGeom>
          <a:solidFill>
            <a:srgbClr val="AF000A"/>
          </a:solidFill>
          <a:ln>
            <a:headEnd/>
            <a:tailEnd/>
          </a:ln>
        </p:spPr>
        <p:style>
          <a:lnRef idx="2">
            <a:schemeClr val="accent3"/>
          </a:lnRef>
          <a:fillRef idx="1">
            <a:schemeClr val="lt1"/>
          </a:fillRef>
          <a:effectRef idx="0">
            <a:schemeClr val="accent3"/>
          </a:effectRef>
          <a:fontRef idx="minor">
            <a:schemeClr val="dk1"/>
          </a:fontRef>
        </p:style>
        <p:txBody>
          <a:bodyPr tIns="72000" rIns="90000" bIns="72000"/>
          <a:lstStyle/>
          <a:p>
            <a:pPr algn="r">
              <a:spcBef>
                <a:spcPts val="1800"/>
              </a:spcBef>
              <a:defRPr/>
            </a:pPr>
            <a:endParaRPr lang="pl-PL" sz="3600" dirty="0">
              <a:solidFill>
                <a:schemeClr val="bg1"/>
              </a:solidFill>
            </a:endParaRPr>
          </a:p>
          <a:p>
            <a:pPr algn="r">
              <a:spcBef>
                <a:spcPts val="1800"/>
              </a:spcBef>
              <a:defRPr/>
            </a:pPr>
            <a:endParaRPr lang="pl-PL" sz="3600" dirty="0">
              <a:solidFill>
                <a:schemeClr val="bg1"/>
              </a:solidFill>
            </a:endParaRPr>
          </a:p>
          <a:p>
            <a:pPr>
              <a:spcBef>
                <a:spcPts val="1800"/>
              </a:spcBef>
              <a:defRPr/>
            </a:pPr>
            <a:endParaRPr lang="en-US" sz="3600" dirty="0">
              <a:solidFill>
                <a:schemeClr val="bg1"/>
              </a:solidFill>
            </a:endParaRPr>
          </a:p>
          <a:p>
            <a:pPr>
              <a:spcBef>
                <a:spcPts val="1800"/>
              </a:spcBef>
              <a:defRPr/>
            </a:pPr>
            <a:endParaRPr lang="en-US" sz="3600" dirty="0">
              <a:solidFill>
                <a:schemeClr val="bg1"/>
              </a:solidFill>
            </a:endParaRPr>
          </a:p>
          <a:p>
            <a:pPr>
              <a:spcBef>
                <a:spcPts val="1800"/>
              </a:spcBef>
              <a:defRPr/>
            </a:pPr>
            <a:endParaRPr lang="pl-PL" sz="3600" dirty="0">
              <a:solidFill>
                <a:schemeClr val="bg1"/>
              </a:solidFill>
            </a:endParaRPr>
          </a:p>
        </p:txBody>
      </p:sp>
      <p:pic>
        <p:nvPicPr>
          <p:cNvPr id="80899" name="Obraz 4" descr="logo_grupa.JPG"/>
          <p:cNvPicPr>
            <a:picLocks noChangeAspect="1"/>
          </p:cNvPicPr>
          <p:nvPr/>
        </p:nvPicPr>
        <p:blipFill>
          <a:blip r:embed="rId2" cstate="print"/>
          <a:srcRect/>
          <a:stretch>
            <a:fillRect/>
          </a:stretch>
        </p:blipFill>
        <p:spPr bwMode="auto">
          <a:xfrm>
            <a:off x="4095750" y="2786063"/>
            <a:ext cx="1831975" cy="1371600"/>
          </a:xfrm>
          <a:prstGeom prst="rect">
            <a:avLst/>
          </a:prstGeom>
          <a:noFill/>
          <a:ln w="9525">
            <a:noFill/>
            <a:miter lim="800000"/>
            <a:headEnd/>
            <a:tailEnd/>
          </a:ln>
        </p:spPr>
      </p:pic>
      <p:sp>
        <p:nvSpPr>
          <p:cNvPr id="80900" name="pole tekstowe 3"/>
          <p:cNvSpPr txBox="1">
            <a:spLocks noChangeArrowheads="1"/>
          </p:cNvSpPr>
          <p:nvPr/>
        </p:nvSpPr>
        <p:spPr bwMode="auto">
          <a:xfrm>
            <a:off x="2952750" y="4413250"/>
            <a:ext cx="4000500" cy="1108075"/>
          </a:xfrm>
          <a:prstGeom prst="rect">
            <a:avLst/>
          </a:prstGeom>
          <a:noFill/>
          <a:ln w="9525">
            <a:noFill/>
            <a:miter lim="800000"/>
            <a:headEnd/>
            <a:tailEnd/>
          </a:ln>
        </p:spPr>
        <p:txBody>
          <a:bodyPr>
            <a:spAutoFit/>
          </a:bodyPr>
          <a:lstStyle/>
          <a:p>
            <a:r>
              <a:rPr lang="pl-PL" b="1">
                <a:solidFill>
                  <a:schemeClr val="bg1"/>
                </a:solidFill>
              </a:rPr>
              <a:t>ul. Lekarska 7</a:t>
            </a:r>
          </a:p>
          <a:p>
            <a:r>
              <a:rPr lang="pl-PL" b="1">
                <a:solidFill>
                  <a:schemeClr val="bg1"/>
                </a:solidFill>
              </a:rPr>
              <a:t>00-610 Warszawa</a:t>
            </a:r>
          </a:p>
          <a:p>
            <a:r>
              <a:rPr lang="pl-PL" b="1">
                <a:solidFill>
                  <a:schemeClr val="bg1"/>
                </a:solidFill>
              </a:rPr>
              <a:t>tel. +48 (22) 592 63 00</a:t>
            </a:r>
          </a:p>
          <a:p>
            <a:r>
              <a:rPr lang="pl-PL" b="1">
                <a:solidFill>
                  <a:schemeClr val="bg1"/>
                </a:solidFill>
              </a:rPr>
              <a:t>fax +48 (22) 825 48 70</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iq_prezentacja[n]3">
  <a:themeElements>
    <a:clrScheme name="iq_prezentacja[n]3 8">
      <a:dk1>
        <a:srgbClr val="000000"/>
      </a:dk1>
      <a:lt1>
        <a:srgbClr val="FFFFFF"/>
      </a:lt1>
      <a:dk2>
        <a:srgbClr val="AF000A"/>
      </a:dk2>
      <a:lt2>
        <a:srgbClr val="4D4D4D"/>
      </a:lt2>
      <a:accent1>
        <a:srgbClr val="AF000A"/>
      </a:accent1>
      <a:accent2>
        <a:srgbClr val="3333CC"/>
      </a:accent2>
      <a:accent3>
        <a:srgbClr val="FFFFFF"/>
      </a:accent3>
      <a:accent4>
        <a:srgbClr val="000000"/>
      </a:accent4>
      <a:accent5>
        <a:srgbClr val="D4AAAA"/>
      </a:accent5>
      <a:accent6>
        <a:srgbClr val="2D2DB9"/>
      </a:accent6>
      <a:hlink>
        <a:srgbClr val="3333CC"/>
      </a:hlink>
      <a:folHlink>
        <a:srgbClr val="6699FF"/>
      </a:folHlink>
    </a:clrScheme>
    <a:fontScheme name="iq_prezentacja[n]3">
      <a:majorFont>
        <a:latin typeface="Tahoma"/>
        <a:ea typeface=""/>
        <a:cs typeface=""/>
      </a:majorFont>
      <a:minorFont>
        <a:latin typeface="Tahoma"/>
        <a:ea typeface=""/>
        <a:cs typeface=""/>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none" lIns="36000" tIns="0" rIns="36000" bIns="0" numCol="1" anchor="ctr" anchorCtr="0" compatLnSpc="1">
        <a:prstTxWarp prst="textNoShape">
          <a:avLst/>
        </a:prstTxWarp>
      </a:bodyPr>
      <a:lstStyle>
        <a:defPPr marL="0" marR="0" indent="0" algn="r" defTabSz="914400" rtl="0" eaLnBrk="1" fontAlgn="base" latinLnBrk="0" hangingPunct="1">
          <a:lnSpc>
            <a:spcPct val="100000"/>
          </a:lnSpc>
          <a:spcBef>
            <a:spcPct val="50000"/>
          </a:spcBef>
          <a:spcAft>
            <a:spcPct val="0"/>
          </a:spcAft>
          <a:buClrTx/>
          <a:buSzTx/>
          <a:buFontTx/>
          <a:buNone/>
          <a:tabLst/>
          <a:defRPr kumimoji="0" lang="pl-PL" sz="12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none" lIns="36000" tIns="0" rIns="36000" bIns="0" numCol="1" anchor="ctr" anchorCtr="0" compatLnSpc="1">
        <a:prstTxWarp prst="textNoShape">
          <a:avLst/>
        </a:prstTxWarp>
      </a:bodyPr>
      <a:lstStyle>
        <a:defPPr marL="0" marR="0" indent="0" algn="r" defTabSz="914400" rtl="0" eaLnBrk="1" fontAlgn="base" latinLnBrk="0" hangingPunct="1">
          <a:lnSpc>
            <a:spcPct val="100000"/>
          </a:lnSpc>
          <a:spcBef>
            <a:spcPct val="50000"/>
          </a:spcBef>
          <a:spcAft>
            <a:spcPct val="0"/>
          </a:spcAft>
          <a:buClrTx/>
          <a:buSzTx/>
          <a:buFontTx/>
          <a:buNone/>
          <a:tabLst/>
          <a:defRPr kumimoji="0" lang="pl-PL" sz="12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iq_prezentacja[n]3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q_prezentacja[n]3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q_prezentacja[n]3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q_prezentacja[n]3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q_prezentacja[n]3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q_prezentacja[n]3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q_prezentacja[n]3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iq_prezentacja[n]3 8">
        <a:dk1>
          <a:srgbClr val="000000"/>
        </a:dk1>
        <a:lt1>
          <a:srgbClr val="FFFFFF"/>
        </a:lt1>
        <a:dk2>
          <a:srgbClr val="AF000A"/>
        </a:dk2>
        <a:lt2>
          <a:srgbClr val="4D4D4D"/>
        </a:lt2>
        <a:accent1>
          <a:srgbClr val="AF000A"/>
        </a:accent1>
        <a:accent2>
          <a:srgbClr val="3333CC"/>
        </a:accent2>
        <a:accent3>
          <a:srgbClr val="FFFFFF"/>
        </a:accent3>
        <a:accent4>
          <a:srgbClr val="000000"/>
        </a:accent4>
        <a:accent5>
          <a:srgbClr val="D4AAAA"/>
        </a:accent5>
        <a:accent6>
          <a:srgbClr val="2D2DB9"/>
        </a:accent6>
        <a:hlink>
          <a:srgbClr val="3333CC"/>
        </a:hlink>
        <a:folHlink>
          <a:srgbClr val="6699FF"/>
        </a:folHlink>
      </a:clrScheme>
      <a:clrMap bg1="lt1" tx1="dk1" bg2="lt2" tx2="dk2" accent1="accent1" accent2="accent2" accent3="accent3" accent4="accent4" accent5="accent5" accent6="accent6" hlink="hlink" folHlink="folHlink"/>
    </a:extraClrScheme>
    <a:extraClrScheme>
      <a:clrScheme name="iq_prezentacja[n]3 9">
        <a:dk1>
          <a:srgbClr val="000000"/>
        </a:dk1>
        <a:lt1>
          <a:srgbClr val="FFFFFF"/>
        </a:lt1>
        <a:dk2>
          <a:srgbClr val="AF000A"/>
        </a:dk2>
        <a:lt2>
          <a:srgbClr val="4D4D4D"/>
        </a:lt2>
        <a:accent1>
          <a:srgbClr val="AF000A"/>
        </a:accent1>
        <a:accent2>
          <a:srgbClr val="6600FF"/>
        </a:accent2>
        <a:accent3>
          <a:srgbClr val="FFFFFF"/>
        </a:accent3>
        <a:accent4>
          <a:srgbClr val="000000"/>
        </a:accent4>
        <a:accent5>
          <a:srgbClr val="D4AAAA"/>
        </a:accent5>
        <a:accent6>
          <a:srgbClr val="5C00E7"/>
        </a:accent6>
        <a:hlink>
          <a:srgbClr val="3333CC"/>
        </a:hlink>
        <a:folHlink>
          <a:srgbClr val="6699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yw pakietu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C:\WINNT\Profiles\ttj\Osobiste\iqs_quant\_MATERIALY\_szablony\dozro\iq_prezentacja[n]3.pot</Template>
  <TotalTime>43616</TotalTime>
  <Words>9989</Words>
  <Application>Microsoft Office PowerPoint</Application>
  <PresentationFormat>Papier A4 (210x297 mm)</PresentationFormat>
  <Paragraphs>789</Paragraphs>
  <Slides>93</Slides>
  <Notes>64</Notes>
  <HiddenSlides>0</HiddenSlides>
  <MMClips>0</MMClips>
  <ScaleCrop>false</ScaleCrop>
  <HeadingPairs>
    <vt:vector size="6" baseType="variant">
      <vt:variant>
        <vt:lpstr>Motyw</vt:lpstr>
      </vt:variant>
      <vt:variant>
        <vt:i4>1</vt:i4>
      </vt:variant>
      <vt:variant>
        <vt:lpstr>Osadzone serwery OLE</vt:lpstr>
      </vt:variant>
      <vt:variant>
        <vt:i4>1</vt:i4>
      </vt:variant>
      <vt:variant>
        <vt:lpstr>Tytuły slajdów</vt:lpstr>
      </vt:variant>
      <vt:variant>
        <vt:i4>93</vt:i4>
      </vt:variant>
    </vt:vector>
  </HeadingPairs>
  <TitlesOfParts>
    <vt:vector size="95" baseType="lpstr">
      <vt:lpstr>iq_prezentacja[n]3</vt:lpstr>
      <vt:lpstr>Wykres</vt:lpstr>
      <vt:lpstr>Slajd 1</vt:lpstr>
      <vt:lpstr>Spis treści</vt:lpstr>
      <vt:lpstr>Metodologia badania </vt:lpstr>
      <vt:lpstr>Slajd 4</vt:lpstr>
      <vt:lpstr>Slajd 5</vt:lpstr>
      <vt:lpstr>Slajd 6</vt:lpstr>
      <vt:lpstr>Slajd 7</vt:lpstr>
      <vt:lpstr>Slajd 8</vt:lpstr>
      <vt:lpstr>Slajd 9</vt:lpstr>
      <vt:lpstr>Slajd 10</vt:lpstr>
      <vt:lpstr>Slajd 11</vt:lpstr>
      <vt:lpstr>Slajd 12</vt:lpstr>
      <vt:lpstr>Slajd 13</vt:lpstr>
      <vt:lpstr>Slajd 14</vt:lpstr>
      <vt:lpstr>Slajd 15</vt:lpstr>
      <vt:lpstr>Slajd 16</vt:lpstr>
      <vt:lpstr>Slajd 17</vt:lpstr>
      <vt:lpstr>Ogółem migracje zagraniczne versus migracje wewnętrzne w latach 2005-2010</vt:lpstr>
      <vt:lpstr>Ogółem kierunki migracji w latach 2005-2010</vt:lpstr>
      <vt:lpstr>Slajd 20</vt:lpstr>
      <vt:lpstr>Slajd 21</vt:lpstr>
      <vt:lpstr>Sezonowość migracji  </vt:lpstr>
      <vt:lpstr>Slajd 23</vt:lpstr>
      <vt:lpstr>Slajd 24</vt:lpstr>
      <vt:lpstr>Slajd 25</vt:lpstr>
      <vt:lpstr>Slajd 26</vt:lpstr>
      <vt:lpstr>Slajd 27</vt:lpstr>
      <vt:lpstr>Slajd 28</vt:lpstr>
      <vt:lpstr>Zakres regionalny poszukiwań pracy  </vt:lpstr>
      <vt:lpstr>Czas poświęcony na poszukiwanie pracy przed podjęciem decyzji o wyjeździe</vt:lpstr>
      <vt:lpstr>Poszukiwania możliwości pracy w miejscu zamieszkania i poza nim </vt:lpstr>
      <vt:lpstr>Poszukiwania możliwości pracy w miejscu zamieszkania i poza nim </vt:lpstr>
      <vt:lpstr>Sposób znalezienia pracy na migracji  </vt:lpstr>
      <vt:lpstr>Slajd 34</vt:lpstr>
      <vt:lpstr> Spontanicznie wymieniona przyczyna wyjazdu  </vt:lpstr>
      <vt:lpstr>Wszystkie wymienione przyczyny wyjazdu    </vt:lpstr>
      <vt:lpstr>Planowane przeznaczenie zarobionych środków </vt:lpstr>
      <vt:lpstr>Slajd 38</vt:lpstr>
      <vt:lpstr>Slajd 39</vt:lpstr>
      <vt:lpstr>Slajd 40</vt:lpstr>
      <vt:lpstr>Slajd 41</vt:lpstr>
      <vt:lpstr>Slajd 42</vt:lpstr>
      <vt:lpstr>Slajd 43</vt:lpstr>
      <vt:lpstr>Slajd 44</vt:lpstr>
      <vt:lpstr>Slajd 45</vt:lpstr>
      <vt:lpstr>Slajd 46</vt:lpstr>
      <vt:lpstr>Slajd 47</vt:lpstr>
      <vt:lpstr>Slajd 48</vt:lpstr>
      <vt:lpstr>Slajd 49</vt:lpstr>
      <vt:lpstr>Slajd 50</vt:lpstr>
      <vt:lpstr>Slajd 51</vt:lpstr>
      <vt:lpstr>Slajd 52</vt:lpstr>
      <vt:lpstr>Slajd 53</vt:lpstr>
      <vt:lpstr>Slajd 54</vt:lpstr>
      <vt:lpstr>Slajd 55</vt:lpstr>
      <vt:lpstr>Slajd 56</vt:lpstr>
      <vt:lpstr>Slajd 57</vt:lpstr>
      <vt:lpstr>Slajd 58</vt:lpstr>
      <vt:lpstr>Slajd 59</vt:lpstr>
      <vt:lpstr>Slajd 60</vt:lpstr>
      <vt:lpstr>Slajd 61</vt:lpstr>
      <vt:lpstr>Slajd 62</vt:lpstr>
      <vt:lpstr>Slajd 63</vt:lpstr>
      <vt:lpstr>Slajd 64</vt:lpstr>
      <vt:lpstr>Slajd 65</vt:lpstr>
      <vt:lpstr>Slajd 66</vt:lpstr>
      <vt:lpstr>Slajd 67</vt:lpstr>
      <vt:lpstr>Slajd 68</vt:lpstr>
      <vt:lpstr>Slajd 69</vt:lpstr>
      <vt:lpstr>Slajd 70</vt:lpstr>
      <vt:lpstr>Slajd 71</vt:lpstr>
      <vt:lpstr>Slajd 72</vt:lpstr>
      <vt:lpstr>Slajd 73</vt:lpstr>
      <vt:lpstr>Slajd 74</vt:lpstr>
      <vt:lpstr>Slajd 75</vt:lpstr>
      <vt:lpstr>Slajd 76</vt:lpstr>
      <vt:lpstr>Slajd 77</vt:lpstr>
      <vt:lpstr>Slajd 78</vt:lpstr>
      <vt:lpstr>Slajd 79</vt:lpstr>
      <vt:lpstr>Slajd 80</vt:lpstr>
      <vt:lpstr>Założenia metodologiczne segmentacji</vt:lpstr>
      <vt:lpstr>Slajd 82</vt:lpstr>
      <vt:lpstr>Slajd 83</vt:lpstr>
      <vt:lpstr>Slajd 84</vt:lpstr>
      <vt:lpstr>Slajd 85</vt:lpstr>
      <vt:lpstr>Slajd 86</vt:lpstr>
      <vt:lpstr>Slajd 87</vt:lpstr>
      <vt:lpstr>Slajd 88</vt:lpstr>
      <vt:lpstr>Slajd 89</vt:lpstr>
      <vt:lpstr>Slajd 90</vt:lpstr>
      <vt:lpstr>Slajd 91</vt:lpstr>
      <vt:lpstr>Slajd 92</vt:lpstr>
      <vt:lpstr>Slajd 93</vt:lpstr>
    </vt:vector>
  </TitlesOfParts>
  <Company>IQS and QUANT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Bez tytułu slajdu</dc:title>
  <dc:creator>IQS and QUANT Group</dc:creator>
  <cp:lastModifiedBy>Your User Name</cp:lastModifiedBy>
  <cp:revision>3800</cp:revision>
  <cp:lastPrinted>2007-07-26T12:23:36Z</cp:lastPrinted>
  <dcterms:created xsi:type="dcterms:W3CDTF">2004-02-02T11:36:05Z</dcterms:created>
  <dcterms:modified xsi:type="dcterms:W3CDTF">2010-07-20T08:41:02Z</dcterms:modified>
</cp:coreProperties>
</file>